
<file path=[Content_Types].xml><?xml version="1.0" encoding="utf-8"?>
<Types xmlns="http://schemas.openxmlformats.org/package/2006/content-types">
  <Default Extension="(null)" ContentType="image/x-emf"/>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0"/>
  </p:notesMasterIdLst>
  <p:sldIdLst>
    <p:sldId id="257" r:id="rId2"/>
    <p:sldId id="492" r:id="rId3"/>
    <p:sldId id="493" r:id="rId4"/>
    <p:sldId id="574" r:id="rId5"/>
    <p:sldId id="514" r:id="rId6"/>
    <p:sldId id="576" r:id="rId7"/>
    <p:sldId id="352" r:id="rId8"/>
    <p:sldId id="348" r:id="rId9"/>
    <p:sldId id="349" r:id="rId10"/>
    <p:sldId id="537" r:id="rId11"/>
    <p:sldId id="559" r:id="rId12"/>
    <p:sldId id="577" r:id="rId13"/>
    <p:sldId id="555" r:id="rId14"/>
    <p:sldId id="556" r:id="rId15"/>
    <p:sldId id="578" r:id="rId16"/>
    <p:sldId id="535" r:id="rId17"/>
    <p:sldId id="517" r:id="rId18"/>
    <p:sldId id="583" r:id="rId19"/>
    <p:sldId id="518" r:id="rId20"/>
    <p:sldId id="536" r:id="rId21"/>
    <p:sldId id="579" r:id="rId22"/>
    <p:sldId id="586" r:id="rId23"/>
    <p:sldId id="526" r:id="rId24"/>
    <p:sldId id="501" r:id="rId25"/>
    <p:sldId id="531" r:id="rId26"/>
    <p:sldId id="533" r:id="rId27"/>
    <p:sldId id="505" r:id="rId28"/>
    <p:sldId id="585" r:id="rId29"/>
    <p:sldId id="522" r:id="rId30"/>
    <p:sldId id="504" r:id="rId31"/>
    <p:sldId id="507" r:id="rId32"/>
    <p:sldId id="506" r:id="rId33"/>
    <p:sldId id="587" r:id="rId34"/>
    <p:sldId id="524" r:id="rId35"/>
    <p:sldId id="589" r:id="rId36"/>
    <p:sldId id="552" r:id="rId37"/>
    <p:sldId id="580" r:id="rId38"/>
    <p:sldId id="500" r:id="rId39"/>
    <p:sldId id="573" r:id="rId40"/>
    <p:sldId id="510" r:id="rId41"/>
    <p:sldId id="549" r:id="rId42"/>
    <p:sldId id="548" r:id="rId43"/>
    <p:sldId id="547" r:id="rId44"/>
    <p:sldId id="546" r:id="rId45"/>
    <p:sldId id="543" r:id="rId46"/>
    <p:sldId id="569" r:id="rId47"/>
    <p:sldId id="570" r:id="rId48"/>
    <p:sldId id="571" r:id="rId49"/>
    <p:sldId id="553" r:id="rId50"/>
    <p:sldId id="534" r:id="rId51"/>
    <p:sldId id="581" r:id="rId52"/>
    <p:sldId id="511" r:id="rId53"/>
    <p:sldId id="582" r:id="rId54"/>
    <p:sldId id="544" r:id="rId55"/>
    <p:sldId id="557" r:id="rId56"/>
    <p:sldId id="545" r:id="rId57"/>
    <p:sldId id="560" r:id="rId58"/>
    <p:sldId id="561" r:id="rId59"/>
    <p:sldId id="562" r:id="rId60"/>
    <p:sldId id="563" r:id="rId61"/>
    <p:sldId id="564" r:id="rId62"/>
    <p:sldId id="565" r:id="rId63"/>
    <p:sldId id="566" r:id="rId64"/>
    <p:sldId id="567" r:id="rId65"/>
    <p:sldId id="568" r:id="rId66"/>
    <p:sldId id="519" r:id="rId67"/>
    <p:sldId id="434" r:id="rId68"/>
    <p:sldId id="425" r:id="rId69"/>
    <p:sldId id="523" r:id="rId70"/>
    <p:sldId id="541" r:id="rId71"/>
    <p:sldId id="509" r:id="rId72"/>
    <p:sldId id="584" r:id="rId73"/>
    <p:sldId id="521" r:id="rId74"/>
    <p:sldId id="540" r:id="rId75"/>
    <p:sldId id="539" r:id="rId76"/>
    <p:sldId id="508" r:id="rId77"/>
    <p:sldId id="525" r:id="rId78"/>
    <p:sldId id="588" r:id="rId7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8234"/>
    <a:srgbClr val="BFBFBF"/>
    <a:srgbClr val="D8D9D8"/>
    <a:srgbClr val="FFD966"/>
    <a:srgbClr val="F5B183"/>
    <a:srgbClr val="FFF3CC"/>
    <a:srgbClr val="555455"/>
    <a:srgbClr val="66A105"/>
    <a:srgbClr val="65A105"/>
    <a:srgbClr val="7C5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81" autoAdjust="0"/>
    <p:restoredTop sz="76190" autoAdjust="0"/>
  </p:normalViewPr>
  <p:slideViewPr>
    <p:cSldViewPr snapToGrid="0">
      <p:cViewPr>
        <p:scale>
          <a:sx n="112" d="100"/>
          <a:sy n="112" d="100"/>
        </p:scale>
        <p:origin x="2872" y="144"/>
      </p:cViewPr>
      <p:guideLst>
        <p:guide orient="horz" pos="2160"/>
        <p:guide pos="2880"/>
      </p:guideLst>
    </p:cSldViewPr>
  </p:slideViewPr>
  <p:notesTextViewPr>
    <p:cViewPr>
      <p:scale>
        <a:sx n="1" d="1"/>
        <a:sy n="1" d="1"/>
      </p:scale>
      <p:origin x="0" y="0"/>
    </p:cViewPr>
  </p:notesTextViewPr>
  <p:sorterViewPr>
    <p:cViewPr>
      <p:scale>
        <a:sx n="100" d="100"/>
        <a:sy n="100" d="100"/>
      </p:scale>
      <p:origin x="0" y="-11184"/>
    </p:cViewPr>
  </p:sorterViewPr>
  <p:notesViewPr>
    <p:cSldViewPr snapToGrid="0">
      <p:cViewPr varScale="1">
        <p:scale>
          <a:sx n="91" d="100"/>
          <a:sy n="91" d="100"/>
        </p:scale>
        <p:origin x="2112"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39BF3-6316-40F5-8F10-980B46B5A86B}" type="datetimeFigureOut">
              <a:rPr lang="en-US" smtClean="0"/>
              <a:t>5/26/20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76A0-33B1-4B4B-B1AA-B0B917FCAA93}" type="slidenum">
              <a:rPr lang="en-US" smtClean="0"/>
              <a:t>‹#›</a:t>
            </a:fld>
            <a:endParaRPr lang="en-US"/>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my name is Jeremie Kim and I will be presenting our work revisiting </a:t>
            </a:r>
            <a:r>
              <a:rPr lang="en-US" baseline="0" dirty="0" err="1"/>
              <a:t>rowhammer</a:t>
            </a:r>
            <a:r>
              <a:rPr lang="en-US" baseline="0" dirty="0"/>
              <a:t>: an experimental analysis of modern devices and mitigation techniques </a:t>
            </a:r>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89326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lets take a look at this diagram in the context of a </a:t>
            </a:r>
            <a:r>
              <a:rPr lang="en-US" b="0" dirty="0" err="1"/>
              <a:t>RowHammer</a:t>
            </a:r>
            <a:r>
              <a:rPr lang="en-US" b="0" dirty="0"/>
              <a:t> attack. </a:t>
            </a:r>
          </a:p>
          <a:p>
            <a:endParaRPr lang="en-US" b="0" dirty="0"/>
          </a:p>
          <a:p>
            <a:r>
              <a:rPr lang="en-US" b="0" dirty="0"/>
              <a:t>[CLICK] If enough activations are issued to a nearby row within a refresh window, the charge leakage rate can be accelerated to the point of failure. </a:t>
            </a:r>
          </a:p>
          <a:p>
            <a:r>
              <a:rPr lang="en-US" b="0" dirty="0"/>
              <a:t>Subsequent refresh commands now see this bit as a 0 value and maintain the discharged state of the cell </a:t>
            </a:r>
          </a:p>
        </p:txBody>
      </p:sp>
      <p:sp>
        <p:nvSpPr>
          <p:cNvPr id="4" name="Slide Number Placeholder 3"/>
          <p:cNvSpPr>
            <a:spLocks noGrp="1"/>
          </p:cNvSpPr>
          <p:nvPr>
            <p:ph type="sldNum" sz="quarter" idx="10"/>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304184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note that due to manufacturing variation in DRAM circuit elements, [CLICK] different cells are affected by </a:t>
            </a:r>
            <a:r>
              <a:rPr lang="en-US" b="0" dirty="0" err="1"/>
              <a:t>RowHammer</a:t>
            </a:r>
            <a:r>
              <a:rPr lang="en-US" b="0" dirty="0"/>
              <a:t> at varying degrees. We see that we are able to Induce a </a:t>
            </a:r>
            <a:r>
              <a:rPr lang="en-US" b="0" dirty="0" err="1"/>
              <a:t>RowHammer</a:t>
            </a:r>
            <a:r>
              <a:rPr lang="en-US" b="0" dirty="0"/>
              <a:t> bit flip in the cells represented by the black and blue curves but not the green curve</a:t>
            </a:r>
          </a:p>
          <a:p>
            <a:endParaRPr lang="en-US" b="0" dirty="0"/>
          </a:p>
          <a:p>
            <a:endParaRPr lang="en-US" b="0" dirty="0"/>
          </a:p>
          <a:p>
            <a:r>
              <a:rPr lang="en-US" b="0"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4246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discuss the motivation and the goal of our work </a:t>
            </a:r>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2145205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for this study is that </a:t>
            </a:r>
          </a:p>
          <a:p>
            <a:r>
              <a:rPr lang="en-US" dirty="0"/>
              <a:t>[CLICK] denser DRAM chips are more vulnerable to </a:t>
            </a:r>
            <a:r>
              <a:rPr lang="en-US" dirty="0" err="1"/>
              <a:t>RowHammer</a:t>
            </a:r>
            <a:endParaRPr lang="en-US" dirty="0"/>
          </a:p>
          <a:p>
            <a:r>
              <a:rPr lang="en-US" dirty="0"/>
              <a:t>[CLICK] Three prior works provide </a:t>
            </a:r>
            <a:r>
              <a:rPr lang="en-US" dirty="0" err="1"/>
              <a:t>RowHammer</a:t>
            </a:r>
            <a:r>
              <a:rPr lang="en-US" dirty="0"/>
              <a:t> characterization data on real DRAM chips. </a:t>
            </a:r>
          </a:p>
          <a:p>
            <a:r>
              <a:rPr lang="en-US" dirty="0"/>
              <a:t>[CLICK] However, there is no comprehensive experimental study that demonstrates how the </a:t>
            </a:r>
            <a:r>
              <a:rPr lang="en-US" dirty="0" err="1"/>
              <a:t>RowHammer</a:t>
            </a:r>
            <a:r>
              <a:rPr lang="en-US" dirty="0"/>
              <a:t> vulnerability scales across DRAM types and technology node generations and as DRAM chips become more dense </a:t>
            </a:r>
          </a:p>
          <a:p>
            <a:r>
              <a:rPr lang="en-US" dirty="0"/>
              <a:t>[CLICK] Therefore it is hard to identify whether current mitigation mechanisms will remain viable for future DRAM chips that are likely to be more vulnerable to </a:t>
            </a:r>
            <a:r>
              <a:rPr lang="en-US" dirty="0" err="1"/>
              <a:t>RowHammer</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168364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work is to </a:t>
            </a:r>
          </a:p>
          <a:p>
            <a:r>
              <a:rPr lang="en-US" dirty="0"/>
              <a:t>[CLICK] First, experimentally demonstrate how vulnerable modern DRAM chips are to </a:t>
            </a:r>
            <a:r>
              <a:rPr lang="en-US" dirty="0" err="1"/>
              <a:t>RowHammer</a:t>
            </a:r>
            <a:r>
              <a:rPr lang="en-US" dirty="0"/>
              <a:t> and predict how this vulnerability will scale going forward and</a:t>
            </a:r>
          </a:p>
          <a:p>
            <a:r>
              <a:rPr lang="en-US" dirty="0"/>
              <a:t>[CLICK] Second, we want to study the viability of current mitigation mechanisms on more vulnerable chips. </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26818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present our experimental methodology for DRAM characterization</a:t>
            </a:r>
          </a:p>
        </p:txBody>
      </p:sp>
      <p:sp>
        <p:nvSpPr>
          <p:cNvPr id="4" name="Slide Number Placeholder 3"/>
          <p:cNvSpPr>
            <a:spLocks noGrp="1"/>
          </p:cNvSpPr>
          <p:nvPr>
            <p:ph type="sldNum" sz="quarter" idx="10"/>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3424051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three separate testing infrastructures for each DRAM standard or type that we characterize in this work. </a:t>
            </a:r>
          </a:p>
          <a:p>
            <a:r>
              <a:rPr lang="en-US" dirty="0"/>
              <a:t>We use one FPGA-based </a:t>
            </a:r>
            <a:r>
              <a:rPr lang="en-US" dirty="0" err="1"/>
              <a:t>SoftMC</a:t>
            </a:r>
            <a:r>
              <a:rPr lang="en-US" dirty="0"/>
              <a:t> infrastructure for DDR3 chips and another for DDR4 chips. </a:t>
            </a:r>
          </a:p>
          <a:p>
            <a:r>
              <a:rPr lang="en-US" dirty="0"/>
              <a:t>We also use an in-house testing hardware infrastructure to examine LPDDR4 chips </a:t>
            </a:r>
          </a:p>
          <a:p>
            <a:endParaRPr lang="en-US" dirty="0"/>
          </a:p>
          <a:p>
            <a:r>
              <a:rPr lang="en-US" dirty="0"/>
              <a:t>Across our infrastructures, we have fine-grained control over DRAM commands, timing parameters, and temperatures </a:t>
            </a:r>
          </a:p>
          <a:p>
            <a:r>
              <a:rPr lang="en-US" dirty="0"/>
              <a:t>Below is an example of our FPGA-based DDR4 testing infrastructure.</a:t>
            </a:r>
          </a:p>
          <a:p>
            <a:endParaRPr lang="en-US" dirty="0"/>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275500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 table that lists all the DRAM chips that we test</a:t>
            </a:r>
          </a:p>
          <a:p>
            <a:r>
              <a:rPr lang="en-US" dirty="0"/>
              <a:t>[CLICK] We characterize over 1500 DRAM chips from 300 DRAM modules </a:t>
            </a:r>
          </a:p>
          <a:p>
            <a:r>
              <a:rPr lang="en-US" dirty="0"/>
              <a:t>[CLICK] spanning the three major DRAM manufacturers which we anonymize as A, B, and C</a:t>
            </a:r>
          </a:p>
          <a:p>
            <a:r>
              <a:rPr lang="en-US" dirty="0"/>
              <a:t>[CLICK] of three DRAM types or standards DDR3, DDR4, and LPDDR4. We note that LPDDR4 chips that we test implement on-die ECC. </a:t>
            </a:r>
          </a:p>
          <a:p>
            <a:r>
              <a:rPr lang="en-US" dirty="0"/>
              <a:t>[CLICK] We identify two technology nodes per DRAM type (old/new, 1x and 1y) , which we categorize based on manufacturing date, datasheet publication date, purchase date, and characterization results</a:t>
            </a:r>
          </a:p>
          <a:p>
            <a:endParaRPr lang="en-US" dirty="0"/>
          </a:p>
          <a:p>
            <a:r>
              <a:rPr lang="en-US" dirty="0"/>
              <a:t>[CLICK] we define the term type-node which refers to the configuration describing a chip’s type and technology node generation. Across the chips we characterize, we identify the 6 DRAM type-node configurations listed</a:t>
            </a:r>
          </a:p>
          <a:p>
            <a:endParaRPr lang="en-US" dirty="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1266215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characterize our DRAM chips at worst-case conditions we take two measures: </a:t>
            </a:r>
          </a:p>
          <a:p>
            <a:r>
              <a:rPr lang="en-US" dirty="0"/>
              <a:t>[CLICK] First, we prevent external sources of interference such that the core loop of testing (or the code sequence that repeatedly activates rows) can run consistently as desired and without interruptions </a:t>
            </a:r>
          </a:p>
          <a:p>
            <a:r>
              <a:rPr lang="en-US" dirty="0"/>
              <a:t>[CLICK] During the core loop of testing, we disable </a:t>
            </a:r>
          </a:p>
          <a:p>
            <a:r>
              <a:rPr lang="en-US" dirty="0"/>
              <a:t>[CLICK] DRAM refresh so the victim rows are not refreshed during a </a:t>
            </a:r>
            <a:r>
              <a:rPr lang="en-US" dirty="0" err="1"/>
              <a:t>RowHammer</a:t>
            </a:r>
            <a:r>
              <a:rPr lang="en-US" dirty="0"/>
              <a:t> test, </a:t>
            </a:r>
          </a:p>
          <a:p>
            <a:r>
              <a:rPr lang="en-US" dirty="0"/>
              <a:t>[CLICK] DRAM calibration events to minimize variation in test timings</a:t>
            </a:r>
          </a:p>
          <a:p>
            <a:r>
              <a:rPr lang="en-US" dirty="0"/>
              <a:t>[CLICK] and </a:t>
            </a:r>
            <a:r>
              <a:rPr lang="en-US" dirty="0" err="1"/>
              <a:t>RowHammer</a:t>
            </a:r>
            <a:r>
              <a:rPr lang="en-US" dirty="0"/>
              <a:t> mitigation mechanisms to ensure that we can directly observe circuit-level bit flips such that we can make conclusions about DRAM vulnerability to </a:t>
            </a:r>
            <a:r>
              <a:rPr lang="en-US" dirty="0" err="1"/>
              <a:t>RowHammer</a:t>
            </a:r>
            <a:r>
              <a:rPr lang="en-US" dirty="0"/>
              <a:t> at the circuit technology level rather than the system level. </a:t>
            </a:r>
          </a:p>
          <a:p>
            <a:r>
              <a:rPr lang="en-US" dirty="0"/>
              <a:t>[CLICK] we also ensure that the core loop of our test runs for shorter than the refresh window to prevent retention failures from interfering with our results</a:t>
            </a:r>
          </a:p>
          <a:p>
            <a:r>
              <a:rPr lang="en-US" dirty="0"/>
              <a:t>[CLICK] Second, we try to issue the worst-case access sequence for inducing </a:t>
            </a:r>
            <a:r>
              <a:rPr lang="en-US" dirty="0" err="1"/>
              <a:t>RowHammer</a:t>
            </a:r>
            <a:r>
              <a:rPr lang="en-US" dirty="0"/>
              <a:t> bit flips</a:t>
            </a:r>
          </a:p>
          <a:p>
            <a:r>
              <a:rPr lang="en-US" dirty="0"/>
              <a:t>[CLICK] we construct the worst-case access sequence based on observations from prior work</a:t>
            </a:r>
          </a:p>
          <a:p>
            <a:r>
              <a:rPr lang="en-US" dirty="0"/>
              <a:t>[CLICK] Using these observations, we test each row’s worst-case vulnerability to </a:t>
            </a:r>
            <a:r>
              <a:rPr lang="en-US" dirty="0" err="1"/>
              <a:t>RowHammer</a:t>
            </a:r>
            <a:r>
              <a:rPr lang="en-US" dirty="0"/>
              <a:t> by repeatedly accessing the two directly physically-adjacent rows as fast as possible</a:t>
            </a:r>
          </a:p>
          <a:p>
            <a:r>
              <a:rPr lang="en-US" dirty="0"/>
              <a:t>[CLICK] We refer to our paper for more details on the worst-case access sequence </a:t>
            </a:r>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4252208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our </a:t>
            </a:r>
            <a:r>
              <a:rPr lang="en-US" dirty="0" err="1"/>
              <a:t>RowHammer</a:t>
            </a:r>
            <a:r>
              <a:rPr lang="en-US" dirty="0"/>
              <a:t> characterization test using a DRAM diagram and a snippet of pseudocode.</a:t>
            </a:r>
          </a:p>
          <a:p>
            <a:r>
              <a:rPr lang="en-US" dirty="0"/>
              <a:t>To test each row in DRAM, we run the following sequence</a:t>
            </a:r>
          </a:p>
          <a:p>
            <a:r>
              <a:rPr lang="en-US" dirty="0"/>
              <a:t>[CLICK] first we set that row as the victim row in which we will induce </a:t>
            </a:r>
            <a:r>
              <a:rPr lang="en-US" dirty="0" err="1"/>
              <a:t>RowHammer</a:t>
            </a:r>
            <a:r>
              <a:rPr lang="en-US" dirty="0"/>
              <a:t> bit flips</a:t>
            </a:r>
          </a:p>
          <a:p>
            <a:r>
              <a:rPr lang="en-US" dirty="0"/>
              <a:t>[CLICK] we then select the two physically-adjacent rows as aggressor rows which we will repeatedly access </a:t>
            </a:r>
          </a:p>
          <a:p>
            <a:r>
              <a:rPr lang="en-US" dirty="0"/>
              <a:t>[CLICK] we then disable refresh to prevent interruptions in the core loop of our test from refresh operations</a:t>
            </a:r>
          </a:p>
          <a:p>
            <a:r>
              <a:rPr lang="en-US" dirty="0"/>
              <a:t>[CLICK] We then refresh the victim row so that we are inducing </a:t>
            </a:r>
            <a:r>
              <a:rPr lang="en-US" dirty="0" err="1"/>
              <a:t>RowHammer</a:t>
            </a:r>
            <a:r>
              <a:rPr lang="en-US" dirty="0"/>
              <a:t> bit flips on a fully charged row and minimizing interference from charge variation in the cells</a:t>
            </a:r>
          </a:p>
          <a:p>
            <a:r>
              <a:rPr lang="en-US" dirty="0"/>
              <a:t>[CLICK] </a:t>
            </a:r>
          </a:p>
          <a:p>
            <a:endParaRPr lang="en-US" dirty="0"/>
          </a:p>
          <a:p>
            <a:endParaRPr lang="en-US" dirty="0"/>
          </a:p>
          <a:p>
            <a:endParaRPr lang="en-US" dirty="0"/>
          </a:p>
          <a:p>
            <a:r>
              <a:rPr lang="en-US" dirty="0"/>
              <a:t>=======</a:t>
            </a:r>
          </a:p>
          <a:p>
            <a:r>
              <a:rPr lang="en-US" dirty="0"/>
              <a:t>HC defined more clearly somewhere </a:t>
            </a:r>
          </a:p>
        </p:txBody>
      </p:sp>
      <p:sp>
        <p:nvSpPr>
          <p:cNvPr id="4" name="Slide Number Placeholder 3"/>
          <p:cNvSpPr>
            <a:spLocks noGrp="1"/>
          </p:cNvSpPr>
          <p:nvPr>
            <p:ph type="sldNum" sz="quarter" idx="10"/>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2897153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 I will first begin with an executive summary</a:t>
            </a:r>
          </a:p>
          <a:p>
            <a:endParaRPr lang="en-US" b="1" baseline="0" dirty="0"/>
          </a:p>
          <a:p>
            <a:r>
              <a:rPr lang="en-US" b="1" baseline="0" dirty="0"/>
              <a:t>[CLICK] Denser DRAM chips are more vulnerable to </a:t>
            </a:r>
            <a:r>
              <a:rPr lang="en-US" b="1" baseline="0" dirty="0" err="1"/>
              <a:t>RowHammer</a:t>
            </a:r>
            <a:r>
              <a:rPr lang="en-US" b="1" baseline="0" dirty="0"/>
              <a:t> but there is no characterization-based study that demonstrates how exactly the vulnerability scales</a:t>
            </a:r>
          </a:p>
          <a:p>
            <a:endParaRPr lang="en-US" b="1" baseline="0" dirty="0"/>
          </a:p>
          <a:p>
            <a:r>
              <a:rPr lang="en-US" b="1" baseline="0" dirty="0"/>
              <a:t>[CLICK] The problem is that it is unclear whether current mitigation mechanisms will remain viable for future DRAM chips that are likely to be more vulnerable to </a:t>
            </a:r>
            <a:r>
              <a:rPr lang="en-US" b="1" baseline="0" dirty="0" err="1"/>
              <a:t>RowHammer</a:t>
            </a:r>
            <a:endParaRPr lang="en-US" b="1" baseline="0" dirty="0"/>
          </a:p>
          <a:p>
            <a:endParaRPr lang="en-US" b="1" baseline="0" dirty="0"/>
          </a:p>
          <a:p>
            <a:r>
              <a:rPr lang="en-US" b="1" baseline="0" dirty="0"/>
              <a:t>[CLICK] The goal of this work is to [CLICK] first experimentally demonstrate how vulnerable modern DRAM chips are to </a:t>
            </a:r>
            <a:r>
              <a:rPr lang="en-US" b="1" baseline="0" dirty="0" err="1"/>
              <a:t>RowHammer</a:t>
            </a:r>
            <a:r>
              <a:rPr lang="en-US" b="1" baseline="0" dirty="0"/>
              <a:t> and study how this vulnerability will scale going forward</a:t>
            </a:r>
          </a:p>
          <a:p>
            <a:endParaRPr lang="en-US" b="1" baseline="0" dirty="0"/>
          </a:p>
          <a:p>
            <a:r>
              <a:rPr lang="en-US" b="1" baseline="0" dirty="0"/>
              <a:t>[CLICK] Secondly, we want to study the viability of current mitigation mechanisms on more vulnerable chips</a:t>
            </a:r>
          </a:p>
          <a:p>
            <a:endParaRPr lang="en-US" b="1" baseline="0" dirty="0"/>
          </a:p>
          <a:p>
            <a:r>
              <a:rPr lang="en-US" b="1" baseline="0" dirty="0"/>
              <a:t>[CLICK] We are the first experimental study to present a rigorous </a:t>
            </a:r>
            <a:r>
              <a:rPr lang="en-US" b="1" baseline="0" dirty="0" err="1"/>
              <a:t>RowHammer</a:t>
            </a:r>
            <a:r>
              <a:rPr lang="en-US" b="1" baseline="0" dirty="0"/>
              <a:t> failure characterization study across a broad range of DRAM chips </a:t>
            </a:r>
          </a:p>
          <a:p>
            <a:endParaRPr lang="en-US" b="1" baseline="0" dirty="0"/>
          </a:p>
          <a:p>
            <a:r>
              <a:rPr lang="en-US" b="1" baseline="0" dirty="0"/>
              <a:t>[CLICK] We characterize 1580 DRAM chips across different DRAM types and technology node generations, across the three major DRAM manufacturers</a:t>
            </a:r>
          </a:p>
          <a:p>
            <a:endParaRPr lang="en-US" b="1" baseline="0" dirty="0"/>
          </a:p>
          <a:p>
            <a:r>
              <a:rPr lang="en-US" b="1" baseline="0" dirty="0"/>
              <a:t>[CLICK] And we demonstrate that the </a:t>
            </a:r>
            <a:r>
              <a:rPr lang="en-US" b="1" baseline="0" dirty="0" err="1"/>
              <a:t>RowHammer</a:t>
            </a:r>
            <a:r>
              <a:rPr lang="en-US" b="1" baseline="0" dirty="0"/>
              <a:t> vulnerability worsens in newer chips</a:t>
            </a:r>
          </a:p>
          <a:p>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We also study </a:t>
            </a:r>
            <a:r>
              <a:rPr lang="en-US" b="1" baseline="0" dirty="0" err="1"/>
              <a:t>RowHammer</a:t>
            </a:r>
            <a:r>
              <a:rPr lang="en-US" b="1" baseline="0" dirty="0"/>
              <a:t> mitigation mechanisms in simulation and show how 5 state-of-the-art mechanisms are affected by a worsening </a:t>
            </a:r>
            <a:r>
              <a:rPr lang="en-US" b="1" baseline="0" dirty="0" err="1"/>
              <a:t>RowHammer</a:t>
            </a:r>
            <a:r>
              <a:rPr lang="en-US" b="1" baseline="0" dirty="0"/>
              <a:t> vulnerability</a:t>
            </a:r>
          </a:p>
          <a:p>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We find that these mitigation mechanisms have reasonable performance loss on modern DRAM chips, but [CLICK] scale poorly to more vulnerable DRAM chips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We conclude that it is critical to research more effective solutions to </a:t>
            </a:r>
            <a:r>
              <a:rPr lang="en-US" b="1" baseline="0" dirty="0" err="1"/>
              <a:t>RowHammer</a:t>
            </a:r>
            <a:r>
              <a:rPr lang="en-US" b="1" baseline="0" dirty="0"/>
              <a:t> for future DRAM chips that will likely be even more vulnerable to </a:t>
            </a:r>
            <a:r>
              <a:rPr lang="en-US" b="1" baseline="0" dirty="0" err="1"/>
              <a:t>RowHammer</a:t>
            </a:r>
            <a:endParaRPr lang="en-US" b="1" baseline="0" dirty="0"/>
          </a:p>
          <a:p>
            <a:endParaRPr lang="en-US" b="1" baseline="0" dirty="0"/>
          </a:p>
          <a:p>
            <a:r>
              <a:rPr lang="en-US" b="1" baseline="0" dirty="0"/>
              <a:t>=============</a:t>
            </a:r>
          </a:p>
          <a:p>
            <a:r>
              <a:rPr lang="en-US" b="1" baseline="0" dirty="0"/>
              <a:t>reduce text on this slide. </a:t>
            </a:r>
          </a:p>
        </p:txBody>
      </p:sp>
      <p:sp>
        <p:nvSpPr>
          <p:cNvPr id="4" name="Slide Number Placeholder 3"/>
          <p:cNvSpPr>
            <a:spLocks noGrp="1"/>
          </p:cNvSpPr>
          <p:nvPr>
            <p:ph type="sldNum" sz="quarter" idx="10"/>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25250766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[FORTH&amp;BACK] then induce </a:t>
            </a:r>
            <a:r>
              <a:rPr lang="en-US" dirty="0" err="1"/>
              <a:t>RowHammer</a:t>
            </a:r>
            <a:r>
              <a:rPr lang="en-US" dirty="0"/>
              <a:t> bit flips in our core test loop by alternating accesses to the aggressor rows </a:t>
            </a:r>
          </a:p>
          <a:p>
            <a:r>
              <a:rPr lang="en-US" dirty="0"/>
              <a:t>[CLICK]  note that 1 hammer, which we call HC, refers to two accesses. One to each of the aggressors</a:t>
            </a:r>
          </a:p>
          <a:p>
            <a:r>
              <a:rPr lang="en-US" dirty="0"/>
              <a:t>[CLICK] After hammering a prescribed number of times. We then enable DRAM refresh to prevent further retention failures</a:t>
            </a:r>
          </a:p>
          <a:p>
            <a:r>
              <a:rPr lang="en-US" dirty="0"/>
              <a:t>[CLICK] and record the resulting </a:t>
            </a:r>
            <a:r>
              <a:rPr lang="en-US" dirty="0" err="1"/>
              <a:t>RowHammer</a:t>
            </a:r>
            <a:r>
              <a:rPr lang="en-US" dirty="0"/>
              <a:t> bit flips for analysis</a:t>
            </a:r>
          </a:p>
          <a:p>
            <a:r>
              <a:rPr lang="en-US" dirty="0"/>
              <a:t>[CLICK] Finally, we restore the bit flips to their original values</a:t>
            </a:r>
          </a:p>
          <a:p>
            <a:r>
              <a:rPr lang="en-US" dirty="0"/>
              <a:t>[CLICK]</a:t>
            </a:r>
          </a:p>
          <a:p>
            <a:r>
              <a:rPr lang="en-US" dirty="0"/>
              <a:t>[CLICK] We repeat this sequence for all rows in the DRAM chip</a:t>
            </a:r>
          </a:p>
          <a:p>
            <a:r>
              <a:rPr lang="en-US" dirty="0"/>
              <a:t>[CLICK]</a:t>
            </a:r>
          </a:p>
        </p:txBody>
      </p:sp>
      <p:sp>
        <p:nvSpPr>
          <p:cNvPr id="4" name="Slide Number Placeholder 3"/>
          <p:cNvSpPr>
            <a:spLocks noGrp="1"/>
          </p:cNvSpPr>
          <p:nvPr>
            <p:ph type="sldNum" sz="quarter" idx="10"/>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1940902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into our characterization results </a:t>
            </a:r>
          </a:p>
        </p:txBody>
      </p:sp>
      <p:sp>
        <p:nvSpPr>
          <p:cNvPr id="4" name="Slide Number Placeholder 3"/>
          <p:cNvSpPr>
            <a:spLocks noGrp="1"/>
          </p:cNvSpPr>
          <p:nvPr>
            <p:ph type="sldNum" sz="quarter" idx="10"/>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2103559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into our detailed results, I will present 3 key takeaways from our experimental </a:t>
            </a:r>
            <a:r>
              <a:rPr lang="en-US" dirty="0" err="1"/>
              <a:t>charactierzation</a:t>
            </a:r>
            <a:r>
              <a:rPr lang="en-US" dirty="0"/>
              <a:t> study of over 1500 chips.</a:t>
            </a:r>
          </a:p>
          <a:p>
            <a:endParaRPr lang="en-US" dirty="0"/>
          </a:p>
          <a:p>
            <a:r>
              <a:rPr lang="en-US" dirty="0"/>
              <a:t>[CLICK] First, chips of newer DRAM technology nodes are more vulnerable to </a:t>
            </a:r>
            <a:r>
              <a:rPr lang="en-US" dirty="0" err="1"/>
              <a:t>RowHammer</a:t>
            </a:r>
            <a:endParaRPr lang="en-US" dirty="0"/>
          </a:p>
          <a:p>
            <a:endParaRPr lang="en-US" dirty="0"/>
          </a:p>
          <a:p>
            <a:r>
              <a:rPr lang="en-US" dirty="0"/>
              <a:t>[CLICK] Second,  there are chips today whose weakest cells fail after only 4800 hammers </a:t>
            </a:r>
          </a:p>
          <a:p>
            <a:endParaRPr lang="en-US" dirty="0"/>
          </a:p>
          <a:p>
            <a:r>
              <a:rPr lang="en-US" dirty="0"/>
              <a:t>[CLICK] Third, chips of newer DRAM technology nodes can exhibit </a:t>
            </a:r>
            <a:r>
              <a:rPr lang="en-US" dirty="0" err="1"/>
              <a:t>RowHammer</a:t>
            </a:r>
            <a:r>
              <a:rPr lang="en-US" dirty="0"/>
              <a:t> bit flips in more rows and farther away from the victim row</a:t>
            </a:r>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People may ask for more data for "farther away from the victim row" (how many rows per aggressor are affected)</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1321916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The first question we want to answer is "Can we induce </a:t>
            </a:r>
            <a:r>
              <a:rPr lang="en-US" sz="1200" b="1" dirty="0" err="1">
                <a:latin typeface="Cambria" panose="02040503050406030204" pitchFamily="18" charset="0"/>
              </a:rPr>
              <a:t>RowHammer</a:t>
            </a:r>
            <a:r>
              <a:rPr lang="en-US" sz="1200" b="1" dirty="0">
                <a:latin typeface="Cambria" panose="02040503050406030204" pitchFamily="18" charset="0"/>
              </a:rPr>
              <a:t> bit flips in all of our DRAM chips?"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We find that we are able to induce </a:t>
            </a:r>
            <a:r>
              <a:rPr lang="en-US" sz="1200" b="1" dirty="0" err="1">
                <a:latin typeface="Cambria" panose="02040503050406030204" pitchFamily="18" charset="0"/>
              </a:rPr>
              <a:t>RowHammer</a:t>
            </a:r>
            <a:r>
              <a:rPr lang="en-US" sz="1200" b="1" dirty="0">
                <a:latin typeface="Cambria" panose="02040503050406030204" pitchFamily="18" charset="0"/>
              </a:rPr>
              <a:t> bit flips in all chips we test except many DDR3 DRAM chips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We find that of the total set of chips, 84% are vulnerable. The remaining 16% are of DDR3 DRAM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a:t>
            </a:r>
            <a:r>
              <a:rPr lang="en-US" sz="1200" b="1" dirty="0" err="1">
                <a:latin typeface="Cambria" panose="02040503050406030204" pitchFamily="18" charset="0"/>
              </a:rPr>
              <a:t>Wtihin</a:t>
            </a:r>
            <a:r>
              <a:rPr lang="en-US" sz="1200" b="1" dirty="0">
                <a:latin typeface="Cambria" panose="02040503050406030204" pitchFamily="18" charset="0"/>
              </a:rPr>
              <a:t> DDR3-old chips, we find only 12% of chips to be vulnerable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Within DDR3-new chips, we find 65% of chips to be vulnerable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we conclude that Newer DRAM chips are more vulnerable to </a:t>
            </a:r>
            <a:r>
              <a:rPr lang="en-US" sz="1200" b="1" dirty="0" err="1">
                <a:latin typeface="Cambria" panose="02040503050406030204" pitchFamily="18" charset="0"/>
              </a:rPr>
              <a:t>RowHammer</a:t>
            </a:r>
            <a:r>
              <a:rPr lang="en-US" sz="1200" b="1" dirty="0">
                <a:latin typeface="Cambria" panose="02040503050406030204" pitchFamily="18" charset="0"/>
              </a:rPr>
              <a:t> </a:t>
            </a:r>
            <a:r>
              <a:rPr lang="en-US" sz="1200" b="0" i="0" kern="1200" dirty="0">
                <a:solidFill>
                  <a:schemeClr val="tx1"/>
                </a:solidFill>
                <a:effectLst/>
                <a:latin typeface="+mn-lt"/>
                <a:ea typeface="+mn-ea"/>
                <a:cs typeface="+mn-cs"/>
              </a:rPr>
              <a:t>based on the increasing percentage from DDR3-old to DDR3-new, the fact that all other newer chips are vulnerable</a:t>
            </a:r>
            <a:r>
              <a:rPr lang="en-US" sz="1200" dirty="0">
                <a:latin typeface="Cambria" panose="02040503050406030204" pitchFamily="18" charset="0"/>
              </a:rPr>
              <a:t>, and also as we will show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charset="0"/>
              <a:ea typeface="Cambria" charset="0"/>
              <a:cs typeface="Cambr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charset="0"/>
                <a:ea typeface="Cambria" charset="0"/>
                <a:cs typeface="Cambria" charset="0"/>
              </a:rPr>
              <a:t>In the remaining characterization results, we </a:t>
            </a:r>
            <a:r>
              <a:rPr lang="en-US" sz="1200" b="1" dirty="0">
                <a:solidFill>
                  <a:schemeClr val="accent5">
                    <a:lumMod val="75000"/>
                  </a:schemeClr>
                </a:solidFill>
                <a:latin typeface="Cambria" charset="0"/>
                <a:ea typeface="Cambria" charset="0"/>
                <a:cs typeface="Cambria" charset="0"/>
              </a:rPr>
              <a:t>only</a:t>
            </a:r>
            <a:r>
              <a:rPr lang="en-US" sz="1200" b="1" dirty="0">
                <a:latin typeface="Cambria" charset="0"/>
                <a:ea typeface="Cambria" charset="0"/>
                <a:cs typeface="Cambria" charset="0"/>
              </a:rPr>
              <a:t> show results for chips that we can induce </a:t>
            </a:r>
            <a:r>
              <a:rPr lang="en-US" sz="1200" b="1" dirty="0">
                <a:solidFill>
                  <a:schemeClr val="accent5">
                    <a:lumMod val="75000"/>
                  </a:schemeClr>
                </a:solidFill>
                <a:latin typeface="Cambria" charset="0"/>
                <a:ea typeface="Cambria" charset="0"/>
                <a:cs typeface="Cambria" charset="0"/>
              </a:rPr>
              <a:t>enough</a:t>
            </a:r>
            <a:r>
              <a:rPr lang="en-US" sz="1200" b="1" dirty="0">
                <a:latin typeface="Cambria" charset="0"/>
                <a:ea typeface="Cambria" charset="0"/>
                <a:cs typeface="Cambria" charset="0"/>
              </a:rPr>
              <a:t> </a:t>
            </a:r>
            <a:r>
              <a:rPr lang="en-US" sz="1200" b="1" dirty="0" err="1">
                <a:latin typeface="Cambria" charset="0"/>
                <a:ea typeface="Cambria" charset="0"/>
                <a:cs typeface="Cambria" charset="0"/>
              </a:rPr>
              <a:t>RowHammer</a:t>
            </a:r>
            <a:r>
              <a:rPr lang="en-US" sz="1200" b="1" dirty="0">
                <a:latin typeface="Cambria" charset="0"/>
                <a:ea typeface="Cambria" charset="0"/>
                <a:cs typeface="Cambria" charset="0"/>
              </a:rPr>
              <a:t> bit flips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Potentially describe the outlier </a:t>
            </a:r>
            <a:r>
              <a:rPr lang="en-US" dirty="0" err="1"/>
              <a:t>mfr</a:t>
            </a:r>
            <a:r>
              <a:rPr lang="en-US" dirty="0"/>
              <a:t> a. </a:t>
            </a:r>
          </a:p>
        </p:txBody>
      </p:sp>
      <p:sp>
        <p:nvSpPr>
          <p:cNvPr id="4" name="Slide Number Placeholder 3"/>
          <p:cNvSpPr>
            <a:spLocks noGrp="1"/>
          </p:cNvSpPr>
          <p:nvPr>
            <p:ph type="sldNum" sz="quarter" idx="5"/>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2897616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LinLibertineTI"/>
              </a:rPr>
              <a:t>The second question we want to answer is "Are some data patterns more effective in inducing </a:t>
            </a:r>
            <a:r>
              <a:rPr lang="en-US" sz="1200" dirty="0" err="1">
                <a:latin typeface="LinLibertineTI"/>
              </a:rPr>
              <a:t>RowHammer</a:t>
            </a:r>
            <a:r>
              <a:rPr lang="en-US" sz="1200" dirty="0">
                <a:latin typeface="LinLibertineTI"/>
              </a:rPr>
              <a:t> bit flips than others?"</a:t>
            </a:r>
          </a:p>
          <a:p>
            <a:endParaRPr lang="en-US" sz="1200" dirty="0">
              <a:latin typeface="LinLibertineTI"/>
            </a:endParaRPr>
          </a:p>
          <a:p>
            <a:r>
              <a:rPr lang="en-US" sz="1200" dirty="0">
                <a:latin typeface="LinLibertineTI"/>
              </a:rPr>
              <a:t>[CLICK] We test several data patterns that are typically examined in prior work to identify the worst-case data pattern for inducing </a:t>
            </a:r>
            <a:r>
              <a:rPr lang="en-US" sz="1200" dirty="0" err="1">
                <a:latin typeface="LinLibertineTI"/>
              </a:rPr>
              <a:t>RowHammer</a:t>
            </a:r>
            <a:r>
              <a:rPr lang="en-US" sz="1200" dirty="0">
                <a:latin typeface="LinLibertineTI"/>
              </a:rPr>
              <a:t> bit flips</a:t>
            </a:r>
          </a:p>
          <a:p>
            <a:endParaRPr lang="en-US" sz="1200" dirty="0">
              <a:latin typeface="LinLibertineTI"/>
            </a:endParaRPr>
          </a:p>
          <a:p>
            <a:r>
              <a:rPr lang="en-US" sz="1200" dirty="0">
                <a:latin typeface="LinLibertineTI"/>
              </a:rPr>
              <a:t>[CLICK] We find that the worst-case data pattern is consistent across chips of the same manufacturer and DRAM type-node configuration</a:t>
            </a:r>
          </a:p>
          <a:p>
            <a:endParaRPr lang="en-US" sz="1200" dirty="0">
              <a:latin typeface="LinLibertineTI"/>
            </a:endParaRPr>
          </a:p>
          <a:p>
            <a:r>
              <a:rPr lang="en-US" sz="1200" dirty="0">
                <a:latin typeface="LinLibertineTI"/>
              </a:rPr>
              <a:t>[CLICK] and we use the worst-case data pattern per DRAM chip to characterize each chip at worst-case conditions and minimize the extensive testing time </a:t>
            </a:r>
          </a:p>
          <a:p>
            <a:endParaRPr lang="en-US" sz="1200" dirty="0">
              <a:latin typeface="LinLibertineTI"/>
            </a:endParaRPr>
          </a:p>
          <a:p>
            <a:r>
              <a:rPr lang="en-US" sz="1200" dirty="0">
                <a:latin typeface="LinLibertineTI"/>
              </a:rPr>
              <a:t>[CLICK] We refer to our paper for more detail </a:t>
            </a:r>
          </a:p>
          <a:p>
            <a:endParaRPr lang="en-US" sz="1200" dirty="0">
              <a:latin typeface="LinLibertineTI"/>
            </a:endParaRPr>
          </a:p>
          <a:p>
            <a:endParaRPr lang="en-US" sz="1200" dirty="0">
              <a:latin typeface="LinLibertineT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3964510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question we want to answer is "How does the Hammer Count affect the number of bit flips induced?"</a:t>
            </a:r>
          </a:p>
          <a:p>
            <a:endParaRPr lang="en-US" dirty="0"/>
          </a:p>
          <a:p>
            <a:r>
              <a:rPr lang="en-US" dirty="0"/>
              <a:t>[CLICK] We plot the </a:t>
            </a:r>
            <a:r>
              <a:rPr lang="en-US" dirty="0" err="1"/>
              <a:t>RowHammer</a:t>
            </a:r>
            <a:r>
              <a:rPr lang="en-US" dirty="0"/>
              <a:t> bit flip rate (or the number of observed </a:t>
            </a:r>
            <a:r>
              <a:rPr lang="en-US" dirty="0" err="1"/>
              <a:t>RowHammer</a:t>
            </a:r>
            <a:r>
              <a:rPr lang="en-US" dirty="0"/>
              <a:t> bit flips to the total number of bits in the tested DRAM rows) on the y-axis as a function of the hammer count on the x-axis for DDR4-new chips of </a:t>
            </a:r>
            <a:r>
              <a:rPr lang="en-US" dirty="0" err="1"/>
              <a:t>Mfr</a:t>
            </a:r>
            <a:r>
              <a:rPr lang="en-US" dirty="0"/>
              <a:t> A as an example.</a:t>
            </a:r>
          </a:p>
          <a:p>
            <a:endParaRPr lang="en-US" dirty="0"/>
          </a:p>
          <a:p>
            <a:r>
              <a:rPr lang="en-US" dirty="0"/>
              <a:t>[CLICK] Remember that Hammer Count is defined as two accesses. One access to each of the two adjacent rows.  </a:t>
            </a:r>
          </a:p>
        </p:txBody>
      </p:sp>
      <p:sp>
        <p:nvSpPr>
          <p:cNvPr id="4" name="Slide Number Placeholder 3"/>
          <p:cNvSpPr>
            <a:spLocks noGrp="1"/>
          </p:cNvSpPr>
          <p:nvPr>
            <p:ph type="sldNum" sz="quarter" idx="5"/>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367034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LinLibertineTI"/>
              </a:rPr>
              <a:t>We plot each of these curves across our DRAM type-node configurations per manufacturer</a:t>
            </a:r>
          </a:p>
          <a:p>
            <a:endParaRPr lang="en-US" dirty="0">
              <a:latin typeface="LinLibertineTI"/>
            </a:endParaRPr>
          </a:p>
          <a:p>
            <a:r>
              <a:rPr lang="en-US" dirty="0">
                <a:latin typeface="LinLibertineTI"/>
              </a:rPr>
              <a:t>[CLICK] We find that newer DDR4 DRAM technology nodes show a clear trend of increasing </a:t>
            </a:r>
            <a:r>
              <a:rPr lang="en-US" dirty="0" err="1">
                <a:latin typeface="LinLibertineTI"/>
              </a:rPr>
              <a:t>RowHammer</a:t>
            </a:r>
            <a:r>
              <a:rPr lang="en-US" dirty="0">
                <a:latin typeface="LinLibertineTI"/>
              </a:rPr>
              <a:t> bit flip rates. </a:t>
            </a:r>
          </a:p>
          <a:p>
            <a:r>
              <a:rPr lang="en-US" dirty="0">
                <a:latin typeface="LinLibertineTI"/>
              </a:rPr>
              <a:t>the </a:t>
            </a:r>
            <a:r>
              <a:rPr lang="en-US" dirty="0">
                <a:latin typeface="LinLibertineT"/>
              </a:rPr>
              <a:t>same </a:t>
            </a:r>
            <a:r>
              <a:rPr lang="en-US" dirty="0">
                <a:latin typeface="LinLibertineTI"/>
              </a:rPr>
              <a:t>Hammer count value causes an increased </a:t>
            </a:r>
            <a:r>
              <a:rPr lang="en-US" dirty="0" err="1">
                <a:latin typeface="LinLibertineTI"/>
              </a:rPr>
              <a:t>RowHammer</a:t>
            </a:r>
            <a:r>
              <a:rPr lang="en-US" dirty="0">
                <a:latin typeface="LinLibertineTI"/>
              </a:rPr>
              <a:t> bit flip rate from DDR4-old to DDR4-new DRAM chips of all DRAM manufacturers </a:t>
            </a:r>
          </a:p>
          <a:p>
            <a:endParaRPr lang="en-US" dirty="0">
              <a:latin typeface="LinLibertineTI"/>
            </a:endParaRPr>
          </a:p>
          <a:p>
            <a:r>
              <a:rPr lang="en-US" dirty="0">
                <a:latin typeface="LinLibertineTI"/>
              </a:rPr>
              <a:t>[CLICK] This indicates that </a:t>
            </a:r>
            <a:r>
              <a:rPr lang="en-US" dirty="0" err="1">
                <a:latin typeface="LinLibertineTI"/>
              </a:rPr>
              <a:t>RowHammer</a:t>
            </a:r>
            <a:r>
              <a:rPr lang="en-US" dirty="0">
                <a:latin typeface="LinLibertineTI"/>
              </a:rPr>
              <a:t> bit flip rates are increasing with newer technology node generations.</a:t>
            </a:r>
          </a:p>
          <a:p>
            <a:endParaRPr lang="en-US" dirty="0">
              <a:latin typeface="LinLibertineTI"/>
            </a:endParaRPr>
          </a:p>
          <a:p>
            <a:r>
              <a:rPr lang="en-US" dirty="0">
                <a:latin typeface="LinLibertineTI"/>
              </a:rPr>
              <a:t>=======</a:t>
            </a:r>
          </a:p>
          <a:p>
            <a:r>
              <a:rPr lang="en-US" dirty="0">
                <a:latin typeface="LinLibertineTI"/>
              </a:rPr>
              <a:t>spend more time.</a:t>
            </a:r>
          </a:p>
          <a:p>
            <a:r>
              <a:rPr lang="en-US" dirty="0">
                <a:latin typeface="LinLibertineTI"/>
              </a:rPr>
              <a:t>Stronger second conclusion. Clear from this that rh bit flips increase with technology node generation. and we show DDR4 as an example. </a:t>
            </a:r>
          </a:p>
          <a:p>
            <a:endParaRPr lang="en-US" dirty="0"/>
          </a:p>
          <a:p>
            <a:r>
              <a:rPr lang="en-US" dirty="0" err="1"/>
              <a:t>rowhammer</a:t>
            </a:r>
            <a:r>
              <a:rPr lang="en-US" dirty="0"/>
              <a:t> bit flip rates are increasing when going from old to new DDR4 technology nodes. </a:t>
            </a:r>
          </a:p>
        </p:txBody>
      </p:sp>
      <p:sp>
        <p:nvSpPr>
          <p:cNvPr id="4" name="Slide Number Placeholder 3"/>
          <p:cNvSpPr>
            <a:spLocks noGrp="1"/>
          </p:cNvSpPr>
          <p:nvPr>
            <p:ph type="sldNum" sz="quarter" idx="5"/>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2687214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answer is "Where do </a:t>
            </a:r>
            <a:r>
              <a:rPr lang="en-US" dirty="0" err="1"/>
              <a:t>RowHammer</a:t>
            </a:r>
            <a:r>
              <a:rPr lang="en-US" dirty="0"/>
              <a:t> bit flips occur relative to aggressor rows?"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plot the fraction of </a:t>
            </a:r>
            <a:r>
              <a:rPr lang="en-US" dirty="0" err="1"/>
              <a:t>RowHammer</a:t>
            </a:r>
            <a:r>
              <a:rPr lang="en-US" dirty="0"/>
              <a:t> bit flips that occur in a given row offset from the victim row out of all observed </a:t>
            </a:r>
            <a:r>
              <a:rPr lang="en-US" dirty="0" err="1"/>
              <a:t>RowHammer</a:t>
            </a:r>
            <a:r>
              <a:rPr lang="en-US" dirty="0"/>
              <a:t> bit flips for DDR4-old chips of </a:t>
            </a:r>
            <a:r>
              <a:rPr lang="en-US" dirty="0" err="1"/>
              <a:t>Mfr</a:t>
            </a:r>
            <a:r>
              <a:rPr lang="en-US" dirty="0"/>
              <a:t> A as an example.</a:t>
            </a:r>
          </a:p>
          <a:p>
            <a:r>
              <a:rPr lang="en-US" dirty="0"/>
              <a:t>[CLICK] The aggressor rows at offsets 1 and -1 are marked and the error bars show the standard deviation of the distribution across our tested chips. </a:t>
            </a:r>
          </a:p>
          <a:p>
            <a:endParaRPr lang="en-US" dirty="0"/>
          </a:p>
          <a:p>
            <a:r>
              <a:rPr lang="en-US" dirty="0"/>
              <a:t>[CLICK] We find that the number of </a:t>
            </a:r>
            <a:r>
              <a:rPr lang="en-US" dirty="0" err="1"/>
              <a:t>RowHammer</a:t>
            </a:r>
            <a:r>
              <a:rPr lang="en-US" dirty="0"/>
              <a:t> bit flips that occur in a given row decreases as the distance from the victim row (or row 0) increases. This is because row 0 is being hammered from both sides with a double-sided hammer, while rows 2 and -2 are only being "hammered" from a single side each. </a:t>
            </a:r>
          </a:p>
        </p:txBody>
      </p:sp>
      <p:sp>
        <p:nvSpPr>
          <p:cNvPr id="4" name="Slide Number Placeholder 3"/>
          <p:cNvSpPr>
            <a:spLocks noGrp="1"/>
          </p:cNvSpPr>
          <p:nvPr>
            <p:ph type="sldNum" sz="quarter" idx="5"/>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866564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normalize the data we get across our different chips by inducing a </a:t>
            </a:r>
            <a:r>
              <a:rPr lang="en-US" dirty="0" err="1"/>
              <a:t>RowHammer</a:t>
            </a:r>
            <a:r>
              <a:rPr lang="en-US" dirty="0"/>
              <a:t> bit flip rate of 10-6 in each chip and studying the resulting bit flips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And plot representative distributions for different DRAM type-node configurations ordered from top to bottom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find that DRAM chips of newer DRAM technology nodes can exhibit </a:t>
            </a:r>
            <a:r>
              <a:rPr lang="en-US" dirty="0" err="1"/>
              <a:t>RowHammer</a:t>
            </a:r>
            <a:r>
              <a:rPr lang="en-US" dirty="0"/>
              <a:t> bit flips in more rows and also farther away from the victim rows. </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3362906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results for each group of chips from each DRAM type-node configuration per manufacturer in the paper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And we provide more analysis on these results in the paper </a:t>
            </a:r>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429042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for the talk today </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258884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answer is ”How are </a:t>
            </a:r>
            <a:r>
              <a:rPr lang="en-US" dirty="0" err="1"/>
              <a:t>RowHammer</a:t>
            </a:r>
            <a:r>
              <a:rPr lang="en-US" dirty="0"/>
              <a:t> bit flips spatially distributed across a chip?" </a:t>
            </a:r>
          </a:p>
          <a:p>
            <a:endParaRPr lang="en-US" dirty="0"/>
          </a:p>
          <a:p>
            <a:endParaRPr lang="en-US" dirty="0"/>
          </a:p>
          <a:p>
            <a:r>
              <a:rPr lang="en-US" dirty="0"/>
              <a:t>[CLICK] we first normalize the data we get across our different chips by inducing a </a:t>
            </a:r>
            <a:r>
              <a:rPr lang="en-US" dirty="0" err="1"/>
              <a:t>RowHammer</a:t>
            </a:r>
            <a:r>
              <a:rPr lang="en-US" dirty="0"/>
              <a:t> bit flip rate of 10-6 in each chip and studying the resulting bit flips</a:t>
            </a:r>
          </a:p>
          <a:p>
            <a:endParaRPr lang="en-US" dirty="0"/>
          </a:p>
          <a:p>
            <a:r>
              <a:rPr lang="en-US" dirty="0"/>
              <a:t>[CLICK] We plot the distribution of 64-bit words containing x </a:t>
            </a:r>
            <a:r>
              <a:rPr lang="en-US" dirty="0" err="1"/>
              <a:t>RowHammer</a:t>
            </a:r>
            <a:r>
              <a:rPr lang="en-US" dirty="0"/>
              <a:t> bit flips across our tested DRAM chips. We find the proportion of 64-bit words containing x </a:t>
            </a:r>
            <a:r>
              <a:rPr lang="en-US" dirty="0" err="1"/>
              <a:t>RowHammer</a:t>
            </a:r>
            <a:r>
              <a:rPr lang="en-US" dirty="0"/>
              <a:t> bit flips out of all 64-bit words in each chip containing any </a:t>
            </a:r>
            <a:r>
              <a:rPr lang="en-US" dirty="0" err="1"/>
              <a:t>RowHammer</a:t>
            </a:r>
            <a:r>
              <a:rPr lang="en-US" dirty="0"/>
              <a:t> bit flip and plot the distribution as a bar chart with error bars for each x value </a:t>
            </a:r>
          </a:p>
          <a:p>
            <a:endParaRPr lang="en-US" dirty="0"/>
          </a:p>
          <a:p>
            <a:r>
              <a:rPr lang="en-US" dirty="0"/>
              <a:t>[CLICK] we find that this plot is representative of the results from our DDR3 and DDR4 chips. </a:t>
            </a:r>
          </a:p>
          <a:p>
            <a:endParaRPr lang="en-US" dirty="0"/>
          </a:p>
          <a:p>
            <a:r>
              <a:rPr lang="en-US" dirty="0"/>
              <a:t>[CLICK] we next plot data that is representative of our LPDDR4 chips.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[CLICK] We find that the distribution of </a:t>
            </a:r>
            <a:r>
              <a:rPr lang="en-US" dirty="0" err="1">
                <a:latin typeface="LinLibertineTI"/>
              </a:rPr>
              <a:t>RowHammer</a:t>
            </a:r>
            <a:r>
              <a:rPr lang="en-US" dirty="0">
                <a:latin typeface="LinLibertineTI"/>
              </a:rPr>
              <a:t> bit flip density per word changes significantly in LPDDR4 chips compared to other DRAM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believe this is due to the interaction of </a:t>
            </a:r>
            <a:r>
              <a:rPr lang="en-US" dirty="0" err="1">
                <a:latin typeface="LinLibertineTI"/>
              </a:rPr>
              <a:t>RowHammer</a:t>
            </a:r>
            <a:r>
              <a:rPr lang="en-US" dirty="0">
                <a:latin typeface="LinLibertineTI"/>
              </a:rPr>
              <a:t> bit flips and the on-die ECC that is implemented in the LPDDR4 chips we test.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[CLICK] We find that at a bit flip rate of 10^-6, a 64-bit word can contain up to 4 bit flips. This indicates that even at this relatively low bit flip rate, </a:t>
            </a:r>
            <a:r>
              <a:rPr lang="en-US" sz="1200" kern="1200" dirty="0">
                <a:solidFill>
                  <a:schemeClr val="tx1"/>
                </a:solidFill>
                <a:effectLst/>
                <a:latin typeface="+mn-lt"/>
                <a:ea typeface="+mn-ea"/>
                <a:cs typeface="+mn-cs"/>
              </a:rPr>
              <a:t>a DRAM chip can only be protected from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flips with a very strong ECC code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 </a:t>
            </a:r>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1785561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show the results for each DRAM type-node configuration per manufacturer as is in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And we provide more analysis on these plots in the paper </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2565041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want to answer the question "What is the minimum hammer count required to cause </a:t>
            </a:r>
            <a:r>
              <a:rPr lang="en-US" dirty="0" err="1"/>
              <a:t>RowHammer</a:t>
            </a:r>
            <a:r>
              <a:rPr lang="en-US" dirty="0"/>
              <a:t> bit flips in a chip?" We refer to this value as HC first</a:t>
            </a:r>
          </a:p>
          <a:p>
            <a:endParaRPr lang="en-US" dirty="0"/>
          </a:p>
          <a:p>
            <a:r>
              <a:rPr lang="en-US" dirty="0"/>
              <a:t>[CLICK] For each DRAM chip we find the lowest number of hammers required to induce a </a:t>
            </a:r>
            <a:r>
              <a:rPr lang="en-US" dirty="0" err="1"/>
              <a:t>RowHammer</a:t>
            </a:r>
            <a:r>
              <a:rPr lang="en-US" dirty="0"/>
              <a:t> bit flip in that chip, and we plot the distribution of those values across each chip in a given DRAM type-node configuration (on the x-axis). We use results from Manufacturer C as an example. </a:t>
            </a:r>
          </a:p>
          <a:p>
            <a:endParaRPr lang="en-US" dirty="0"/>
          </a:p>
          <a:p>
            <a:r>
              <a:rPr lang="en-US" dirty="0"/>
              <a:t>We plot these distribution as box-and-whisker plots, where</a:t>
            </a:r>
          </a:p>
          <a:p>
            <a:r>
              <a:rPr lang="en-US" dirty="0"/>
              <a:t>[CLICK] the center line indicates the median, </a:t>
            </a:r>
          </a:p>
          <a:p>
            <a:r>
              <a:rPr lang="en-US" dirty="0"/>
              <a:t>[CLICK] the box edges represent the Q1 and Q3 points,</a:t>
            </a:r>
          </a:p>
          <a:p>
            <a:r>
              <a:rPr lang="en-US" dirty="0"/>
              <a:t>[CLICK] </a:t>
            </a:r>
            <a:r>
              <a:rPr lang="en-US" b="0" dirty="0"/>
              <a:t>the whiskers extend 1.5 times the difference between Q3 and Q1 beyond Q3 and Q1 and </a:t>
            </a:r>
          </a:p>
          <a:p>
            <a:r>
              <a:rPr lang="en-US" b="1" dirty="0"/>
              <a:t>[CLICK] </a:t>
            </a:r>
            <a:r>
              <a:rPr lang="en-US" b="0" dirty="0"/>
              <a:t>Any point outside of the whiskers are  outliers and are shown with plus signs. </a:t>
            </a:r>
          </a:p>
          <a:p>
            <a:endParaRPr lang="en-US" b="0" dirty="0"/>
          </a:p>
          <a:p>
            <a:endParaRPr lang="en-US" b="0" dirty="0"/>
          </a:p>
          <a:p>
            <a:r>
              <a:rPr lang="en-US" b="0"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37156267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note the different DRAM types on the x-axis: DDR3, DDR4, and LPDDR4, and subdivide the plots with vertical lines.</a:t>
            </a:r>
          </a:p>
          <a:p>
            <a:endParaRPr lang="en-US" b="0" dirty="0"/>
          </a:p>
          <a:p>
            <a:r>
              <a:rPr lang="en-US" b="0" dirty="0"/>
              <a:t>We focus on trends across chips of the same DRAM type but different technology node generations to draw conclusions. </a:t>
            </a:r>
          </a:p>
          <a:p>
            <a:endParaRPr lang="en-US" b="0" dirty="0"/>
          </a:p>
          <a:p>
            <a:endParaRPr lang="en-US" b="0" dirty="0"/>
          </a:p>
        </p:txBody>
      </p:sp>
      <p:sp>
        <p:nvSpPr>
          <p:cNvPr id="4" name="Slide Number Placeholder 3"/>
          <p:cNvSpPr>
            <a:spLocks noGrp="1"/>
          </p:cNvSpPr>
          <p:nvPr>
            <p:ph type="sldNum" sz="quarter" idx="5"/>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27679472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plot these distributions across each DRAM manufacturer.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 [CLICK] We find that newer chips from a given DRAM manufacturer are more vulnerable to </a:t>
            </a:r>
            <a:r>
              <a:rPr lang="en-US" dirty="0" err="1">
                <a:latin typeface="LinLibertineTI"/>
              </a:rPr>
              <a:t>RowHammer</a:t>
            </a:r>
            <a:r>
              <a:rPr lang="en-US" dirty="0">
                <a:latin typeface="LinLibertineTI"/>
              </a:rPr>
              <a:t>, which is demonstrated by the clear reduction in </a:t>
            </a:r>
            <a:r>
              <a:rPr lang="en-US" dirty="0" err="1">
                <a:latin typeface="LinLibertineTI"/>
              </a:rPr>
              <a:t>HC</a:t>
            </a:r>
            <a:r>
              <a:rPr lang="en-US" sz="500" dirty="0" err="1">
                <a:latin typeface="LinLibertineTI"/>
              </a:rPr>
              <a:t>first</a:t>
            </a:r>
            <a:r>
              <a:rPr lang="en-US" sz="500" dirty="0">
                <a:latin typeface="LinLibertineTI"/>
              </a:rPr>
              <a:t> </a:t>
            </a:r>
            <a:r>
              <a:rPr lang="en-US" dirty="0">
                <a:latin typeface="LinLibertineTI"/>
              </a:rPr>
              <a:t>values from older to newer DRAM generations across most DRAM types</a:t>
            </a:r>
            <a:endParaRPr lang="en-US" dirty="0"/>
          </a:p>
          <a:p>
            <a:endParaRPr lang="en-US" dirty="0"/>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829794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plot these distributions across each DRAM manufacturer.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 [CLICK] We find that newer chips from a given DRAM manufacturer are more vulnerable to </a:t>
            </a:r>
            <a:r>
              <a:rPr lang="en-US" dirty="0" err="1">
                <a:latin typeface="LinLibertineTI"/>
              </a:rPr>
              <a:t>RowHammer</a:t>
            </a:r>
            <a:r>
              <a:rPr lang="en-US" dirty="0">
                <a:latin typeface="LinLibertineTI"/>
              </a:rPr>
              <a:t>, which is demonstrated by the clear reduction in </a:t>
            </a:r>
            <a:r>
              <a:rPr lang="en-US" dirty="0" err="1">
                <a:latin typeface="LinLibertineTI"/>
              </a:rPr>
              <a:t>HC</a:t>
            </a:r>
            <a:r>
              <a:rPr lang="en-US" sz="500" dirty="0" err="1">
                <a:latin typeface="LinLibertineTI"/>
              </a:rPr>
              <a:t>first</a:t>
            </a:r>
            <a:r>
              <a:rPr lang="en-US" sz="500" dirty="0">
                <a:latin typeface="LinLibertineTI"/>
              </a:rPr>
              <a:t> </a:t>
            </a:r>
            <a:r>
              <a:rPr lang="en-US" dirty="0">
                <a:latin typeface="LinLibertineTI"/>
              </a:rPr>
              <a:t>values from older to newer DRAM generations across most DRAM types</a:t>
            </a:r>
            <a:endParaRPr lang="en-US" dirty="0"/>
          </a:p>
          <a:p>
            <a:endParaRPr lang="en-US" dirty="0"/>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866790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reiterate our three key takeaways from our experimental characterization, we find that </a:t>
            </a:r>
          </a:p>
          <a:p>
            <a:endParaRPr lang="en-US" dirty="0"/>
          </a:p>
          <a:p>
            <a:r>
              <a:rPr lang="en-US" dirty="0"/>
              <a:t>[CLICK] First, chips of newer DRAM technology nodes are more vulnerable to </a:t>
            </a:r>
            <a:r>
              <a:rPr lang="en-US" dirty="0" err="1"/>
              <a:t>RowHammer</a:t>
            </a:r>
            <a:endParaRPr lang="en-US" dirty="0"/>
          </a:p>
          <a:p>
            <a:endParaRPr lang="en-US" dirty="0"/>
          </a:p>
          <a:p>
            <a:r>
              <a:rPr lang="en-US" dirty="0"/>
              <a:t>[CLICK] Second,  there are chips today whose weakest cells fail after only 4800 hammers </a:t>
            </a:r>
          </a:p>
          <a:p>
            <a:endParaRPr lang="en-US" dirty="0"/>
          </a:p>
          <a:p>
            <a:r>
              <a:rPr lang="en-US" dirty="0"/>
              <a:t>[CLICK] Third, chips of newer DRAM technology nodes can exhibit </a:t>
            </a:r>
            <a:r>
              <a:rPr lang="en-US" dirty="0" err="1"/>
              <a:t>RowHammer</a:t>
            </a:r>
            <a:r>
              <a:rPr lang="en-US" dirty="0"/>
              <a:t> bit flips in more rows and farther away from the victim row</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35962982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next present our evaluation of mitigation mechanisms after first explaining our evaluation methodology</a:t>
            </a:r>
          </a:p>
        </p:txBody>
      </p:sp>
      <p:sp>
        <p:nvSpPr>
          <p:cNvPr id="4" name="Slide Number Placeholder 3"/>
          <p:cNvSpPr>
            <a:spLocks noGrp="1"/>
          </p:cNvSpPr>
          <p:nvPr>
            <p:ph type="sldNum" sz="quarter" idx="10"/>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22071819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We use </a:t>
            </a:r>
            <a:r>
              <a:rPr lang="en-US" dirty="0" err="1"/>
              <a:t>ramulator</a:t>
            </a:r>
            <a:r>
              <a:rPr lang="en-US" dirty="0"/>
              <a:t>, a cycle-level DRAM simulator with a simple core model to examine 48 8-core workload mixes drawn from SPEC CPU2006 with last level cache misses per kilo-instruction or MPKI values ranging between 10 and 740. We note that there could be other workloads with which mitigation mechanisms exhibit higher performance overheads, but we did not try to maximize the overhead experienced by workloads by biasing the workload construction in any way. </a:t>
            </a:r>
          </a:p>
          <a:p>
            <a:endParaRPr lang="en-US" dirty="0"/>
          </a:p>
          <a:p>
            <a:r>
              <a:rPr lang="en-US" dirty="0"/>
              <a:t>[CLICK] We use two metrics to evaluate our mechanisms</a:t>
            </a:r>
          </a:p>
          <a:p>
            <a:r>
              <a:rPr lang="en-US" dirty="0"/>
              <a:t>[CLICK] First, we use DRAM Bandwidth overhead, which is the fraction of the total system DRAM bandwidth consumption coming from the </a:t>
            </a:r>
            <a:r>
              <a:rPr lang="en-US" dirty="0" err="1"/>
              <a:t>RowHammer</a:t>
            </a:r>
            <a:r>
              <a:rPr lang="en-US" dirty="0"/>
              <a:t> mitigation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Second, we use Normalized System Performance, </a:t>
            </a:r>
            <a:r>
              <a:rPr lang="en-US" sz="1200" kern="1200" dirty="0">
                <a:solidFill>
                  <a:schemeClr val="tx1"/>
                </a:solidFill>
                <a:effectLst/>
                <a:latin typeface="+mn-lt"/>
                <a:ea typeface="+mn-ea"/>
                <a:cs typeface="+mn-cs"/>
              </a:rPr>
              <a:t>which is the weighted speedup metric normalized to the baseline value, which we denote as 100%. We find that when using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mitigation mechanisms, most values appear below the baseline. Therefore, for clarity, we refer to normalized weighted speedup as normalized system performance in our evaluations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While we present the results of both metrics in the paper, we focus on our Normalized system performance results in this talk as they are highly correlated </a:t>
            </a:r>
          </a:p>
          <a:p>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449668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evaluate five state-of-the-art mitigation mechanisms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 one ideal refresh-based mitigation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Please refer to our paper and the respective original publications for more detailed descriptions of each mechanism, and how we scale each mechanism to DRAM chips that are more vulnerable to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or that require a lower hammer count to induce the first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 in the chip. As a reminder, we refer to this value as </a:t>
            </a:r>
            <a:r>
              <a:rPr lang="en-US" sz="1200" kern="1200" dirty="0" err="1">
                <a:solidFill>
                  <a:schemeClr val="tx1"/>
                </a:solidFill>
                <a:effectLst/>
                <a:latin typeface="+mn-lt"/>
                <a:ea typeface="+mn-ea"/>
                <a:cs typeface="+mn-cs"/>
              </a:rPr>
              <a:t>HCfirst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3316616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begin with a brief introduction of the </a:t>
            </a:r>
            <a:r>
              <a:rPr lang="en-US" dirty="0" err="1"/>
              <a:t>RowHammer</a:t>
            </a:r>
            <a:r>
              <a:rPr lang="en-US" dirty="0"/>
              <a:t> phenomenon</a:t>
            </a:r>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3813850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normalized system performance as a function of </a:t>
            </a:r>
            <a:r>
              <a:rPr lang="en-US" dirty="0" err="1"/>
              <a:t>HCfirst</a:t>
            </a:r>
            <a:r>
              <a:rPr lang="en-US" dirty="0"/>
              <a:t>, or the number of hammers required to induce the first </a:t>
            </a:r>
            <a:r>
              <a:rPr lang="en-US" dirty="0" err="1"/>
              <a:t>RowHammer</a:t>
            </a:r>
            <a:r>
              <a:rPr lang="en-US" dirty="0"/>
              <a:t> bit flip in a chip. A Lower y value corresponds to worse system performance and we sweep </a:t>
            </a:r>
            <a:r>
              <a:rPr lang="en-US" dirty="0" err="1"/>
              <a:t>HCfirst</a:t>
            </a:r>
            <a:r>
              <a:rPr lang="en-US" dirty="0"/>
              <a:t> between 200k and 64. </a:t>
            </a:r>
          </a:p>
          <a:p>
            <a:endParaRPr lang="en-US" dirty="0"/>
          </a:p>
          <a:p>
            <a:r>
              <a:rPr lang="en-US" dirty="0"/>
              <a:t>[CLICK] We first plot the results for the increased refresh rate mechanism.</a:t>
            </a:r>
          </a:p>
          <a:p>
            <a:r>
              <a:rPr lang="en-US" dirty="0"/>
              <a:t>[CLICK] we note that there is substantial overhead even at high </a:t>
            </a:r>
            <a:r>
              <a:rPr lang="en-US" dirty="0" err="1"/>
              <a:t>HCfirst</a:t>
            </a:r>
            <a:r>
              <a:rPr lang="en-US" dirty="0"/>
              <a:t> values and that it does not scale under </a:t>
            </a:r>
            <a:r>
              <a:rPr lang="en-US" dirty="0" err="1"/>
              <a:t>HCfirst</a:t>
            </a:r>
            <a:r>
              <a:rPr lang="en-US" dirty="0"/>
              <a:t> values of 32k due to prohibitively high refresh rates required for mitigating </a:t>
            </a:r>
            <a:r>
              <a:rPr lang="en-US" dirty="0" err="1"/>
              <a:t>RowHammer</a:t>
            </a:r>
            <a:r>
              <a:rPr lang="en-US" dirty="0"/>
              <a:t> bit flips. </a:t>
            </a:r>
          </a:p>
          <a:p>
            <a:endParaRPr lang="en-US" dirty="0"/>
          </a:p>
          <a:p>
            <a:endParaRPr lang="en-US" dirty="0"/>
          </a:p>
          <a:p>
            <a:endParaRPr lang="en-US" dirty="0"/>
          </a:p>
          <a:p>
            <a:r>
              <a:rPr lang="en-US" dirty="0"/>
              <a:t>========</a:t>
            </a:r>
          </a:p>
          <a:p>
            <a:r>
              <a:rPr lang="en-US" dirty="0"/>
              <a:t>Title mention the mechanism evaluated </a:t>
            </a:r>
          </a:p>
          <a:p>
            <a:endParaRPr lang="en-US" dirty="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30321859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results for PARA and find that it [CLICK] results in reasonable normalized system performance until around the point where </a:t>
            </a:r>
            <a:r>
              <a:rPr lang="en-US" dirty="0" err="1"/>
              <a:t>HCfirst</a:t>
            </a:r>
            <a:r>
              <a:rPr lang="en-US" dirty="0"/>
              <a:t> is 4000, at which point the system performance quickly reduces. </a:t>
            </a:r>
          </a:p>
          <a:p>
            <a:r>
              <a:rPr lang="en-US" dirty="0"/>
              <a:t>[CLICK] When </a:t>
            </a:r>
            <a:r>
              <a:rPr lang="en-US" dirty="0" err="1"/>
              <a:t>HCfirst</a:t>
            </a:r>
            <a:r>
              <a:rPr lang="en-US" dirty="0"/>
              <a:t> is 128, the system suffers 80% performance loss </a:t>
            </a:r>
          </a:p>
        </p:txBody>
      </p:sp>
      <p:sp>
        <p:nvSpPr>
          <p:cNvPr id="4" name="Slide Number Placeholder 3"/>
          <p:cNvSpPr>
            <a:spLocks noGrp="1"/>
          </p:cNvSpPr>
          <p:nvPr>
            <p:ph type="sldNum" sz="quarter" idx="10"/>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753571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a:t>
            </a:r>
            <a:r>
              <a:rPr lang="en-US" dirty="0" err="1"/>
              <a:t>ProHIT</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1634159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MRLoc</a:t>
            </a:r>
            <a:r>
              <a:rPr lang="en-US" dirty="0"/>
              <a:t> for a single data point of </a:t>
            </a:r>
            <a:r>
              <a:rPr lang="en-US" dirty="0" err="1"/>
              <a:t>HCfirst</a:t>
            </a:r>
            <a:r>
              <a:rPr lang="en-US" dirty="0"/>
              <a:t> = 2000.[CLICK] We only plot a single data point, since both of </a:t>
            </a:r>
            <a:r>
              <a:rPr lang="en-US" sz="1200" kern="1200" dirty="0">
                <a:solidFill>
                  <a:schemeClr val="tx1"/>
                </a:solidFill>
                <a:effectLst/>
                <a:latin typeface="+mn-lt"/>
                <a:ea typeface="+mn-ea"/>
                <a:cs typeface="+mn-cs"/>
              </a:rPr>
              <a:t>these works do not provide models for scaling their mechanisms to lower </a:t>
            </a:r>
            <a:r>
              <a:rPr lang="en-US" sz="1200" kern="1200" dirty="0" err="1">
                <a:solidFill>
                  <a:schemeClr val="tx1"/>
                </a:solidFill>
                <a:effectLst/>
                <a:latin typeface="+mn-lt"/>
                <a:ea typeface="+mn-ea"/>
                <a:cs typeface="+mn-cs"/>
              </a:rPr>
              <a:t>HCfirst</a:t>
            </a:r>
            <a:r>
              <a:rPr lang="en-US" sz="1200" kern="1200" dirty="0">
                <a:solidFill>
                  <a:schemeClr val="tx1"/>
                </a:solidFill>
                <a:effectLst/>
                <a:latin typeface="+mn-lt"/>
                <a:ea typeface="+mn-ea"/>
                <a:cs typeface="+mn-cs"/>
              </a:rPr>
              <a:t> values and how to do so is not intuitive.</a:t>
            </a:r>
            <a:endParaRPr lang="en-US" dirty="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1350057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results for </a:t>
            </a:r>
            <a:r>
              <a:rPr lang="en-US" dirty="0" err="1"/>
              <a:t>TWiCe</a:t>
            </a:r>
            <a:r>
              <a:rPr lang="en-US" dirty="0"/>
              <a:t> with a solid line, which has high normalized system performance for </a:t>
            </a:r>
            <a:r>
              <a:rPr lang="en-US" dirty="0" err="1"/>
              <a:t>HCfirst</a:t>
            </a:r>
            <a:r>
              <a:rPr lang="en-US" dirty="0"/>
              <a:t> values that it supports. </a:t>
            </a:r>
          </a:p>
          <a:p>
            <a:r>
              <a:rPr lang="en-US" dirty="0"/>
              <a:t>[CLICK] In its current form, </a:t>
            </a:r>
            <a:r>
              <a:rPr lang="en-US" dirty="0" err="1"/>
              <a:t>TWiCe</a:t>
            </a:r>
            <a:r>
              <a:rPr lang="en-US" dirty="0"/>
              <a:t> does not support </a:t>
            </a:r>
            <a:r>
              <a:rPr lang="en-US" dirty="0" err="1"/>
              <a:t>HCfirst</a:t>
            </a:r>
            <a:r>
              <a:rPr lang="en-US" dirty="0"/>
              <a:t> values under 32k, but we evaluate an ideal version that we refer to as </a:t>
            </a:r>
            <a:r>
              <a:rPr lang="en-US" dirty="0" err="1"/>
              <a:t>TWiCe</a:t>
            </a:r>
            <a:r>
              <a:rPr lang="en-US" dirty="0"/>
              <a:t>-ideal assuming that it solves two critical design issues in scaling. </a:t>
            </a:r>
            <a:r>
              <a:rPr lang="en-US" dirty="0" err="1"/>
              <a:t>TWiCe</a:t>
            </a:r>
            <a:r>
              <a:rPr lang="en-US" dirty="0"/>
              <a:t>-ideal is drawn with a dashed line. We note that </a:t>
            </a:r>
            <a:r>
              <a:rPr lang="en-US" dirty="0" err="1"/>
              <a:t>TWiCe</a:t>
            </a:r>
            <a:r>
              <a:rPr lang="en-US" dirty="0"/>
              <a:t>-ideal has the potential to provide a higher normalized system performance compared to PARA for all </a:t>
            </a:r>
            <a:r>
              <a:rPr lang="en-US" dirty="0" err="1"/>
              <a:t>HCfirst</a:t>
            </a:r>
            <a:r>
              <a:rPr lang="en-US" dirty="0"/>
              <a:t> values, but only if it is able to overcome the critical design issues. We discuss these issues in more detail in the paper </a:t>
            </a:r>
          </a:p>
          <a:p>
            <a:endParaRPr lang="en-US" dirty="0"/>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4022698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ideal refresh-based mitigation mechanism in green. </a:t>
            </a:r>
          </a:p>
          <a:p>
            <a:endParaRPr lang="en-US" dirty="0"/>
          </a:p>
          <a:p>
            <a:r>
              <a:rPr lang="en-US" dirty="0"/>
              <a:t>[CLICK] The ideal mechanism works by tracking every single activation and issuing a refresh command to a row only right before it can potentially experience a </a:t>
            </a:r>
            <a:r>
              <a:rPr lang="en-US" dirty="0" err="1"/>
              <a:t>RowHammer</a:t>
            </a:r>
            <a:r>
              <a:rPr lang="en-US" dirty="0"/>
              <a:t> bit flip. </a:t>
            </a:r>
          </a:p>
          <a:p>
            <a:endParaRPr lang="en-US" dirty="0"/>
          </a:p>
          <a:p>
            <a:r>
              <a:rPr lang="en-US" dirty="0"/>
              <a:t>We find that the ideal mechanism provides reasonably high normalized system performance across all tested </a:t>
            </a:r>
            <a:r>
              <a:rPr lang="en-US" dirty="0" err="1"/>
              <a:t>HCfirst</a:t>
            </a:r>
            <a:r>
              <a:rPr lang="en-US" dirty="0"/>
              <a:t> values. However, there is still opportunity for exceeding the scalability of the ideal refresh-based mechanism, which [CLICK] results in 6% performance loss when </a:t>
            </a:r>
            <a:r>
              <a:rPr lang="en-US" dirty="0" err="1"/>
              <a:t>HCfirst</a:t>
            </a:r>
            <a:r>
              <a:rPr lang="en-US" dirty="0"/>
              <a:t> is 128. </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38248557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next overlay the lowest </a:t>
            </a:r>
            <a:r>
              <a:rPr lang="en-US" dirty="0" err="1"/>
              <a:t>HCfirst</a:t>
            </a:r>
            <a:r>
              <a:rPr lang="en-US" dirty="0"/>
              <a:t> values observed across all chips of a given DRAM type-node configuration, to show exactly how each mechanism would affect a system's performance when used on a system using a particular DRAM type-node configuration  </a:t>
            </a:r>
          </a:p>
          <a:p>
            <a:endParaRPr lang="en-US" dirty="0"/>
          </a:p>
          <a:p>
            <a:r>
              <a:rPr lang="en-US" dirty="0"/>
              <a:t>[CLICK] We find that PARA, </a:t>
            </a:r>
            <a:r>
              <a:rPr lang="en-US" dirty="0" err="1"/>
              <a:t>ProHIT</a:t>
            </a:r>
            <a:r>
              <a:rPr lang="en-US" dirty="0"/>
              <a:t> and </a:t>
            </a:r>
            <a:r>
              <a:rPr lang="en-US" dirty="0" err="1"/>
              <a:t>MRLoc</a:t>
            </a:r>
            <a:r>
              <a:rPr lang="en-US" dirty="0"/>
              <a:t> are viable options for mitigating </a:t>
            </a:r>
            <a:r>
              <a:rPr lang="en-US" dirty="0" err="1"/>
              <a:t>RowHammer</a:t>
            </a:r>
            <a:r>
              <a:rPr lang="en-US" dirty="0"/>
              <a:t> bit flips in the worst chips that we tested today with reasonable system performance</a:t>
            </a:r>
          </a:p>
        </p:txBody>
      </p:sp>
      <p:sp>
        <p:nvSpPr>
          <p:cNvPr id="4" name="Slide Number Placeholder 3"/>
          <p:cNvSpPr>
            <a:spLocks noGrp="1"/>
          </p:cNvSpPr>
          <p:nvPr>
            <p:ph type="sldNum" sz="quarter" idx="10"/>
          </p:nvPr>
        </p:nvSpPr>
        <p:spPr/>
        <p:txBody>
          <a:bodyPr/>
          <a:lstStyle/>
          <a:p>
            <a:fld id="{35E676A0-33B1-4B4B-B1AA-B0B917FCAA93}" type="slidenum">
              <a:rPr lang="en-US" smtClean="0"/>
              <a:t>46</a:t>
            </a:fld>
            <a:endParaRPr lang="en-US"/>
          </a:p>
        </p:txBody>
      </p:sp>
    </p:spTree>
    <p:extLst>
      <p:ext uri="{BB962C8B-B14F-4D97-AF65-F5344CB8AC3E}">
        <p14:creationId xmlns:p14="http://schemas.microsoft.com/office/powerpoint/2010/main" val="33644118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only PARA’s design scales to low </a:t>
            </a:r>
            <a:r>
              <a:rPr lang="en-US" dirty="0" err="1"/>
              <a:t>HCfirst</a:t>
            </a:r>
            <a:r>
              <a:rPr lang="en-US" dirty="0"/>
              <a:t> values that we are likely to see in future DRAM chips but has very low normalized system performance </a:t>
            </a:r>
          </a:p>
        </p:txBody>
      </p:sp>
      <p:sp>
        <p:nvSpPr>
          <p:cNvPr id="4" name="Slide Number Placeholder 3"/>
          <p:cNvSpPr>
            <a:spLocks noGrp="1"/>
          </p:cNvSpPr>
          <p:nvPr>
            <p:ph type="sldNum" sz="quarter" idx="10"/>
          </p:nvPr>
        </p:nvSpPr>
        <p:spPr/>
        <p:txBody>
          <a:bodyPr/>
          <a:lstStyle/>
          <a:p>
            <a:fld id="{35E676A0-33B1-4B4B-B1AA-B0B917FCAA93}" type="slidenum">
              <a:rPr lang="en-US" smtClean="0"/>
              <a:t>47</a:t>
            </a:fld>
            <a:endParaRPr lang="en-US"/>
          </a:p>
        </p:txBody>
      </p:sp>
    </p:spTree>
    <p:extLst>
      <p:ext uri="{BB962C8B-B14F-4D97-AF65-F5344CB8AC3E}">
        <p14:creationId xmlns:p14="http://schemas.microsoft.com/office/powerpoint/2010/main" val="3701466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the ideal refresh-based mitigation mechanism is significantly better than any existing mechanism as </a:t>
            </a:r>
            <a:r>
              <a:rPr lang="en-US" dirty="0" err="1"/>
              <a:t>HCFirst</a:t>
            </a:r>
            <a:r>
              <a:rPr lang="en-US" dirty="0"/>
              <a:t> reduces below 1024 .</a:t>
            </a:r>
          </a:p>
          <a:p>
            <a:endParaRPr lang="en-US" dirty="0"/>
          </a:p>
          <a:p>
            <a:r>
              <a:rPr lang="en-US" dirty="0"/>
              <a:t>[CLICK] And this indicates significant opportunity for developing a </a:t>
            </a:r>
            <a:r>
              <a:rPr lang="en-US" dirty="0" err="1"/>
              <a:t>RowHammer</a:t>
            </a:r>
            <a:r>
              <a:rPr lang="en-US" dirty="0"/>
              <a:t> solution with low performance overhead that also scales to low </a:t>
            </a:r>
            <a:r>
              <a:rPr lang="en-US" dirty="0" err="1"/>
              <a:t>HCFirst</a:t>
            </a:r>
            <a:r>
              <a:rPr lang="en-US" dirty="0"/>
              <a:t> values </a:t>
            </a:r>
          </a:p>
        </p:txBody>
      </p:sp>
      <p:sp>
        <p:nvSpPr>
          <p:cNvPr id="4" name="Slide Number Placeholder 3"/>
          <p:cNvSpPr>
            <a:spLocks noGrp="1"/>
          </p:cNvSpPr>
          <p:nvPr>
            <p:ph type="sldNum" sz="quarter" idx="10"/>
          </p:nvPr>
        </p:nvSpPr>
        <p:spPr/>
        <p:txBody>
          <a:bodyPr/>
          <a:lstStyle/>
          <a:p>
            <a:fld id="{35E676A0-33B1-4B4B-B1AA-B0B917FCAA93}" type="slidenum">
              <a:rPr lang="en-US" smtClean="0"/>
              <a:t>48</a:t>
            </a:fld>
            <a:endParaRPr lang="en-US"/>
          </a:p>
        </p:txBody>
      </p:sp>
    </p:spTree>
    <p:extLst>
      <p:ext uri="{BB962C8B-B14F-4D97-AF65-F5344CB8AC3E}">
        <p14:creationId xmlns:p14="http://schemas.microsoft.com/office/powerpoint/2010/main" val="1073058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evaluation of mitigation mechanisms</a:t>
            </a:r>
          </a:p>
          <a:p>
            <a:r>
              <a:rPr lang="en-US" dirty="0"/>
              <a:t>[CLICK] we find that existing </a:t>
            </a:r>
            <a:r>
              <a:rPr lang="en-US" dirty="0" err="1"/>
              <a:t>RowHammer</a:t>
            </a:r>
            <a:r>
              <a:rPr lang="en-US" dirty="0"/>
              <a:t> mitigation mechanisms can prevent </a:t>
            </a:r>
            <a:r>
              <a:rPr lang="en-US" dirty="0" err="1"/>
              <a:t>RowHammer</a:t>
            </a:r>
            <a:r>
              <a:rPr lang="en-US" dirty="0"/>
              <a:t> attacks with reasonable system performance overhead in DRAM chips today</a:t>
            </a:r>
          </a:p>
          <a:p>
            <a:endParaRPr lang="en-US" dirty="0"/>
          </a:p>
          <a:p>
            <a:r>
              <a:rPr lang="en-US" dirty="0"/>
              <a:t>[CLICK] However, existing mitigation mechanisms do not scale well to DRAM chips that are more vulnerable to </a:t>
            </a:r>
            <a:r>
              <a:rPr lang="en-US" dirty="0" err="1"/>
              <a:t>RowHammer</a:t>
            </a:r>
            <a:r>
              <a:rPr lang="en-US" dirty="0"/>
              <a:t> </a:t>
            </a:r>
          </a:p>
          <a:p>
            <a:endParaRPr lang="en-US" dirty="0"/>
          </a:p>
          <a:p>
            <a:r>
              <a:rPr lang="en-US" dirty="0"/>
              <a:t>[CLICK] and there is still significant opportunity for developing a mechanism that is scalable with low overhead</a:t>
            </a:r>
          </a:p>
          <a:p>
            <a:endParaRPr lang="en-US" dirty="0"/>
          </a:p>
          <a:p>
            <a:r>
              <a:rPr lang="en-US"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49</a:t>
            </a:fld>
            <a:endParaRPr lang="en-US"/>
          </a:p>
        </p:txBody>
      </p:sp>
    </p:spTree>
    <p:extLst>
      <p:ext uri="{BB962C8B-B14F-4D97-AF65-F5344CB8AC3E}">
        <p14:creationId xmlns:p14="http://schemas.microsoft.com/office/powerpoint/2010/main" val="294708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 order to access data from a DRAM row, say row 2, the memory controller must first open or activate the row </a:t>
            </a:r>
            <a:r>
              <a:rPr lang="en-US" b="1" dirty="0"/>
              <a:t>[CLICK]</a:t>
            </a:r>
            <a:r>
              <a:rPr lang="en-US" b="0" dirty="0"/>
              <a:t>. </a:t>
            </a:r>
          </a:p>
          <a:p>
            <a:r>
              <a:rPr lang="en-US" b="0" dirty="0"/>
              <a:t>After all requests are serviced from row 2, the memory controller must close or </a:t>
            </a:r>
            <a:r>
              <a:rPr lang="en-US" b="0" dirty="0" err="1"/>
              <a:t>precharge</a:t>
            </a:r>
            <a:r>
              <a:rPr lang="en-US" b="0" dirty="0"/>
              <a:t> the row </a:t>
            </a:r>
            <a:r>
              <a:rPr lang="en-US" b="1" dirty="0"/>
              <a:t>[CLICK]</a:t>
            </a:r>
            <a:r>
              <a:rPr lang="en-US" b="0" dirty="0"/>
              <a:t> in order to begin accessing data from another row. </a:t>
            </a:r>
          </a:p>
          <a:p>
            <a:r>
              <a:rPr lang="en-US" b="1" dirty="0"/>
              <a:t>[BACK &amp; FORTH]</a:t>
            </a:r>
            <a:r>
              <a:rPr lang="en-US" b="0" dirty="0"/>
              <a:t> Due to an increase in cell-to-cell interference as a likely result of increased cell packing density, rapidly activating and </a:t>
            </a:r>
            <a:r>
              <a:rPr lang="en-US" b="0" dirty="0" err="1"/>
              <a:t>precharging</a:t>
            </a:r>
            <a:r>
              <a:rPr lang="en-US" b="0" dirty="0"/>
              <a:t> a DRAM row can result in bit flips in nearby rows </a:t>
            </a:r>
            <a:r>
              <a:rPr lang="en-US" b="1" dirty="0"/>
              <a:t>[CLICK]</a:t>
            </a:r>
          </a:p>
          <a:p>
            <a:r>
              <a:rPr lang="en-US" b="1" dirty="0"/>
              <a:t>[FORTH &amp; BACK] </a:t>
            </a:r>
            <a:r>
              <a:rPr lang="en-US" b="0" dirty="0"/>
              <a:t>Continuing to access the same row results in even more failures in nearby rows. This phenomenon is known as </a:t>
            </a:r>
            <a:r>
              <a:rPr lang="en-US" b="0" dirty="0" err="1"/>
              <a:t>RowHammer</a:t>
            </a:r>
            <a:r>
              <a:rPr lang="en-US" b="0" dirty="0"/>
              <a:t>. [CLICK]</a:t>
            </a:r>
          </a:p>
          <a:p>
            <a:r>
              <a:rPr lang="en-US" b="0" dirty="0"/>
              <a:t>We refer to the rapidly accessed row as an aggressor row and the rows containing bit flips as victim rows. </a:t>
            </a:r>
          </a:p>
          <a:p>
            <a:endParaRPr lang="en-US" b="0" dirty="0"/>
          </a:p>
          <a:p>
            <a:r>
              <a:rPr lang="en-US" b="0" dirty="0"/>
              <a:t>========</a:t>
            </a:r>
          </a:p>
          <a:p>
            <a:r>
              <a:rPr lang="en-US" b="0" dirty="0"/>
              <a:t>more polish text too close made better. More </a:t>
            </a:r>
            <a:r>
              <a:rPr lang="en-US" b="0" dirty="0" err="1"/>
              <a:t>col;orful</a:t>
            </a:r>
            <a:r>
              <a:rPr lang="en-US" b="0" dirty="0"/>
              <a:t>. Better figure too. </a:t>
            </a:r>
          </a:p>
        </p:txBody>
      </p:sp>
      <p:sp>
        <p:nvSpPr>
          <p:cNvPr id="4" name="Slide Number Placeholder 3"/>
          <p:cNvSpPr>
            <a:spLocks noGrp="1"/>
          </p:cNvSpPr>
          <p:nvPr>
            <p:ph type="sldNum" sz="quarter" idx="10"/>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38851999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additional details in the paper including:</a:t>
            </a:r>
          </a:p>
          <a:p>
            <a:r>
              <a:rPr lang="en-US" dirty="0"/>
              <a:t>[CLICK] a study on the single-cell </a:t>
            </a:r>
            <a:r>
              <a:rPr lang="en-US" dirty="0" err="1"/>
              <a:t>RowHammer</a:t>
            </a:r>
            <a:r>
              <a:rPr lang="en-US" dirty="0"/>
              <a:t> bit flip probability </a:t>
            </a:r>
          </a:p>
          <a:p>
            <a:r>
              <a:rPr lang="en-US" dirty="0"/>
              <a:t>[CLICK] more details on our data pattern dependence study</a:t>
            </a:r>
          </a:p>
          <a:p>
            <a:r>
              <a:rPr lang="en-US" dirty="0"/>
              <a:t>[CLICK] an analysis of Error Correcting Codes (ECC) in mitigating </a:t>
            </a:r>
            <a:r>
              <a:rPr lang="en-US" dirty="0" err="1"/>
              <a:t>RowHammer</a:t>
            </a:r>
            <a:r>
              <a:rPr lang="en-US" dirty="0"/>
              <a:t> bit flips </a:t>
            </a:r>
          </a:p>
          <a:p>
            <a:r>
              <a:rPr lang="en-US" dirty="0"/>
              <a:t>[CLICK] additional observations on our data</a:t>
            </a:r>
          </a:p>
          <a:p>
            <a:r>
              <a:rPr lang="en-US" dirty="0"/>
              <a:t>[CLICK] methodology details for characterizing DRAM </a:t>
            </a:r>
          </a:p>
          <a:p>
            <a:r>
              <a:rPr lang="en-US" dirty="0"/>
              <a:t>[CLICK] further discussion on comparing data across different infrastructures and a</a:t>
            </a:r>
          </a:p>
          <a:p>
            <a:r>
              <a:rPr lang="en-US" dirty="0"/>
              <a:t>[CLICK] discussion on scaling each mitigation mechanism </a:t>
            </a:r>
          </a:p>
          <a:p>
            <a:endParaRPr lang="en-US" dirty="0"/>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50</a:t>
            </a:fld>
            <a:endParaRPr lang="en-US"/>
          </a:p>
        </p:txBody>
      </p:sp>
    </p:spTree>
    <p:extLst>
      <p:ext uri="{BB962C8B-B14F-4D97-AF65-F5344CB8AC3E}">
        <p14:creationId xmlns:p14="http://schemas.microsoft.com/office/powerpoint/2010/main" val="3087290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develop a scalable and low-overhead mechanism that can prevent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flips in DRAM chips with a high </a:t>
            </a:r>
            <a:endParaRPr lang="en-US" dirty="0"/>
          </a:p>
          <a:p>
            <a:r>
              <a:rPr lang="en-US" sz="1200" kern="1200" dirty="0">
                <a:solidFill>
                  <a:schemeClr val="tx1"/>
                </a:solidFill>
                <a:effectLst/>
                <a:latin typeface="+mn-lt"/>
                <a:ea typeface="+mn-ea"/>
                <a:cs typeface="+mn-cs"/>
              </a:rPr>
              <a:t>degree of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vulnerability we believe it is essential to explore all possible avenues for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mitigation.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51</a:t>
            </a:fld>
            <a:endParaRPr lang="en-US"/>
          </a:p>
        </p:txBody>
      </p:sp>
    </p:spTree>
    <p:extLst>
      <p:ext uri="{BB962C8B-B14F-4D97-AF65-F5344CB8AC3E}">
        <p14:creationId xmlns:p14="http://schemas.microsoft.com/office/powerpoint/2010/main" val="37600669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identify two promising directions for new </a:t>
            </a:r>
            <a:r>
              <a:rPr lang="en-US" dirty="0" err="1"/>
              <a:t>RowHammer</a:t>
            </a:r>
            <a:r>
              <a:rPr lang="en-US" dirty="0"/>
              <a:t> solutions</a:t>
            </a:r>
          </a:p>
          <a:p>
            <a:r>
              <a:rPr lang="en-US" dirty="0"/>
              <a:t>[CLICK] First, we believe that the [CLICK] DRAM and system should cooperate more to provide a holistic approach that can prevent </a:t>
            </a:r>
            <a:r>
              <a:rPr lang="en-US" dirty="0" err="1"/>
              <a:t>RowHammer</a:t>
            </a:r>
            <a:r>
              <a:rPr lang="en-US" dirty="0"/>
              <a:t> at low cost </a:t>
            </a:r>
          </a:p>
          <a:p>
            <a:endParaRPr lang="en-US" dirty="0"/>
          </a:p>
          <a:p>
            <a:r>
              <a:rPr lang="en-US" dirty="0"/>
              <a:t>[CLICK] Second, we believe that a profile-guided approach can provide significant benefits. </a:t>
            </a:r>
          </a:p>
          <a:p>
            <a:r>
              <a:rPr lang="en-US" dirty="0"/>
              <a:t>[CLICK] Accurately profiling </a:t>
            </a:r>
            <a:r>
              <a:rPr lang="en-US" dirty="0" err="1"/>
              <a:t>RowHammer</a:t>
            </a:r>
            <a:r>
              <a:rPr lang="en-US" dirty="0"/>
              <a:t>-susceptible cells in DRAM provides a powerful substrate for building target </a:t>
            </a:r>
            <a:r>
              <a:rPr lang="en-US" dirty="0" err="1"/>
              <a:t>RowHammer</a:t>
            </a:r>
            <a:r>
              <a:rPr lang="en-US" dirty="0"/>
              <a:t> solutions. For Example:</a:t>
            </a:r>
          </a:p>
          <a:p>
            <a:r>
              <a:rPr lang="en-US" dirty="0"/>
              <a:t>[CLICK] in the Increasing refresh rate mechanism, the DRAM bandwidth overhead could be reduced by only increasing the refresh rate for rows containing </a:t>
            </a:r>
            <a:r>
              <a:rPr lang="en-US" dirty="0" err="1"/>
              <a:t>RowHammer</a:t>
            </a:r>
            <a:r>
              <a:rPr lang="en-US" dirty="0"/>
              <a:t>-susceptible cells </a:t>
            </a:r>
          </a:p>
          <a:p>
            <a:r>
              <a:rPr lang="en-US" dirty="0"/>
              <a:t>[CLICK] We believe that a fast and accurate profiling mechanism is a key research challenge for developing low-overhead and scalable </a:t>
            </a:r>
            <a:r>
              <a:rPr lang="en-US" dirty="0" err="1"/>
              <a:t>RowHammer</a:t>
            </a:r>
            <a:r>
              <a:rPr lang="en-US" dirty="0"/>
              <a:t> solutions </a:t>
            </a:r>
          </a:p>
          <a:p>
            <a:endParaRPr lang="en-US" dirty="0"/>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mechanisms that use DRAM access counters, we could lower the area overhead by only counting accesses to rows containing </a:t>
            </a:r>
            <a:r>
              <a:rPr lang="en-US" dirty="0" err="1"/>
              <a:t>RowHammer</a:t>
            </a:r>
            <a:r>
              <a:rPr lang="en-US" dirty="0"/>
              <a:t>-susceptible cells. </a:t>
            </a:r>
          </a:p>
          <a:p>
            <a:endParaRPr lang="en-US" dirty="0"/>
          </a:p>
          <a:p>
            <a:endParaRPr lang="en-US" dirty="0"/>
          </a:p>
          <a:p>
            <a:endParaRPr lang="en-US" dirty="0"/>
          </a:p>
          <a:p>
            <a:r>
              <a:rPr lang="en-US" dirty="0"/>
              <a:t>beautify. Maybe reduce and save time. DRAM system should cooperate more. Details in the paper </a:t>
            </a:r>
          </a:p>
        </p:txBody>
      </p:sp>
      <p:sp>
        <p:nvSpPr>
          <p:cNvPr id="4" name="Slide Number Placeholder 3"/>
          <p:cNvSpPr>
            <a:spLocks noGrp="1"/>
          </p:cNvSpPr>
          <p:nvPr>
            <p:ph type="sldNum" sz="quarter" idx="10"/>
          </p:nvPr>
        </p:nvSpPr>
        <p:spPr/>
        <p:txBody>
          <a:bodyPr/>
          <a:lstStyle/>
          <a:p>
            <a:fld id="{35E676A0-33B1-4B4B-B1AA-B0B917FCAA93}" type="slidenum">
              <a:rPr lang="en-US" smtClean="0"/>
              <a:t>52</a:t>
            </a:fld>
            <a:endParaRPr lang="en-US"/>
          </a:p>
        </p:txBody>
      </p:sp>
    </p:spTree>
    <p:extLst>
      <p:ext uri="{BB962C8B-B14F-4D97-AF65-F5344CB8AC3E}">
        <p14:creationId xmlns:p14="http://schemas.microsoft.com/office/powerpoint/2010/main" val="3602607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a:t>
            </a:r>
            <a:r>
              <a:rPr lang="en-US" dirty="0" err="1"/>
              <a:t>i've</a:t>
            </a:r>
            <a:r>
              <a:rPr lang="en-US" dirty="0"/>
              <a:t> presented all of our results, let me conclude </a:t>
            </a:r>
          </a:p>
          <a:p>
            <a:endParaRPr lang="en-US" dirty="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53</a:t>
            </a:fld>
            <a:endParaRPr lang="en-US"/>
          </a:p>
        </p:txBody>
      </p:sp>
    </p:spTree>
    <p:extLst>
      <p:ext uri="{BB962C8B-B14F-4D97-AF65-F5344CB8AC3E}">
        <p14:creationId xmlns:p14="http://schemas.microsoft.com/office/powerpoint/2010/main" val="17063081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We characterized over 1500 DRAM chips of different DRAM types, technology nodes and manufacturers</a:t>
            </a:r>
          </a:p>
          <a:p>
            <a:r>
              <a:rPr lang="en-US" b="1" baseline="0" dirty="0"/>
              <a:t>[CLICK] we studied five state-of-the-art </a:t>
            </a:r>
            <a:r>
              <a:rPr lang="en-US" b="1" baseline="0" dirty="0" err="1"/>
              <a:t>RowHammer</a:t>
            </a:r>
            <a:r>
              <a:rPr lang="en-US" b="1" baseline="0" dirty="0"/>
              <a:t> mitigation mechanisms and an ideal refresh-based mechanism</a:t>
            </a:r>
          </a:p>
          <a:p>
            <a:endParaRPr lang="en-US" b="1" baseline="0" dirty="0"/>
          </a:p>
          <a:p>
            <a:r>
              <a:rPr lang="en-US" b="1" baseline="0" dirty="0"/>
              <a:t>[CLICK] and we made two key observations. </a:t>
            </a:r>
          </a:p>
          <a:p>
            <a:r>
              <a:rPr lang="en-US" b="1" baseline="0" dirty="0"/>
              <a:t>[CLICK] First, </a:t>
            </a:r>
            <a:r>
              <a:rPr lang="en-US" b="1" baseline="0" dirty="0" err="1"/>
              <a:t>RowHAmmer</a:t>
            </a:r>
            <a:r>
              <a:rPr lang="en-US" b="1" baseline="0" dirty="0"/>
              <a:t> is getting much worse. It takes much fewer hammers to induce </a:t>
            </a:r>
            <a:r>
              <a:rPr lang="en-US" b="1" baseline="0" dirty="0" err="1"/>
              <a:t>RowHAmmer</a:t>
            </a:r>
            <a:r>
              <a:rPr lang="en-US" b="1" baseline="0" dirty="0"/>
              <a:t> bit flips in newer chips </a:t>
            </a:r>
          </a:p>
          <a:p>
            <a:r>
              <a:rPr lang="en-US" b="1" baseline="0" dirty="0"/>
              <a:t>[CLICK] Second, existing mitigation mechanisms do not scale to DRAM chips that are more vulnerable to </a:t>
            </a:r>
            <a:r>
              <a:rPr lang="en-US" b="1" baseline="0" dirty="0" err="1"/>
              <a:t>RowHammer</a:t>
            </a:r>
            <a:endParaRPr lang="en-US" b="1" baseline="0" dirty="0"/>
          </a:p>
          <a:p>
            <a:endParaRPr lang="en-US" b="1" baseline="0" dirty="0"/>
          </a:p>
          <a:p>
            <a:r>
              <a:rPr lang="en-US" b="1" baseline="0" dirty="0"/>
              <a:t>[CLICK] we conclude that it is critical to do more research on </a:t>
            </a:r>
            <a:r>
              <a:rPr lang="en-US" b="1" baseline="0" dirty="0" err="1"/>
              <a:t>RowHammer</a:t>
            </a:r>
            <a:r>
              <a:rPr lang="en-US" b="1" baseline="0" dirty="0"/>
              <a:t> and develop scalable mitigation mechanisms to prevent </a:t>
            </a:r>
            <a:r>
              <a:rPr lang="en-US" b="1" baseline="0" dirty="0" err="1"/>
              <a:t>RowHammer</a:t>
            </a:r>
            <a:r>
              <a:rPr lang="en-US" b="1" baseline="0" dirty="0"/>
              <a:t> in future systems </a:t>
            </a:r>
          </a:p>
          <a:p>
            <a:endParaRPr lang="en-US" b="1" baseline="0" dirty="0"/>
          </a:p>
          <a:p>
            <a:endParaRPr lang="en-US" b="1" baseline="0" dirty="0"/>
          </a:p>
          <a:p>
            <a:r>
              <a:rPr lang="en-US" b="1" baseline="0"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54</a:t>
            </a:fld>
            <a:endParaRPr lang="en-US"/>
          </a:p>
        </p:txBody>
      </p:sp>
    </p:spTree>
    <p:extLst>
      <p:ext uri="{BB962C8B-B14F-4D97-AF65-F5344CB8AC3E}">
        <p14:creationId xmlns:p14="http://schemas.microsoft.com/office/powerpoint/2010/main" val="28928303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concludes my talk . Thank you for your time and attention. For many more details, I invite you to read our ISCA 2020 paper. </a:t>
            </a:r>
          </a:p>
        </p:txBody>
      </p:sp>
      <p:sp>
        <p:nvSpPr>
          <p:cNvPr id="4" name="Slide Number Placeholder 3"/>
          <p:cNvSpPr>
            <a:spLocks noGrp="1"/>
          </p:cNvSpPr>
          <p:nvPr>
            <p:ph type="sldNum" sz="quarter" idx="10"/>
          </p:nvPr>
        </p:nvSpPr>
        <p:spPr/>
        <p:txBody>
          <a:bodyPr/>
          <a:lstStyle/>
          <a:p>
            <a:fld id="{EF7F79D3-8C36-4CB5-B03B-F440DA7B71AF}" type="slidenum">
              <a:rPr lang="en-US" smtClean="0"/>
              <a:t>55</a:t>
            </a:fld>
            <a:endParaRPr lang="en-US"/>
          </a:p>
        </p:txBody>
      </p:sp>
    </p:spTree>
    <p:extLst>
      <p:ext uri="{BB962C8B-B14F-4D97-AF65-F5344CB8AC3E}">
        <p14:creationId xmlns:p14="http://schemas.microsoft.com/office/powerpoint/2010/main" val="33338707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56</a:t>
            </a:fld>
            <a:endParaRPr lang="en-US"/>
          </a:p>
        </p:txBody>
      </p:sp>
    </p:spTree>
    <p:extLst>
      <p:ext uri="{BB962C8B-B14F-4D97-AF65-F5344CB8AC3E}">
        <p14:creationId xmlns:p14="http://schemas.microsoft.com/office/powerpoint/2010/main" val="36584827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our two metrics as functions of </a:t>
            </a:r>
            <a:r>
              <a:rPr lang="en-US" dirty="0" err="1"/>
              <a:t>HCfirst</a:t>
            </a:r>
            <a:r>
              <a:rPr lang="en-US" dirty="0"/>
              <a:t>, or the number of hammers required to induce the first </a:t>
            </a:r>
            <a:r>
              <a:rPr lang="en-US" dirty="0" err="1"/>
              <a:t>RowHammer</a:t>
            </a:r>
            <a:r>
              <a:rPr lang="en-US" dirty="0"/>
              <a:t> bit flip in a chip. The top figure plots the DRAM </a:t>
            </a:r>
            <a:r>
              <a:rPr lang="en-US" dirty="0" err="1"/>
              <a:t>bandwdith</a:t>
            </a:r>
            <a:r>
              <a:rPr lang="en-US" dirty="0"/>
              <a:t> overhead as a percentage with an inverse log y-axis and the bottom figure plots the normalized system performance as a percentage. In both figures, lower is worse. We sweep </a:t>
            </a:r>
            <a:r>
              <a:rPr lang="en-US" dirty="0" err="1"/>
              <a:t>HCfirst</a:t>
            </a:r>
            <a:r>
              <a:rPr lang="en-US" dirty="0"/>
              <a:t> between 200k and 64. </a:t>
            </a:r>
          </a:p>
          <a:p>
            <a:endParaRPr lang="en-US" dirty="0"/>
          </a:p>
          <a:p>
            <a:r>
              <a:rPr lang="en-US" dirty="0"/>
              <a:t>[CLICK] We first plot the increased refresh rate in both plots.</a:t>
            </a:r>
          </a:p>
          <a:p>
            <a:r>
              <a:rPr lang="en-US" dirty="0"/>
              <a:t>[CLICK] we note that there is substantial overhead even at high </a:t>
            </a:r>
            <a:r>
              <a:rPr lang="en-US" dirty="0" err="1"/>
              <a:t>HCfirst</a:t>
            </a:r>
            <a:r>
              <a:rPr lang="en-US" dirty="0"/>
              <a:t> values and that it does not scale under </a:t>
            </a:r>
            <a:r>
              <a:rPr lang="en-US" dirty="0" err="1"/>
              <a:t>HCfirst</a:t>
            </a:r>
            <a:r>
              <a:rPr lang="en-US" dirty="0"/>
              <a:t> values of 32k due to significantly high refresh rates required for mitigating </a:t>
            </a:r>
            <a:r>
              <a:rPr lang="en-US" dirty="0" err="1"/>
              <a:t>RowHammer</a:t>
            </a:r>
            <a:r>
              <a:rPr lang="en-US" dirty="0"/>
              <a:t> bit flips. </a:t>
            </a:r>
          </a:p>
          <a:p>
            <a:endParaRPr lang="en-US" dirty="0"/>
          </a:p>
          <a:p>
            <a:endParaRPr lang="en-US" dirty="0"/>
          </a:p>
          <a:p>
            <a:r>
              <a:rPr lang="en-US" dirty="0"/>
              <a:t>=======================</a:t>
            </a:r>
          </a:p>
          <a:p>
            <a:r>
              <a:rPr lang="en-US" dirty="0"/>
              <a:t>Maybe just show the performance figure . Maybe just in the longer version of the talk. We evaluate two things but we focus on the bottom figure. </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57</a:t>
            </a:fld>
            <a:endParaRPr lang="en-US"/>
          </a:p>
        </p:txBody>
      </p:sp>
    </p:spTree>
    <p:extLst>
      <p:ext uri="{BB962C8B-B14F-4D97-AF65-F5344CB8AC3E}">
        <p14:creationId xmlns:p14="http://schemas.microsoft.com/office/powerpoint/2010/main" val="42876411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results for PARA and find that it results in reasonable normalized system performance until around the point where </a:t>
            </a:r>
            <a:r>
              <a:rPr lang="en-US" dirty="0" err="1"/>
              <a:t>HCfirst</a:t>
            </a:r>
            <a:r>
              <a:rPr lang="en-US" dirty="0"/>
              <a:t> is 4000, at which point the system performance quickly reduces. </a:t>
            </a:r>
          </a:p>
        </p:txBody>
      </p:sp>
      <p:sp>
        <p:nvSpPr>
          <p:cNvPr id="4" name="Slide Number Placeholder 3"/>
          <p:cNvSpPr>
            <a:spLocks noGrp="1"/>
          </p:cNvSpPr>
          <p:nvPr>
            <p:ph type="sldNum" sz="quarter" idx="10"/>
          </p:nvPr>
        </p:nvSpPr>
        <p:spPr/>
        <p:txBody>
          <a:bodyPr/>
          <a:lstStyle/>
          <a:p>
            <a:fld id="{35E676A0-33B1-4B4B-B1AA-B0B917FCAA93}" type="slidenum">
              <a:rPr lang="en-US" smtClean="0"/>
              <a:t>58</a:t>
            </a:fld>
            <a:endParaRPr lang="en-US"/>
          </a:p>
        </p:txBody>
      </p:sp>
    </p:spTree>
    <p:extLst>
      <p:ext uri="{BB962C8B-B14F-4D97-AF65-F5344CB8AC3E}">
        <p14:creationId xmlns:p14="http://schemas.microsoft.com/office/powerpoint/2010/main" val="2683046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a:t>
            </a:r>
            <a:r>
              <a:rPr lang="en-US" dirty="0" err="1"/>
              <a:t>ProHIT</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59</a:t>
            </a:fld>
            <a:endParaRPr lang="en-US"/>
          </a:p>
        </p:txBody>
      </p:sp>
    </p:spTree>
    <p:extLst>
      <p:ext uri="{BB962C8B-B14F-4D97-AF65-F5344CB8AC3E}">
        <p14:creationId xmlns:p14="http://schemas.microsoft.com/office/powerpoint/2010/main" val="2934096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discuss the DRAM background in the context of </a:t>
            </a:r>
            <a:r>
              <a:rPr lang="en-US" dirty="0" err="1"/>
              <a:t>RowHammer</a:t>
            </a:r>
            <a:r>
              <a:rPr lang="en-US" dirty="0"/>
              <a:t> bit flips and how they occur </a:t>
            </a:r>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29193386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MRLoc</a:t>
            </a:r>
            <a:r>
              <a:rPr lang="en-US" dirty="0"/>
              <a:t> for a single data point of </a:t>
            </a:r>
            <a:r>
              <a:rPr lang="en-US" dirty="0" err="1"/>
              <a:t>HCfirst</a:t>
            </a:r>
            <a:r>
              <a:rPr lang="en-US" dirty="0"/>
              <a:t> = 2000.We only plot a single data point, since both of </a:t>
            </a:r>
            <a:r>
              <a:rPr lang="en-US" sz="1200" kern="1200" dirty="0">
                <a:solidFill>
                  <a:schemeClr val="tx1"/>
                </a:solidFill>
                <a:effectLst/>
                <a:latin typeface="+mn-lt"/>
                <a:ea typeface="+mn-ea"/>
                <a:cs typeface="+mn-cs"/>
              </a:rPr>
              <a:t>these works do not provide models for scaling their mechanisms to lower </a:t>
            </a:r>
            <a:r>
              <a:rPr lang="en-US" sz="1200" kern="1200" dirty="0" err="1">
                <a:solidFill>
                  <a:schemeClr val="tx1"/>
                </a:solidFill>
                <a:effectLst/>
                <a:latin typeface="+mn-lt"/>
                <a:ea typeface="+mn-ea"/>
                <a:cs typeface="+mn-cs"/>
              </a:rPr>
              <a:t>HCfirst</a:t>
            </a:r>
            <a:r>
              <a:rPr lang="en-US" sz="1200" kern="1200" dirty="0">
                <a:solidFill>
                  <a:schemeClr val="tx1"/>
                </a:solidFill>
                <a:effectLst/>
                <a:latin typeface="+mn-lt"/>
                <a:ea typeface="+mn-ea"/>
                <a:cs typeface="+mn-cs"/>
              </a:rPr>
              <a:t> values and how to do so is not intuitive.</a:t>
            </a:r>
            <a:endParaRPr lang="en-US" dirty="0"/>
          </a:p>
          <a:p>
            <a:endParaRPr lang="en-US" dirty="0"/>
          </a:p>
          <a:p>
            <a:r>
              <a:rPr lang="en-US" dirty="0"/>
              <a:t>======================</a:t>
            </a:r>
          </a:p>
          <a:p>
            <a:r>
              <a:rPr lang="en-US" dirty="0"/>
              <a:t>remind people what </a:t>
            </a:r>
            <a:r>
              <a:rPr lang="en-US" dirty="0" err="1"/>
              <a:t>HCfirst</a:t>
            </a:r>
            <a:r>
              <a:rPr lang="en-US" dirty="0"/>
              <a:t> is on slide (parenthesis).</a:t>
            </a:r>
          </a:p>
          <a:p>
            <a:endParaRPr lang="en-US" dirty="0"/>
          </a:p>
          <a:p>
            <a:r>
              <a:rPr lang="en-US" dirty="0"/>
              <a:t>When describing different mechanisms, mark points of overhead when talking about them. </a:t>
            </a:r>
          </a:p>
        </p:txBody>
      </p:sp>
      <p:sp>
        <p:nvSpPr>
          <p:cNvPr id="4" name="Slide Number Placeholder 3"/>
          <p:cNvSpPr>
            <a:spLocks noGrp="1"/>
          </p:cNvSpPr>
          <p:nvPr>
            <p:ph type="sldNum" sz="quarter" idx="10"/>
          </p:nvPr>
        </p:nvSpPr>
        <p:spPr/>
        <p:txBody>
          <a:bodyPr/>
          <a:lstStyle/>
          <a:p>
            <a:fld id="{35E676A0-33B1-4B4B-B1AA-B0B917FCAA93}" type="slidenum">
              <a:rPr lang="en-US" smtClean="0"/>
              <a:t>60</a:t>
            </a:fld>
            <a:endParaRPr lang="en-US"/>
          </a:p>
        </p:txBody>
      </p:sp>
    </p:spTree>
    <p:extLst>
      <p:ext uri="{BB962C8B-B14F-4D97-AF65-F5344CB8AC3E}">
        <p14:creationId xmlns:p14="http://schemas.microsoft.com/office/powerpoint/2010/main" val="5441130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results for </a:t>
            </a:r>
            <a:r>
              <a:rPr lang="en-US" dirty="0" err="1"/>
              <a:t>TWiCe</a:t>
            </a:r>
            <a:r>
              <a:rPr lang="en-US" dirty="0"/>
              <a:t>, which has high normalized system performance for </a:t>
            </a:r>
            <a:r>
              <a:rPr lang="en-US" dirty="0" err="1"/>
              <a:t>HCfirst</a:t>
            </a:r>
            <a:r>
              <a:rPr lang="en-US" dirty="0"/>
              <a:t> values that it supports. </a:t>
            </a:r>
          </a:p>
          <a:p>
            <a:r>
              <a:rPr lang="en-US" dirty="0"/>
              <a:t>[CLICK] In its current form, </a:t>
            </a:r>
            <a:r>
              <a:rPr lang="en-US" dirty="0" err="1"/>
              <a:t>TWiCe</a:t>
            </a:r>
            <a:r>
              <a:rPr lang="en-US" dirty="0"/>
              <a:t> does not support </a:t>
            </a:r>
            <a:r>
              <a:rPr lang="en-US" dirty="0" err="1"/>
              <a:t>HCfirst</a:t>
            </a:r>
            <a:r>
              <a:rPr lang="en-US" dirty="0"/>
              <a:t> values under 32k, but we evaluate an ideal version that we refer to as </a:t>
            </a:r>
            <a:r>
              <a:rPr lang="en-US" dirty="0" err="1"/>
              <a:t>TWiCe</a:t>
            </a:r>
            <a:r>
              <a:rPr lang="en-US" dirty="0"/>
              <a:t>-ideal assuming that it solves two critical design issues in scaling. </a:t>
            </a:r>
            <a:r>
              <a:rPr lang="en-US" dirty="0" err="1"/>
              <a:t>TWiCe</a:t>
            </a:r>
            <a:r>
              <a:rPr lang="en-US" dirty="0"/>
              <a:t>-ideal is drawn with a dashed line. We note that </a:t>
            </a:r>
            <a:r>
              <a:rPr lang="en-US" dirty="0" err="1"/>
              <a:t>TWiCe</a:t>
            </a:r>
            <a:r>
              <a:rPr lang="en-US" dirty="0"/>
              <a:t>-ideal has the potential to provide a higher normalized system performance compared to PARA for all </a:t>
            </a:r>
            <a:r>
              <a:rPr lang="en-US" dirty="0" err="1"/>
              <a:t>HCfirst</a:t>
            </a:r>
            <a:r>
              <a:rPr lang="en-US" dirty="0"/>
              <a:t> values, but only if it is able to overcome the critical design issues. </a:t>
            </a:r>
          </a:p>
        </p:txBody>
      </p:sp>
      <p:sp>
        <p:nvSpPr>
          <p:cNvPr id="4" name="Slide Number Placeholder 3"/>
          <p:cNvSpPr>
            <a:spLocks noGrp="1"/>
          </p:cNvSpPr>
          <p:nvPr>
            <p:ph type="sldNum" sz="quarter" idx="10"/>
          </p:nvPr>
        </p:nvSpPr>
        <p:spPr/>
        <p:txBody>
          <a:bodyPr/>
          <a:lstStyle/>
          <a:p>
            <a:fld id="{35E676A0-33B1-4B4B-B1AA-B0B917FCAA93}" type="slidenum">
              <a:rPr lang="en-US" smtClean="0"/>
              <a:t>61</a:t>
            </a:fld>
            <a:endParaRPr lang="en-US"/>
          </a:p>
        </p:txBody>
      </p:sp>
    </p:spTree>
    <p:extLst>
      <p:ext uri="{BB962C8B-B14F-4D97-AF65-F5344CB8AC3E}">
        <p14:creationId xmlns:p14="http://schemas.microsoft.com/office/powerpoint/2010/main" val="8817018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ideal refresh-based mitigation mechanism in green. We find that the ideal mechanism provides reasonably high normalized system performance across all tested </a:t>
            </a:r>
            <a:r>
              <a:rPr lang="en-US" dirty="0" err="1"/>
              <a:t>HCfirst</a:t>
            </a:r>
            <a:r>
              <a:rPr lang="en-US" dirty="0"/>
              <a:t> values. However, there is still opportunity for exceeding the scalability of the ideal refresh-based mechanism, which results in 6% performance loss when </a:t>
            </a:r>
            <a:r>
              <a:rPr lang="en-US" dirty="0" err="1"/>
              <a:t>HCfirst</a:t>
            </a:r>
            <a:r>
              <a:rPr lang="en-US" dirty="0"/>
              <a:t> is 128. </a:t>
            </a:r>
          </a:p>
          <a:p>
            <a:endParaRPr lang="en-US" dirty="0"/>
          </a:p>
          <a:p>
            <a:r>
              <a:rPr lang="en-US" dirty="0"/>
              <a:t>[CLICK] We next overlay the lowest </a:t>
            </a:r>
            <a:r>
              <a:rPr lang="en-US" dirty="0" err="1"/>
              <a:t>HCfirst</a:t>
            </a:r>
            <a:r>
              <a:rPr lang="en-US" dirty="0"/>
              <a:t> values observed across all chips of a given DRAM type-node configuration, to show exactly how each mechanism would affect a system's performance when used on a system using a particular DRAM type-node configuration  </a:t>
            </a:r>
          </a:p>
        </p:txBody>
      </p:sp>
      <p:sp>
        <p:nvSpPr>
          <p:cNvPr id="4" name="Slide Number Placeholder 3"/>
          <p:cNvSpPr>
            <a:spLocks noGrp="1"/>
          </p:cNvSpPr>
          <p:nvPr>
            <p:ph type="sldNum" sz="quarter" idx="10"/>
          </p:nvPr>
        </p:nvSpPr>
        <p:spPr/>
        <p:txBody>
          <a:bodyPr/>
          <a:lstStyle/>
          <a:p>
            <a:fld id="{35E676A0-33B1-4B4B-B1AA-B0B917FCAA93}" type="slidenum">
              <a:rPr lang="en-US" smtClean="0"/>
              <a:t>62</a:t>
            </a:fld>
            <a:endParaRPr lang="en-US"/>
          </a:p>
        </p:txBody>
      </p:sp>
    </p:spTree>
    <p:extLst>
      <p:ext uri="{BB962C8B-B14F-4D97-AF65-F5344CB8AC3E}">
        <p14:creationId xmlns:p14="http://schemas.microsoft.com/office/powerpoint/2010/main" val="8023081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PARA, </a:t>
            </a:r>
            <a:r>
              <a:rPr lang="en-US" dirty="0" err="1"/>
              <a:t>ProHIT</a:t>
            </a:r>
            <a:r>
              <a:rPr lang="en-US" dirty="0"/>
              <a:t>, and </a:t>
            </a:r>
            <a:r>
              <a:rPr lang="en-US" dirty="0" err="1"/>
              <a:t>MRLoc</a:t>
            </a:r>
            <a:r>
              <a:rPr lang="en-US" dirty="0"/>
              <a:t> are viable options for mitigation </a:t>
            </a:r>
            <a:r>
              <a:rPr lang="en-US" dirty="0" err="1"/>
              <a:t>RowHammer</a:t>
            </a:r>
            <a:r>
              <a:rPr lang="en-US" dirty="0"/>
              <a:t> bit flips in the worst chips we test with reasonable system performance. </a:t>
            </a:r>
          </a:p>
        </p:txBody>
      </p:sp>
      <p:sp>
        <p:nvSpPr>
          <p:cNvPr id="4" name="Slide Number Placeholder 3"/>
          <p:cNvSpPr>
            <a:spLocks noGrp="1"/>
          </p:cNvSpPr>
          <p:nvPr>
            <p:ph type="sldNum" sz="quarter" idx="10"/>
          </p:nvPr>
        </p:nvSpPr>
        <p:spPr/>
        <p:txBody>
          <a:bodyPr/>
          <a:lstStyle/>
          <a:p>
            <a:fld id="{35E676A0-33B1-4B4B-B1AA-B0B917FCAA93}" type="slidenum">
              <a:rPr lang="en-US" smtClean="0"/>
              <a:t>63</a:t>
            </a:fld>
            <a:endParaRPr lang="en-US"/>
          </a:p>
        </p:txBody>
      </p:sp>
    </p:spTree>
    <p:extLst>
      <p:ext uri="{BB962C8B-B14F-4D97-AF65-F5344CB8AC3E}">
        <p14:creationId xmlns:p14="http://schemas.microsoft.com/office/powerpoint/2010/main" val="8064412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across all existing </a:t>
            </a:r>
            <a:r>
              <a:rPr lang="en-US" dirty="0" err="1"/>
              <a:t>RowHammer</a:t>
            </a:r>
            <a:r>
              <a:rPr lang="en-US" dirty="0"/>
              <a:t> mitigation mechanisms, only PARA's design scales to low </a:t>
            </a:r>
            <a:r>
              <a:rPr lang="en-US" dirty="0" err="1"/>
              <a:t>HCfirst</a:t>
            </a:r>
            <a:r>
              <a:rPr lang="en-US" dirty="0"/>
              <a:t> values that we may see in future DRAM chips, but significantly affects the system performance at low </a:t>
            </a:r>
            <a:r>
              <a:rPr lang="en-US" dirty="0" err="1"/>
              <a:t>HCfirst</a:t>
            </a:r>
            <a:r>
              <a:rPr lang="en-US" dirty="0"/>
              <a:t> values </a:t>
            </a:r>
          </a:p>
        </p:txBody>
      </p:sp>
      <p:sp>
        <p:nvSpPr>
          <p:cNvPr id="4" name="Slide Number Placeholder 3"/>
          <p:cNvSpPr>
            <a:spLocks noGrp="1"/>
          </p:cNvSpPr>
          <p:nvPr>
            <p:ph type="sldNum" sz="quarter" idx="10"/>
          </p:nvPr>
        </p:nvSpPr>
        <p:spPr/>
        <p:txBody>
          <a:bodyPr/>
          <a:lstStyle/>
          <a:p>
            <a:fld id="{35E676A0-33B1-4B4B-B1AA-B0B917FCAA93}" type="slidenum">
              <a:rPr lang="en-US" smtClean="0"/>
              <a:t>64</a:t>
            </a:fld>
            <a:endParaRPr lang="en-US"/>
          </a:p>
        </p:txBody>
      </p:sp>
    </p:spTree>
    <p:extLst>
      <p:ext uri="{BB962C8B-B14F-4D97-AF65-F5344CB8AC3E}">
        <p14:creationId xmlns:p14="http://schemas.microsoft.com/office/powerpoint/2010/main" val="418087387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ideal refresh-based mitigation mechanism is significantly better than any existing mechanism as </a:t>
            </a:r>
            <a:r>
              <a:rPr lang="en-US" dirty="0" err="1"/>
              <a:t>HCfirst</a:t>
            </a:r>
            <a:r>
              <a:rPr lang="en-US" dirty="0"/>
              <a:t> reduces below 1024.</a:t>
            </a:r>
          </a:p>
          <a:p>
            <a:endParaRPr lang="en-US" dirty="0"/>
          </a:p>
          <a:p>
            <a:r>
              <a:rPr lang="en-US" dirty="0"/>
              <a:t>[CLICK] This indicates </a:t>
            </a:r>
            <a:r>
              <a:rPr lang="en-US" dirty="0" err="1"/>
              <a:t>signifcant</a:t>
            </a:r>
            <a:r>
              <a:rPr lang="en-US" dirty="0"/>
              <a:t> opportunity for developing a </a:t>
            </a:r>
            <a:r>
              <a:rPr lang="en-US" dirty="0" err="1"/>
              <a:t>RowHammer</a:t>
            </a:r>
            <a:r>
              <a:rPr lang="en-US" dirty="0"/>
              <a:t> solution with low performance overhead that also scales to low </a:t>
            </a:r>
            <a:r>
              <a:rPr lang="en-US" dirty="0" err="1"/>
              <a:t>HCfirst</a:t>
            </a:r>
            <a:r>
              <a:rPr lang="en-US" dirty="0"/>
              <a:t> values </a:t>
            </a:r>
          </a:p>
          <a:p>
            <a:endParaRPr lang="en-US" dirty="0"/>
          </a:p>
          <a:p>
            <a:endParaRPr lang="en-US" dirty="0"/>
          </a:p>
          <a:p>
            <a:r>
              <a:rPr lang="en-US" dirty="0"/>
              <a:t>==========</a:t>
            </a:r>
          </a:p>
          <a:p>
            <a:r>
              <a:rPr lang="en-US" dirty="0"/>
              <a:t>optimize these mitigation mechanisms. </a:t>
            </a:r>
          </a:p>
        </p:txBody>
      </p:sp>
      <p:sp>
        <p:nvSpPr>
          <p:cNvPr id="4" name="Slide Number Placeholder 3"/>
          <p:cNvSpPr>
            <a:spLocks noGrp="1"/>
          </p:cNvSpPr>
          <p:nvPr>
            <p:ph type="sldNum" sz="quarter" idx="10"/>
          </p:nvPr>
        </p:nvSpPr>
        <p:spPr/>
        <p:txBody>
          <a:bodyPr/>
          <a:lstStyle/>
          <a:p>
            <a:fld id="{35E676A0-33B1-4B4B-B1AA-B0B917FCAA93}" type="slidenum">
              <a:rPr lang="en-US" smtClean="0"/>
              <a:t>65</a:t>
            </a:fld>
            <a:endParaRPr lang="en-US"/>
          </a:p>
        </p:txBody>
      </p:sp>
    </p:spTree>
    <p:extLst>
      <p:ext uri="{BB962C8B-B14F-4D97-AF65-F5344CB8AC3E}">
        <p14:creationId xmlns:p14="http://schemas.microsoft.com/office/powerpoint/2010/main" val="32034907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66</a:t>
            </a:fld>
            <a:endParaRPr lang="en-US"/>
          </a:p>
        </p:txBody>
      </p:sp>
    </p:spTree>
    <p:extLst>
      <p:ext uri="{BB962C8B-B14F-4D97-AF65-F5344CB8AC3E}">
        <p14:creationId xmlns:p14="http://schemas.microsoft.com/office/powerpoint/2010/main" val="1566568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b="0" dirty="0"/>
              <a:t> Each DRAM bank is hierarchically organized into subarrays. </a:t>
            </a:r>
            <a:r>
              <a:rPr lang="en-US" b="1" dirty="0"/>
              <a:t>[CLICK]</a:t>
            </a:r>
            <a:r>
              <a:rPr lang="en-US" b="0" dirty="0"/>
              <a:t>  Each circle in the cartoon represents a single DRAM cell. </a:t>
            </a:r>
            <a:r>
              <a:rPr lang="en-US" b="1" dirty="0"/>
              <a:t>[CLICK]</a:t>
            </a:r>
            <a:r>
              <a:rPr lang="en-US" b="0" dirty="0"/>
              <a:t> columns of DRAM cells in a subarray are connected with a wire referred to as a local </a:t>
            </a:r>
            <a:r>
              <a:rPr lang="en-US" b="0" dirty="0" err="1"/>
              <a:t>bitline</a:t>
            </a:r>
            <a:r>
              <a:rPr lang="en-US" b="0" dirty="0"/>
              <a:t>. </a:t>
            </a:r>
            <a:r>
              <a:rPr lang="en-US" b="1" dirty="0"/>
              <a:t>[CLICK]</a:t>
            </a:r>
            <a:r>
              <a:rPr lang="en-US" b="0" dirty="0"/>
              <a:t> and rows of DRAM cells are connected with a wire referred to as a </a:t>
            </a:r>
            <a:r>
              <a:rPr lang="en-US" b="0" dirty="0" err="1"/>
              <a:t>wordline</a:t>
            </a:r>
            <a:r>
              <a:rPr lang="en-US" b="0" dirty="0"/>
              <a:t>, and </a:t>
            </a:r>
            <a:r>
              <a:rPr lang="en-US" b="1" dirty="0"/>
              <a:t>[CLICK]</a:t>
            </a:r>
            <a:r>
              <a:rPr lang="en-US" b="0" dirty="0"/>
              <a:t> a row of DRAM cells is called a DRAM row. </a:t>
            </a:r>
            <a:r>
              <a:rPr lang="en-US" b="1" dirty="0"/>
              <a:t>[CLICK]</a:t>
            </a:r>
            <a:r>
              <a:rPr lang="en-US" b="0" dirty="0"/>
              <a:t> at the peripherals of the core cell arrays are a local row decoder, which selects the row to read and write to, and a local row-buffer which amplifies the data that is stored in the cell to an I/O readable value. </a:t>
            </a:r>
            <a:r>
              <a:rPr lang="en-US" b="1" dirty="0"/>
              <a:t>[CLICK]</a:t>
            </a:r>
            <a:r>
              <a:rPr lang="en-US" b="0" dirty="0"/>
              <a:t> DRAM is comprised of many subarrays which are often composed of 512 to 1024 rows. [CLICK] Further peripherals exist containing  groups of subarrays called </a:t>
            </a:r>
            <a:r>
              <a:rPr lang="en-US" b="1" dirty="0"/>
              <a:t>[CLICK]</a:t>
            </a:r>
            <a:r>
              <a:rPr lang="en-US" b="0" dirty="0"/>
              <a:t> a bank. The global row decoder selects the local row decoder that will drive the </a:t>
            </a:r>
            <a:r>
              <a:rPr lang="en-US" b="0" dirty="0" err="1"/>
              <a:t>wordline</a:t>
            </a:r>
            <a:r>
              <a:rPr lang="en-US" b="0" dirty="0"/>
              <a:t>, and global row buffer aids in the transfer of data to and from the CPU. A DRAM device is comprised of several banks, and each bank can be accessed independently </a:t>
            </a:r>
            <a:r>
              <a:rPr lang="en-US" b="1" dirty="0"/>
              <a:t>[CLICK]</a:t>
            </a:r>
          </a:p>
        </p:txBody>
      </p:sp>
      <p:sp>
        <p:nvSpPr>
          <p:cNvPr id="4" name="Slide Number Placeholder 3"/>
          <p:cNvSpPr>
            <a:spLocks noGrp="1"/>
          </p:cNvSpPr>
          <p:nvPr>
            <p:ph type="sldNum" sz="quarter" idx="10"/>
          </p:nvPr>
        </p:nvSpPr>
        <p:spPr/>
        <p:txBody>
          <a:bodyPr/>
          <a:lstStyle/>
          <a:p>
            <a:fld id="{511FA935-BBE5-BC45-93FB-2CABE2AD613B}" type="slidenum">
              <a:rPr lang="en-US" smtClean="0"/>
              <a:t>67</a:t>
            </a:fld>
            <a:endParaRPr lang="en-US"/>
          </a:p>
        </p:txBody>
      </p:sp>
    </p:spTree>
    <p:extLst>
      <p:ext uri="{BB962C8B-B14F-4D97-AF65-F5344CB8AC3E}">
        <p14:creationId xmlns:p14="http://schemas.microsoft.com/office/powerpoint/2010/main" val="3763459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DRAM operates in the scope of a single subarray. </a:t>
            </a:r>
            <a:r>
              <a:rPr lang="en-US" b="1" dirty="0"/>
              <a:t>[CLICK] </a:t>
            </a:r>
            <a:r>
              <a:rPr lang="en-US" b="0" dirty="0"/>
              <a:t>Because memory controllers typically access DRAM at the granularity of a cache line, we combine consecutive, aligned DRAM cells as cache lines in our diagram. </a:t>
            </a:r>
            <a:r>
              <a:rPr lang="en-US" b="1" dirty="0"/>
              <a:t>[CLICK] </a:t>
            </a:r>
            <a:r>
              <a:rPr lang="en-US" b="0" dirty="0"/>
              <a:t>First, we activate the first row, which </a:t>
            </a:r>
            <a:r>
              <a:rPr lang="en-US" b="1" dirty="0"/>
              <a:t>[CLICK]</a:t>
            </a:r>
            <a:r>
              <a:rPr lang="en-US" b="0" dirty="0"/>
              <a:t> copies the entire rows' data into the row buffer. At this point, we can </a:t>
            </a:r>
            <a:r>
              <a:rPr lang="en-US" b="1" dirty="0"/>
              <a:t>[CLICK] </a:t>
            </a:r>
            <a:r>
              <a:rPr lang="en-US" b="0" dirty="0"/>
              <a:t>read our data at the granularity </a:t>
            </a:r>
            <a:r>
              <a:rPr lang="en-US" b="1" dirty="0"/>
              <a:t>[CLICK] </a:t>
            </a:r>
            <a:r>
              <a:rPr lang="en-US" b="0" dirty="0"/>
              <a:t>of cache lines within the </a:t>
            </a:r>
            <a:r>
              <a:rPr lang="en-US" b="1" dirty="0"/>
              <a:t>[CLICK] </a:t>
            </a:r>
            <a:r>
              <a:rPr lang="en-US" b="0" dirty="0"/>
              <a:t>activated or opened row. When we want to access data on another row, we must </a:t>
            </a:r>
            <a:r>
              <a:rPr lang="en-US" b="0" dirty="0" err="1"/>
              <a:t>precharge</a:t>
            </a:r>
            <a:r>
              <a:rPr lang="en-US" b="0" dirty="0"/>
              <a:t> </a:t>
            </a:r>
            <a:r>
              <a:rPr lang="en-US" b="1" dirty="0"/>
              <a:t>[CLICK] </a:t>
            </a:r>
            <a:r>
              <a:rPr lang="en-US" b="0" dirty="0"/>
              <a:t>the currently opened row, which prepares the row buffer for copying data from another row. We can now </a:t>
            </a:r>
            <a:r>
              <a:rPr lang="en-US" b="1" dirty="0"/>
              <a:t>[CLICK] </a:t>
            </a:r>
            <a:r>
              <a:rPr lang="en-US" b="0" dirty="0"/>
              <a:t>activate the second row, before reading data from it </a:t>
            </a:r>
            <a:r>
              <a:rPr lang="en-US" b="1" dirty="0"/>
              <a:t>[CLICK][CLICK][CLICK]</a:t>
            </a:r>
          </a:p>
        </p:txBody>
      </p:sp>
      <p:sp>
        <p:nvSpPr>
          <p:cNvPr id="4" name="Slide Number Placeholder 3"/>
          <p:cNvSpPr>
            <a:spLocks noGrp="1"/>
          </p:cNvSpPr>
          <p:nvPr>
            <p:ph type="sldNum" sz="quarter" idx="10"/>
          </p:nvPr>
        </p:nvSpPr>
        <p:spPr/>
        <p:txBody>
          <a:bodyPr/>
          <a:lstStyle/>
          <a:p>
            <a:fld id="{511FA935-BBE5-BC45-93FB-2CABE2AD613B}" type="slidenum">
              <a:rPr lang="en-US" smtClean="0"/>
              <a:t>68</a:t>
            </a:fld>
            <a:endParaRPr lang="en-US"/>
          </a:p>
        </p:txBody>
      </p:sp>
    </p:spTree>
    <p:extLst>
      <p:ext uri="{BB962C8B-B14F-4D97-AF65-F5344CB8AC3E}">
        <p14:creationId xmlns:p14="http://schemas.microsoft.com/office/powerpoint/2010/main" val="24456631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First, we study whether the DRAM chips we have are vulnerable to </a:t>
            </a:r>
            <a:r>
              <a:rPr lang="en-US" dirty="0" err="1"/>
              <a:t>RowHammer</a:t>
            </a:r>
            <a:r>
              <a:rPr lang="en-US" dirty="0"/>
              <a:t> under our testing conditions </a:t>
            </a:r>
          </a:p>
          <a:p>
            <a:endParaRPr lang="en-US" dirty="0"/>
          </a:p>
          <a:p>
            <a:r>
              <a:rPr lang="en-US" dirty="0"/>
              <a:t>[CLICK]  Second, we study the effect of storing different data patterns in DRAM on the number of </a:t>
            </a:r>
            <a:r>
              <a:rPr lang="en-US" dirty="0" err="1"/>
              <a:t>RowHammer</a:t>
            </a:r>
            <a:r>
              <a:rPr lang="en-US" dirty="0"/>
              <a:t> bit flips induced</a:t>
            </a:r>
          </a:p>
          <a:p>
            <a:endParaRPr lang="en-US" dirty="0"/>
          </a:p>
          <a:p>
            <a:r>
              <a:rPr lang="en-US" dirty="0"/>
              <a:t>[CLICK] Third, we study the effects of changing the number of times we hammer DRAM on the number of </a:t>
            </a:r>
            <a:r>
              <a:rPr lang="en-US" dirty="0" err="1"/>
              <a:t>RowHammer</a:t>
            </a:r>
            <a:r>
              <a:rPr lang="en-US" dirty="0"/>
              <a:t> bit flips  induced</a:t>
            </a:r>
          </a:p>
          <a:p>
            <a:endParaRPr lang="en-US" dirty="0"/>
          </a:p>
          <a:p>
            <a:r>
              <a:rPr lang="en-US" dirty="0"/>
              <a:t>[CLICK] Fourth, we analyze the spatial distributions of </a:t>
            </a:r>
            <a:r>
              <a:rPr lang="en-US" dirty="0" err="1"/>
              <a:t>RowHammer</a:t>
            </a:r>
            <a:r>
              <a:rPr lang="en-US" dirty="0"/>
              <a:t> bit flips that we induce </a:t>
            </a:r>
          </a:p>
          <a:p>
            <a:endParaRPr lang="en-US" dirty="0"/>
          </a:p>
          <a:p>
            <a:r>
              <a:rPr lang="en-US" dirty="0"/>
              <a:t>[CLICK] Fifth, we examine each chip’s lowest hammer count required to induce the first </a:t>
            </a:r>
            <a:r>
              <a:rPr lang="en-US" dirty="0" err="1"/>
              <a:t>RowHammer</a:t>
            </a:r>
            <a:r>
              <a:rPr lang="en-US" dirty="0"/>
              <a:t> bit flip. </a:t>
            </a:r>
          </a:p>
          <a:p>
            <a:endParaRPr lang="en-US" dirty="0"/>
          </a:p>
          <a:p>
            <a:r>
              <a:rPr lang="en-US" dirty="0"/>
              <a:t>[CLICK] Sixth, we examine the effectiveness of error correcting codes in mitigating </a:t>
            </a:r>
            <a:r>
              <a:rPr lang="en-US" dirty="0" err="1"/>
              <a:t>RowHammer</a:t>
            </a:r>
            <a:r>
              <a:rPr lang="en-US" dirty="0"/>
              <a:t> bit flips </a:t>
            </a:r>
          </a:p>
          <a:p>
            <a:endParaRPr lang="en-US" dirty="0"/>
          </a:p>
          <a:p>
            <a:endParaRPr lang="en-US" dirty="0"/>
          </a:p>
          <a:p>
            <a:r>
              <a:rPr lang="en-US" dirty="0"/>
              <a:t>==============</a:t>
            </a:r>
          </a:p>
          <a:p>
            <a:r>
              <a:rPr lang="en-US" dirty="0"/>
              <a:t>remove this slide . fix color on 6. we talked about X but others are in the paper. </a:t>
            </a:r>
          </a:p>
        </p:txBody>
      </p:sp>
      <p:sp>
        <p:nvSpPr>
          <p:cNvPr id="4" name="Slide Number Placeholder 3"/>
          <p:cNvSpPr>
            <a:spLocks noGrp="1"/>
          </p:cNvSpPr>
          <p:nvPr>
            <p:ph type="sldNum" sz="quarter" idx="5"/>
          </p:nvPr>
        </p:nvSpPr>
        <p:spPr/>
        <p:txBody>
          <a:bodyPr/>
          <a:lstStyle/>
          <a:p>
            <a:fld id="{35E676A0-33B1-4B4B-B1AA-B0B917FCAA93}" type="slidenum">
              <a:rPr lang="en-US" smtClean="0"/>
              <a:t>69</a:t>
            </a:fld>
            <a:endParaRPr lang="en-US"/>
          </a:p>
        </p:txBody>
      </p:sp>
    </p:spTree>
    <p:extLst>
      <p:ext uri="{BB962C8B-B14F-4D97-AF65-F5344CB8AC3E}">
        <p14:creationId xmlns:p14="http://schemas.microsoft.com/office/powerpoint/2010/main" val="871785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DRAM is comprised of an array of cells that store data as charge, and are organized into rows </a:t>
            </a:r>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12828861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Newer DRAM chips appear to be more vulnerable to </a:t>
            </a:r>
            <a:r>
              <a:rPr lang="en-US" sz="1200" b="1" dirty="0" err="1">
                <a:latin typeface="Cambria" panose="02040503050406030204" pitchFamily="18" charset="0"/>
              </a:rPr>
              <a:t>RowHammer</a:t>
            </a:r>
            <a:r>
              <a:rPr lang="en-US" sz="1200" b="1" dirty="0">
                <a:latin typeface="Cambria" panose="02040503050406030204" pitchFamily="18" charset="0"/>
              </a:rPr>
              <a:t> </a:t>
            </a:r>
            <a:r>
              <a:rPr lang="en-US" sz="1200" dirty="0">
                <a:latin typeface="Cambria" panose="02040503050406030204" pitchFamily="18" charset="0"/>
              </a:rPr>
              <a:t>based on the increasing fraction of </a:t>
            </a:r>
            <a:r>
              <a:rPr lang="en-US" sz="1200" dirty="0" err="1">
                <a:latin typeface="Cambria" panose="02040503050406030204" pitchFamily="18" charset="0"/>
              </a:rPr>
              <a:t>RowHammerable</a:t>
            </a:r>
            <a:r>
              <a:rPr lang="en-US" sz="1200" dirty="0">
                <a:latin typeface="Cambria" panose="02040503050406030204" pitchFamily="18" charset="0"/>
              </a:rPr>
              <a:t> chips from DDR3-old to DDR3-new DRAM chips of manufacturers B and 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mbria" panose="02040503050406030204" pitchFamily="18" charset="0"/>
            </a:endParaRPr>
          </a:p>
          <a:p>
            <a:pPr algn="ctr"/>
            <a:r>
              <a:rPr lang="en-US" sz="1200" b="1" dirty="0">
                <a:latin typeface="Cambria" charset="0"/>
                <a:ea typeface="Cambria" charset="0"/>
                <a:cs typeface="Cambria" charset="0"/>
              </a:rPr>
              <a:t>We </a:t>
            </a:r>
            <a:r>
              <a:rPr lang="en-US" sz="1200" b="1" dirty="0">
                <a:solidFill>
                  <a:schemeClr val="accent5">
                    <a:lumMod val="75000"/>
                  </a:schemeClr>
                </a:solidFill>
                <a:latin typeface="Cambria" charset="0"/>
                <a:ea typeface="Cambria" charset="0"/>
                <a:cs typeface="Cambria" charset="0"/>
              </a:rPr>
              <a:t>only</a:t>
            </a:r>
            <a:r>
              <a:rPr lang="en-US" sz="1200" b="1" dirty="0">
                <a:latin typeface="Cambria" charset="0"/>
                <a:ea typeface="Cambria" charset="0"/>
                <a:cs typeface="Cambria" charset="0"/>
              </a:rPr>
              <a:t> show results </a:t>
            </a:r>
          </a:p>
          <a:p>
            <a:pPr algn="ctr"/>
            <a:r>
              <a:rPr lang="en-US" sz="1200" b="1" dirty="0">
                <a:latin typeface="Cambria" charset="0"/>
                <a:ea typeface="Cambria" charset="0"/>
                <a:cs typeface="Cambria" charset="0"/>
              </a:rPr>
              <a:t>for chips that we can induce </a:t>
            </a:r>
          </a:p>
          <a:p>
            <a:pPr algn="ctr"/>
            <a:r>
              <a:rPr lang="en-US" sz="1200" b="1" dirty="0">
                <a:solidFill>
                  <a:schemeClr val="accent5">
                    <a:lumMod val="75000"/>
                  </a:schemeClr>
                </a:solidFill>
                <a:latin typeface="Cambria" charset="0"/>
                <a:ea typeface="Cambria" charset="0"/>
                <a:cs typeface="Cambria" charset="0"/>
              </a:rPr>
              <a:t>enough</a:t>
            </a:r>
            <a:r>
              <a:rPr lang="en-US" sz="1200" b="1" dirty="0">
                <a:latin typeface="Cambria" charset="0"/>
                <a:ea typeface="Cambria" charset="0"/>
                <a:cs typeface="Cambria" charset="0"/>
              </a:rPr>
              <a:t> </a:t>
            </a:r>
            <a:r>
              <a:rPr lang="en-US" sz="1200" b="1" dirty="0" err="1">
                <a:latin typeface="Cambria" charset="0"/>
                <a:ea typeface="Cambria" charset="0"/>
                <a:cs typeface="Cambria" charset="0"/>
              </a:rPr>
              <a:t>RowHammer</a:t>
            </a:r>
            <a:r>
              <a:rPr lang="en-US" sz="1200" b="1" dirty="0">
                <a:latin typeface="Cambria" charset="0"/>
                <a:ea typeface="Cambria" charset="0"/>
                <a:cs typeface="Cambria" charset="0"/>
              </a:rPr>
              <a:t> bit flips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70</a:t>
            </a:fld>
            <a:endParaRPr lang="en-US"/>
          </a:p>
        </p:txBody>
      </p:sp>
    </p:spTree>
    <p:extLst>
      <p:ext uri="{BB962C8B-B14F-4D97-AF65-F5344CB8AC3E}">
        <p14:creationId xmlns:p14="http://schemas.microsoft.com/office/powerpoint/2010/main" val="33996978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evaluate five state-of-the art mitigation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evaluate a mechanism that we refer to as Increased Refresh Rate. This mechanism works by </a:t>
            </a:r>
            <a:r>
              <a:rPr lang="en-US" sz="1200" kern="1200" dirty="0">
                <a:solidFill>
                  <a:schemeClr val="tx1"/>
                </a:solidFill>
                <a:effectLst/>
                <a:latin typeface="+mn-lt"/>
                <a:ea typeface="+mn-ea"/>
                <a:cs typeface="+mn-cs"/>
              </a:rPr>
              <a:t>increasing the overall DRAM refresh rate such that it is impossible to issue enough activations within one refresh window (or the time between two consecutive refresh commands to a single DRAM row) to any single DRAM row to induce a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PARA is a mechanism that every time a row is opened and closed, refreshes adjacent rows with a low probability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kern="1200" dirty="0" err="1">
                <a:solidFill>
                  <a:schemeClr val="tx1"/>
                </a:solidFill>
                <a:effectLst/>
                <a:latin typeface="+mn-lt"/>
                <a:ea typeface="+mn-ea"/>
                <a:cs typeface="+mn-cs"/>
              </a:rPr>
              <a:t>ProHIT</a:t>
            </a:r>
            <a:r>
              <a:rPr lang="en-US" sz="1200" kern="1200" dirty="0">
                <a:solidFill>
                  <a:schemeClr val="tx1"/>
                </a:solidFill>
                <a:effectLst/>
                <a:latin typeface="+mn-lt"/>
                <a:ea typeface="+mn-ea"/>
                <a:cs typeface="+mn-cs"/>
              </a:rPr>
              <a:t> probabilistically manages hot and cold tables to track frequently activated rows and refreshes potential victim rows before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flips are induced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kern="1200" dirty="0" err="1">
                <a:solidFill>
                  <a:schemeClr val="tx1"/>
                </a:solidFill>
                <a:effectLst/>
                <a:latin typeface="+mn-lt"/>
                <a:ea typeface="+mn-ea"/>
                <a:cs typeface="+mn-cs"/>
              </a:rPr>
              <a:t>MRLoc</a:t>
            </a:r>
            <a:r>
              <a:rPr lang="en-US" sz="1200" kern="1200" dirty="0">
                <a:solidFill>
                  <a:schemeClr val="tx1"/>
                </a:solidFill>
                <a:effectLst/>
                <a:latin typeface="+mn-lt"/>
                <a:ea typeface="+mn-ea"/>
                <a:cs typeface="+mn-cs"/>
              </a:rPr>
              <a:t> estimates activation rates with a queue that tracks DRAM activations and probabilistically refreshes victim rows based on an estimated activation rate of aggressor rows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US" sz="1200" kern="1200" dirty="0" err="1">
                <a:solidFill>
                  <a:schemeClr val="tx1"/>
                </a:solidFill>
                <a:effectLst/>
                <a:latin typeface="+mn-lt"/>
                <a:ea typeface="+mn-ea"/>
                <a:cs typeface="+mn-cs"/>
              </a:rPr>
              <a:t>TWiCe</a:t>
            </a:r>
            <a:r>
              <a:rPr lang="en-US" sz="1200" kern="1200" dirty="0">
                <a:solidFill>
                  <a:schemeClr val="tx1"/>
                </a:solidFill>
                <a:effectLst/>
                <a:latin typeface="+mn-lt"/>
                <a:ea typeface="+mn-ea"/>
                <a:cs typeface="+mn-cs"/>
              </a:rPr>
              <a:t> uses tables with a lifetime counter and activation counter to determine activation rate and prunes the tables to minimize overhead according to an activation rate threshold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also evaluate an ideal refresh-based mitigation mechanism [CLICK] that is able to track every DRAM activation to every row and issues a refresh command to a victim row only if the aggressor rows are just about to be activated enough times to induce a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refer the interested listener to our paper and the prior work for more detailed descriptions on each mechanism </a:t>
            </a:r>
          </a:p>
          <a:p>
            <a:endParaRPr lang="en-US" dirty="0"/>
          </a:p>
          <a:p>
            <a:endParaRPr lang="en-US" dirty="0"/>
          </a:p>
          <a:p>
            <a:endParaRPr lang="en-US" dirty="0"/>
          </a:p>
          <a:p>
            <a:r>
              <a:rPr lang="en-US" dirty="0"/>
              <a:t>=============</a:t>
            </a:r>
          </a:p>
          <a:p>
            <a:r>
              <a:rPr lang="en-US" dirty="0"/>
              <a:t>maybe not describe these. Talk about these less. We selected these out of our analysis. </a:t>
            </a:r>
          </a:p>
        </p:txBody>
      </p:sp>
      <p:sp>
        <p:nvSpPr>
          <p:cNvPr id="4" name="Slide Number Placeholder 3"/>
          <p:cNvSpPr>
            <a:spLocks noGrp="1"/>
          </p:cNvSpPr>
          <p:nvPr>
            <p:ph type="sldNum" sz="quarter" idx="10"/>
          </p:nvPr>
        </p:nvSpPr>
        <p:spPr/>
        <p:txBody>
          <a:bodyPr/>
          <a:lstStyle/>
          <a:p>
            <a:fld id="{35E676A0-33B1-4B4B-B1AA-B0B917FCAA93}" type="slidenum">
              <a:rPr lang="en-US" smtClean="0"/>
              <a:t>71</a:t>
            </a:fld>
            <a:endParaRPr lang="en-US"/>
          </a:p>
        </p:txBody>
      </p:sp>
    </p:spTree>
    <p:extLst>
      <p:ext uri="{BB962C8B-B14F-4D97-AF65-F5344CB8AC3E}">
        <p14:creationId xmlns:p14="http://schemas.microsoft.com/office/powerpoint/2010/main" val="177481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LinLibertineTI"/>
              </a:rPr>
              <a:t>The second question we want to answer is "Are some data patterns more effective in inducing </a:t>
            </a:r>
            <a:r>
              <a:rPr lang="en-US" sz="1200" dirty="0" err="1">
                <a:latin typeface="LinLibertineTI"/>
              </a:rPr>
              <a:t>RowHammer</a:t>
            </a:r>
            <a:r>
              <a:rPr lang="en-US" sz="1200" dirty="0">
                <a:latin typeface="LinLibertineTI"/>
              </a:rPr>
              <a:t> bit flips than others?"</a:t>
            </a:r>
          </a:p>
          <a:p>
            <a:endParaRPr lang="en-US" sz="1200" dirty="0">
              <a:latin typeface="LinLibertineTI"/>
            </a:endParaRPr>
          </a:p>
          <a:p>
            <a:r>
              <a:rPr lang="en-US" sz="1200" dirty="0">
                <a:latin typeface="LinLibertineTI"/>
              </a:rPr>
              <a:t>[CLICK] For each data pattern that we test (on the x-axis), we plot the percentage of unique </a:t>
            </a:r>
            <a:r>
              <a:rPr lang="en-US" sz="1200" dirty="0" err="1">
                <a:latin typeface="LinLibertineTI"/>
              </a:rPr>
              <a:t>RowHammer</a:t>
            </a:r>
            <a:r>
              <a:rPr lang="en-US" sz="1200" dirty="0">
                <a:latin typeface="LinLibertineTI"/>
              </a:rPr>
              <a:t> bit flips found by that data pattern out of the total set of unique </a:t>
            </a:r>
            <a:r>
              <a:rPr lang="en-US" sz="1200" dirty="0" err="1">
                <a:latin typeface="LinLibertineTI"/>
              </a:rPr>
              <a:t>RowHammer</a:t>
            </a:r>
            <a:r>
              <a:rPr lang="en-US" sz="1200" dirty="0">
                <a:latin typeface="LinLibertineTI"/>
              </a:rPr>
              <a:t> bit flips found by all data patterns. </a:t>
            </a:r>
          </a:p>
          <a:p>
            <a:endParaRPr lang="en-US" sz="1200" dirty="0">
              <a:latin typeface="LinLibertineTI"/>
            </a:endParaRPr>
          </a:p>
          <a:p>
            <a:r>
              <a:rPr lang="en-US" sz="1200" dirty="0">
                <a:latin typeface="LinLibertineTI"/>
              </a:rPr>
              <a:t>[CLICK] We find that testing with different data patterns is essential for comprehensively identifying </a:t>
            </a:r>
            <a:r>
              <a:rPr lang="en-US" sz="1200" dirty="0" err="1">
                <a:latin typeface="LinLibertineTI"/>
              </a:rPr>
              <a:t>RowHammer</a:t>
            </a:r>
            <a:r>
              <a:rPr lang="en-US" sz="1200" dirty="0">
                <a:latin typeface="LinLibertineTI"/>
              </a:rPr>
              <a:t> bit flips, because no individual data pattern achieves full coverage alone</a:t>
            </a:r>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72</a:t>
            </a:fld>
            <a:endParaRPr lang="en-US"/>
          </a:p>
        </p:txBody>
      </p:sp>
    </p:spTree>
    <p:extLst>
      <p:ext uri="{BB962C8B-B14F-4D97-AF65-F5344CB8AC3E}">
        <p14:creationId xmlns:p14="http://schemas.microsoft.com/office/powerpoint/2010/main" val="38110329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this data across all DRAM chips split into DRAM type-node configurations across each manufacturer.</a:t>
            </a:r>
          </a:p>
          <a:p>
            <a:endParaRPr lang="en-US" dirty="0"/>
          </a:p>
          <a:p>
            <a:r>
              <a:rPr lang="en-US" dirty="0"/>
              <a:t>[CLICK] We find that the worst-case data pattern is consistent across chips of the same manufacturer and DRAM type-node configurations. </a:t>
            </a:r>
          </a:p>
        </p:txBody>
      </p:sp>
      <p:sp>
        <p:nvSpPr>
          <p:cNvPr id="4" name="Slide Number Placeholder 3"/>
          <p:cNvSpPr>
            <a:spLocks noGrp="1"/>
          </p:cNvSpPr>
          <p:nvPr>
            <p:ph type="sldNum" sz="quarter" idx="5"/>
          </p:nvPr>
        </p:nvSpPr>
        <p:spPr/>
        <p:txBody>
          <a:bodyPr/>
          <a:lstStyle/>
          <a:p>
            <a:fld id="{35E676A0-33B1-4B4B-B1AA-B0B917FCAA93}" type="slidenum">
              <a:rPr lang="en-US" smtClean="0"/>
              <a:t>73</a:t>
            </a:fld>
            <a:endParaRPr lang="en-US"/>
          </a:p>
        </p:txBody>
      </p:sp>
    </p:spTree>
    <p:extLst>
      <p:ext uri="{BB962C8B-B14F-4D97-AF65-F5344CB8AC3E}">
        <p14:creationId xmlns:p14="http://schemas.microsoft.com/office/powerpoint/2010/main" val="6938607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remaining experiments, we use the worst-case data pattern per DRAM chip to characterize each chip at worst-case conditions and minimize the extensive testing time </a:t>
            </a:r>
          </a:p>
        </p:txBody>
      </p:sp>
      <p:sp>
        <p:nvSpPr>
          <p:cNvPr id="4" name="Slide Number Placeholder 3"/>
          <p:cNvSpPr>
            <a:spLocks noGrp="1"/>
          </p:cNvSpPr>
          <p:nvPr>
            <p:ph type="sldNum" sz="quarter" idx="5"/>
          </p:nvPr>
        </p:nvSpPr>
        <p:spPr/>
        <p:txBody>
          <a:bodyPr/>
          <a:lstStyle/>
          <a:p>
            <a:fld id="{35E676A0-33B1-4B4B-B1AA-B0B917FCAA93}" type="slidenum">
              <a:rPr lang="en-US" smtClean="0"/>
              <a:t>74</a:t>
            </a:fld>
            <a:endParaRPr lang="en-US"/>
          </a:p>
        </p:txBody>
      </p:sp>
    </p:spTree>
    <p:extLst>
      <p:ext uri="{BB962C8B-B14F-4D97-AF65-F5344CB8AC3E}">
        <p14:creationId xmlns:p14="http://schemas.microsoft.com/office/powerpoint/2010/main" val="21135345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characterize our DRAM chips at worst-case conditions we take two measures: </a:t>
            </a:r>
          </a:p>
          <a:p>
            <a:r>
              <a:rPr lang="en-US" dirty="0"/>
              <a:t>[CLICK] First, we prevent external sources of interference such that the core loop of testing (or the code sequence that repeatedly activates rows) can run consistently as desired and without interruptions </a:t>
            </a:r>
          </a:p>
          <a:p>
            <a:r>
              <a:rPr lang="en-US" dirty="0"/>
              <a:t>[CLICK] During the core loop of testing, we disable DRAM refresh, DRAM calibration events, and </a:t>
            </a:r>
            <a:r>
              <a:rPr lang="en-US" dirty="0" err="1"/>
              <a:t>RowHammer</a:t>
            </a:r>
            <a:r>
              <a:rPr lang="en-US" dirty="0"/>
              <a:t> mitigation mechanisms </a:t>
            </a:r>
          </a:p>
          <a:p>
            <a:r>
              <a:rPr lang="en-US" dirty="0"/>
              <a:t>[CLICK] we also ensure that the core loop of our test runs for shorter than the refresh window to prevent retention failures from interfering with our results</a:t>
            </a:r>
          </a:p>
          <a:p>
            <a:r>
              <a:rPr lang="en-US" dirty="0"/>
              <a:t>[CLICK] Second, we try to issue the worst-case access sequence for inducing </a:t>
            </a:r>
            <a:r>
              <a:rPr lang="en-US" dirty="0" err="1"/>
              <a:t>RowHammer</a:t>
            </a:r>
            <a:r>
              <a:rPr lang="en-US" dirty="0"/>
              <a:t> bit flips</a:t>
            </a:r>
          </a:p>
          <a:p>
            <a:r>
              <a:rPr lang="en-US" dirty="0"/>
              <a:t>[CLICK] We construct our access sequence using three observations from prior work:</a:t>
            </a:r>
          </a:p>
          <a:p>
            <a:r>
              <a:rPr lang="en-US" dirty="0"/>
              <a:t>[CLICK] First, an aggressor row causes the most </a:t>
            </a:r>
            <a:r>
              <a:rPr lang="en-US" dirty="0" err="1"/>
              <a:t>RowHammer</a:t>
            </a:r>
            <a:r>
              <a:rPr lang="en-US" dirty="0"/>
              <a:t> bit flips in immediately adjacent rows</a:t>
            </a:r>
          </a:p>
          <a:p>
            <a:r>
              <a:rPr lang="en-US" dirty="0"/>
              <a:t>[CLICK] Second, a double-sided hammer targeting victim row N (i.e., repeatedly accessing rows N+1 and N-1) causes the most bit flips in row N compared to other access patterns</a:t>
            </a:r>
          </a:p>
          <a:p>
            <a:r>
              <a:rPr lang="en-US" dirty="0"/>
              <a:t>[CLICK] Third, Increasing the rate of DRAM activations results in more </a:t>
            </a:r>
            <a:r>
              <a:rPr lang="en-US" dirty="0" err="1"/>
              <a:t>RowHAmmer</a:t>
            </a:r>
            <a:r>
              <a:rPr lang="en-US" dirty="0"/>
              <a:t> bit flips</a:t>
            </a:r>
          </a:p>
          <a:p>
            <a:r>
              <a:rPr lang="en-US" dirty="0"/>
              <a:t>[CLICK] Using these observations, we test each row’s worst-case vulnerability to </a:t>
            </a:r>
            <a:r>
              <a:rPr lang="en-US" dirty="0" err="1"/>
              <a:t>RowHammer</a:t>
            </a:r>
            <a:r>
              <a:rPr lang="en-US" dirty="0"/>
              <a:t> by repeatedly accessing the two directly physically-adjacent rows as fast as possible </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75</a:t>
            </a:fld>
            <a:endParaRPr lang="en-US"/>
          </a:p>
        </p:txBody>
      </p:sp>
    </p:spTree>
    <p:extLst>
      <p:ext uri="{BB962C8B-B14F-4D97-AF65-F5344CB8AC3E}">
        <p14:creationId xmlns:p14="http://schemas.microsoft.com/office/powerpoint/2010/main" val="14901657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want to answer the question "How would different Error correcting codes or ECCs change the Hammer Count required to cause </a:t>
            </a:r>
            <a:r>
              <a:rPr lang="en-US" dirty="0" err="1"/>
              <a:t>RowHammer</a:t>
            </a:r>
            <a:r>
              <a:rPr lang="en-US" dirty="0"/>
              <a:t> bit flips? </a:t>
            </a:r>
          </a:p>
          <a:p>
            <a:endParaRPr lang="en-US" dirty="0"/>
          </a:p>
          <a:p>
            <a:r>
              <a:rPr lang="en-US" dirty="0"/>
              <a:t>We plot as a bar graph the hammer count required to find the first 64-bit word containing one- two- and three </a:t>
            </a:r>
            <a:r>
              <a:rPr lang="en-US" dirty="0" err="1"/>
              <a:t>RowHammer</a:t>
            </a:r>
            <a:r>
              <a:rPr lang="en-US" dirty="0"/>
              <a:t> bit flips (indicated on the x-axis). The error bars represent the standard deviation of HC values across all chips tested. On the same plot, we draw with red boxplots, the increase in hammer count (on the right y-axis) between the hammer counts required to find the first 64-bit word containing one and two </a:t>
            </a:r>
            <a:r>
              <a:rPr lang="en-US" dirty="0" err="1"/>
              <a:t>RowHammer</a:t>
            </a:r>
            <a:r>
              <a:rPr lang="en-US" dirty="0"/>
              <a:t> bit flips and two and three </a:t>
            </a:r>
            <a:r>
              <a:rPr lang="en-US" dirty="0" err="1"/>
              <a:t>RowHammer</a:t>
            </a:r>
            <a:r>
              <a:rPr lang="en-US" dirty="0"/>
              <a:t> bit flips. These multipliers indicate how </a:t>
            </a:r>
            <a:r>
              <a:rPr lang="en-US" dirty="0" err="1"/>
              <a:t>HCfirst</a:t>
            </a:r>
            <a:r>
              <a:rPr lang="en-US" dirty="0"/>
              <a:t> would change in a chip if the chip uses single-error correcting ECC, or moves from a single-error correcting to a double-error correcting ECC. </a:t>
            </a:r>
          </a:p>
        </p:txBody>
      </p:sp>
      <p:sp>
        <p:nvSpPr>
          <p:cNvPr id="4" name="Slide Number Placeholder 3"/>
          <p:cNvSpPr>
            <a:spLocks noGrp="1"/>
          </p:cNvSpPr>
          <p:nvPr>
            <p:ph type="sldNum" sz="quarter" idx="5"/>
          </p:nvPr>
        </p:nvSpPr>
        <p:spPr/>
        <p:txBody>
          <a:bodyPr/>
          <a:lstStyle/>
          <a:p>
            <a:fld id="{35E676A0-33B1-4B4B-B1AA-B0B917FCAA93}" type="slidenum">
              <a:rPr lang="en-US" smtClean="0"/>
              <a:t>76</a:t>
            </a:fld>
            <a:endParaRPr lang="en-US"/>
          </a:p>
        </p:txBody>
      </p:sp>
    </p:spTree>
    <p:extLst>
      <p:ext uri="{BB962C8B-B14F-4D97-AF65-F5344CB8AC3E}">
        <p14:creationId xmlns:p14="http://schemas.microsoft.com/office/powerpoint/2010/main" val="4385737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plot this across all DRAM type-node configurations per DRAM manufacturer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[CLICK] We find that single-error correcting codes can improve </a:t>
            </a:r>
            <a:r>
              <a:rPr lang="en-US" dirty="0" err="1">
                <a:latin typeface="LinLibertineTI"/>
              </a:rPr>
              <a:t>HCfirst</a:t>
            </a:r>
            <a:r>
              <a:rPr lang="en-US" dirty="0">
                <a:latin typeface="LinLibertineTI"/>
              </a:rPr>
              <a:t> by up to 2.78x in DDR4 DRAM chips and 1.65x in DDR3-new DRAM chips.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also note that moving from a double-error correcting code to a triple-error correcting code has diminishing returns in DDR4-old and DDR4-new DRAM chips compared to when moving from a single-error correcting code to a double-error correcting code. However, using a triple-error correcting code in DDR3-new DRAM chips continues to further improve the </a:t>
            </a:r>
            <a:r>
              <a:rPr lang="en-US" dirty="0" err="1">
                <a:latin typeface="LinLibertineTI"/>
              </a:rPr>
              <a:t>HC</a:t>
            </a:r>
            <a:r>
              <a:rPr lang="en-US" sz="500" dirty="0" err="1">
                <a:latin typeface="LinLibertineTI"/>
              </a:rPr>
              <a:t>first</a:t>
            </a:r>
            <a:r>
              <a:rPr lang="en-US" sz="500" dirty="0">
                <a:latin typeface="LinLibertineTI"/>
              </a:rPr>
              <a:t> </a:t>
            </a:r>
            <a:r>
              <a:rPr lang="en-US" dirty="0">
                <a:latin typeface="LinLibertineTI"/>
              </a:rPr>
              <a:t>and thus reduce the DRAM chips’ vulnerability to </a:t>
            </a:r>
            <a:r>
              <a:rPr lang="en-US" dirty="0" err="1">
                <a:latin typeface="LinLibertineTI"/>
              </a:rPr>
              <a:t>RowHammer</a:t>
            </a:r>
            <a:r>
              <a:rPr lang="en-US" dirty="0">
                <a:latin typeface="LinLibertineTI"/>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77</a:t>
            </a:fld>
            <a:endParaRPr lang="en-US"/>
          </a:p>
        </p:txBody>
      </p:sp>
    </p:spTree>
    <p:extLst>
      <p:ext uri="{BB962C8B-B14F-4D97-AF65-F5344CB8AC3E}">
        <p14:creationId xmlns:p14="http://schemas.microsoft.com/office/powerpoint/2010/main" val="40183718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identify two promising directions for new </a:t>
            </a:r>
            <a:r>
              <a:rPr lang="en-US" dirty="0" err="1"/>
              <a:t>RowHammer</a:t>
            </a:r>
            <a:r>
              <a:rPr lang="en-US" dirty="0"/>
              <a:t> solutions</a:t>
            </a:r>
          </a:p>
          <a:p>
            <a:r>
              <a:rPr lang="en-US" dirty="0"/>
              <a:t>[CLICK] First, we believe that a mechanism that provides higher cooperation between the DRAM chip and the rest of the system can provide many benefits.</a:t>
            </a:r>
          </a:p>
          <a:p>
            <a:r>
              <a:rPr lang="en-US" dirty="0"/>
              <a:t>[CLICK] using a DRAM-based or system-level mechanism alone ignores potential benefits of addressing the </a:t>
            </a:r>
            <a:r>
              <a:rPr lang="en-US" dirty="0" err="1"/>
              <a:t>RowHammer</a:t>
            </a:r>
            <a:r>
              <a:rPr lang="en-US" dirty="0"/>
              <a:t> vulnerability holistically </a:t>
            </a:r>
          </a:p>
          <a:p>
            <a:r>
              <a:rPr lang="en-US" dirty="0"/>
              <a:t>[CLICK] We believe that a more holistic approach can achieve a high degree of protection at low cost </a:t>
            </a:r>
          </a:p>
          <a:p>
            <a:endParaRPr lang="en-US" dirty="0"/>
          </a:p>
          <a:p>
            <a:r>
              <a:rPr lang="en-US" dirty="0"/>
              <a:t>[CLICK] Second, we believe that a profile-guided approach can provide significant benefits. </a:t>
            </a:r>
          </a:p>
          <a:p>
            <a:r>
              <a:rPr lang="en-US" dirty="0"/>
              <a:t>[CLICK] Accurately profiling </a:t>
            </a:r>
            <a:r>
              <a:rPr lang="en-US" dirty="0" err="1"/>
              <a:t>RowHammer</a:t>
            </a:r>
            <a:r>
              <a:rPr lang="en-US" dirty="0"/>
              <a:t>-susceptible cells in DRAM provides a powerful substrate for building target </a:t>
            </a:r>
            <a:r>
              <a:rPr lang="en-US" dirty="0" err="1"/>
              <a:t>RowHammer</a:t>
            </a:r>
            <a:r>
              <a:rPr lang="en-US" dirty="0"/>
              <a:t> solutions. For Example:</a:t>
            </a:r>
          </a:p>
          <a:p>
            <a:r>
              <a:rPr lang="en-US" dirty="0"/>
              <a:t>[CLICK] in the Increasing refresh rate mechanism, the DRAM bandwidth overhead could be reduced by only increasing the refresh rate for rows containing </a:t>
            </a:r>
            <a:r>
              <a:rPr lang="en-US" dirty="0" err="1"/>
              <a:t>RowHammer</a:t>
            </a:r>
            <a:r>
              <a:rPr lang="en-US" dirty="0"/>
              <a:t>-susceptible cells </a:t>
            </a:r>
          </a:p>
          <a:p>
            <a:r>
              <a:rPr lang="en-US" dirty="0"/>
              <a:t>[CLICK] We believe that a fast and accurate profiling mechanism is a key research challenge for developing low-overhead and scalable </a:t>
            </a:r>
            <a:r>
              <a:rPr lang="en-US" dirty="0" err="1"/>
              <a:t>RowHammer</a:t>
            </a:r>
            <a:r>
              <a:rPr lang="en-US" dirty="0"/>
              <a:t> solutions </a:t>
            </a:r>
          </a:p>
          <a:p>
            <a:endParaRPr lang="en-US" dirty="0"/>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mechanisms that use DRAM access counters, we could lower the area overhead by only counting accesses to rows containing </a:t>
            </a:r>
            <a:r>
              <a:rPr lang="en-US" dirty="0" err="1"/>
              <a:t>RowHammer</a:t>
            </a:r>
            <a:r>
              <a:rPr lang="en-US" dirty="0"/>
              <a:t>-susceptible cells. </a:t>
            </a:r>
          </a:p>
          <a:p>
            <a:endParaRPr lang="en-US" dirty="0"/>
          </a:p>
          <a:p>
            <a:endParaRPr lang="en-US" dirty="0"/>
          </a:p>
          <a:p>
            <a:endParaRPr lang="en-US" dirty="0"/>
          </a:p>
          <a:p>
            <a:r>
              <a:rPr lang="en-US" dirty="0"/>
              <a:t>beautify. Maybe reduce and save time. DRAM system should cooperate more. Details in the paper </a:t>
            </a:r>
          </a:p>
        </p:txBody>
      </p:sp>
      <p:sp>
        <p:nvSpPr>
          <p:cNvPr id="4" name="Slide Number Placeholder 3"/>
          <p:cNvSpPr>
            <a:spLocks noGrp="1"/>
          </p:cNvSpPr>
          <p:nvPr>
            <p:ph type="sldNum" sz="quarter" idx="10"/>
          </p:nvPr>
        </p:nvSpPr>
        <p:spPr/>
        <p:txBody>
          <a:bodyPr/>
          <a:lstStyle/>
          <a:p>
            <a:fld id="{35E676A0-33B1-4B4B-B1AA-B0B917FCAA93}" type="slidenum">
              <a:rPr lang="en-US" smtClean="0"/>
              <a:t>78</a:t>
            </a:fld>
            <a:endParaRPr lang="en-US"/>
          </a:p>
        </p:txBody>
      </p:sp>
    </p:spTree>
    <p:extLst>
      <p:ext uri="{BB962C8B-B14F-4D97-AF65-F5344CB8AC3E}">
        <p14:creationId xmlns:p14="http://schemas.microsoft.com/office/powerpoint/2010/main" val="190269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cell </a:t>
            </a:r>
            <a:r>
              <a:rPr lang="en-US" b="1" dirty="0"/>
              <a:t>encodes</a:t>
            </a:r>
            <a:r>
              <a:rPr lang="en-US" b="1" baseline="0" dirty="0"/>
              <a:t> </a:t>
            </a:r>
            <a:r>
              <a:rPr lang="en-US" baseline="0" dirty="0"/>
              <a:t>data in </a:t>
            </a:r>
            <a:r>
              <a:rPr lang="en-US" b="1" baseline="0" dirty="0"/>
              <a:t>fundamentally leaky </a:t>
            </a:r>
            <a:r>
              <a:rPr lang="en-US" b="0" baseline="0" dirty="0"/>
              <a:t>capacitors </a:t>
            </a:r>
            <a:r>
              <a:rPr lang="en-US" b="1" baseline="0" dirty="0"/>
              <a:t>[CLICK] </a:t>
            </a:r>
            <a:r>
              <a:rPr lang="en-US" b="0" baseline="0" dirty="0"/>
              <a:t>Here is a </a:t>
            </a:r>
            <a:r>
              <a:rPr lang="en-US" b="1" baseline="0" dirty="0"/>
              <a:t>simplified diagram </a:t>
            </a:r>
            <a:r>
              <a:rPr lang="en-US" b="0" baseline="0" dirty="0"/>
              <a:t>of a DRAM cell, where the capacitor in red stores the data and the access transistor gates access to the data</a:t>
            </a:r>
          </a:p>
          <a:p>
            <a:r>
              <a:rPr lang="en-US" b="1" baseline="0" dirty="0"/>
              <a:t>[CLICK]</a:t>
            </a:r>
          </a:p>
          <a:p>
            <a:r>
              <a:rPr lang="en-US" b="0" baseline="0" dirty="0"/>
              <a:t>There are a </a:t>
            </a:r>
            <a:r>
              <a:rPr lang="en-US" b="1" baseline="0" dirty="0"/>
              <a:t>number of leakage paths </a:t>
            </a:r>
            <a:r>
              <a:rPr lang="en-US" b="0" baseline="0" dirty="0"/>
              <a:t>by which charge can </a:t>
            </a:r>
            <a:r>
              <a:rPr lang="en-US" b="1" baseline="0" dirty="0"/>
              <a:t>enter or exit the capacitor</a:t>
            </a:r>
            <a:r>
              <a:rPr lang="en-US" b="0" baseline="0" dirty="0"/>
              <a:t>.</a:t>
            </a:r>
          </a:p>
          <a:p>
            <a:r>
              <a:rPr lang="en-US" b="1" baseline="0" dirty="0"/>
              <a:t>[CLICK]</a:t>
            </a:r>
          </a:p>
          <a:p>
            <a:r>
              <a:rPr lang="en-US" b="0" baseline="0" dirty="0"/>
              <a:t>The </a:t>
            </a:r>
            <a:r>
              <a:rPr lang="en-US" b="1" baseline="0" dirty="0"/>
              <a:t>important thing to note </a:t>
            </a:r>
            <a:r>
              <a:rPr lang="en-US" b="0" baseline="0" dirty="0"/>
              <a:t>is that stored data can be corrupted if too much charge leaks</a:t>
            </a:r>
          </a:p>
          <a:p>
            <a:r>
              <a:rPr lang="en-US" b="0" baseline="0" dirty="0"/>
              <a:t>Which is the </a:t>
            </a:r>
            <a:r>
              <a:rPr lang="en-US" b="1" baseline="0" dirty="0"/>
              <a:t>same as saying </a:t>
            </a:r>
            <a:r>
              <a:rPr lang="en-US" b="0" baseline="0" dirty="0"/>
              <a:t>if the </a:t>
            </a:r>
            <a:r>
              <a:rPr lang="en-US" b="1" baseline="0" dirty="0"/>
              <a:t>capacitor voltage degrades </a:t>
            </a:r>
            <a:r>
              <a:rPr lang="en-US" b="0" baseline="0" dirty="0"/>
              <a:t>too much</a:t>
            </a:r>
          </a:p>
          <a:p>
            <a:r>
              <a:rPr lang="en-US" b="1" baseline="0" dirty="0"/>
              <a:t>[END]</a:t>
            </a:r>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196731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a:t>
            </a:r>
            <a:r>
              <a:rPr lang="en-US" baseline="0" dirty="0"/>
              <a:t> we have a </a:t>
            </a:r>
            <a:r>
              <a:rPr lang="en-US" b="1" baseline="0" dirty="0"/>
              <a:t>simplified diagram </a:t>
            </a:r>
            <a:r>
              <a:rPr lang="en-US" baseline="0" dirty="0"/>
              <a:t>of the </a:t>
            </a:r>
            <a:r>
              <a:rPr lang="en-US" b="1" baseline="0" dirty="0"/>
              <a:t>capacitor voltage over time</a:t>
            </a:r>
          </a:p>
          <a:p>
            <a:r>
              <a:rPr lang="en-US" b="0" baseline="0" dirty="0"/>
              <a:t>We see that the </a:t>
            </a:r>
            <a:r>
              <a:rPr lang="en-US" b="1" baseline="0" dirty="0"/>
              <a:t>voltage decreases </a:t>
            </a:r>
            <a:r>
              <a:rPr lang="en-US" b="0" baseline="0" dirty="0"/>
              <a:t>over time in an </a:t>
            </a:r>
            <a:r>
              <a:rPr lang="en-US" b="1" baseline="0" dirty="0"/>
              <a:t>exponential decay</a:t>
            </a:r>
            <a:r>
              <a:rPr lang="en-US" b="0" baseline="0" dirty="0"/>
              <a:t>.</a:t>
            </a:r>
          </a:p>
          <a:p>
            <a:r>
              <a:rPr lang="en-US" b="0" baseline="0" dirty="0"/>
              <a:t>There’s a threshold </a:t>
            </a:r>
            <a:r>
              <a:rPr lang="en-US" b="0" baseline="0" dirty="0" err="1"/>
              <a:t>Vmin</a:t>
            </a:r>
            <a:r>
              <a:rPr lang="en-US" b="0" baseline="0" dirty="0"/>
              <a:t> under which we can no longer guarantee that we will correctly read the data that was originally stored in the cell.</a:t>
            </a:r>
          </a:p>
          <a:p>
            <a:r>
              <a:rPr lang="en-US" b="1" baseline="0" dirty="0"/>
              <a:t>[CLICK]</a:t>
            </a:r>
          </a:p>
          <a:p>
            <a:r>
              <a:rPr lang="en-US" b="0" baseline="0" dirty="0"/>
              <a:t>As long as a cell’s voltage remains above this line, we consider this a retention success.</a:t>
            </a:r>
          </a:p>
          <a:p>
            <a:r>
              <a:rPr lang="en-US" b="1" baseline="0" dirty="0"/>
              <a:t>[CLICK]</a:t>
            </a:r>
          </a:p>
          <a:p>
            <a:r>
              <a:rPr lang="en-US" b="0" baseline="0" dirty="0"/>
              <a:t>However, as soon as the voltage drops below </a:t>
            </a:r>
            <a:r>
              <a:rPr lang="en-US" b="0" baseline="0" dirty="0" err="1"/>
              <a:t>Vmin</a:t>
            </a:r>
            <a:r>
              <a:rPr lang="en-US" b="0" baseline="0" dirty="0"/>
              <a:t>, we consider this a retention failure</a:t>
            </a:r>
          </a:p>
          <a:p>
            <a:endParaRPr lang="en-US" b="1" baseline="0" dirty="0"/>
          </a:p>
          <a:p>
            <a:r>
              <a:rPr lang="en-US" b="0" baseline="0" dirty="0"/>
              <a:t>In order to prevent failures from charge leakage known as retention failures, [CLICK] periodic refresh operations are issued to recharge the capacitor voltage. [CLICK] The interval between refresh commands are referred to as the refresh window. </a:t>
            </a:r>
          </a:p>
          <a:p>
            <a:endParaRPr lang="en-US" b="1" baseline="0" dirty="0"/>
          </a:p>
          <a:p>
            <a:endParaRPr lang="en-US" b="0" baseline="0" dirty="0"/>
          </a:p>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463928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endParaRPr lang="en-US" dirty="0"/>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304763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1.em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3.emf"/><Relationship Id="rId4" Type="http://schemas.openxmlformats.org/officeDocument/2006/relationships/image" Target="../media/image20.emf"/></Relationships>
</file>

<file path=ppt/slides/_rels/slide42.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9.emf"/><Relationship Id="rId7" Type="http://schemas.openxmlformats.org/officeDocument/2006/relationships/image" Target="../media/image21.emf"/><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0.emf"/></Relationships>
</file>

<file path=ppt/slides/_rels/slide4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0.emf"/><Relationship Id="rId9" Type="http://schemas.openxmlformats.org/officeDocument/2006/relationships/image" Target="../media/image22.emf"/></Relationships>
</file>

<file path=ppt/slides/_rels/slide44.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emf"/><Relationship Id="rId10" Type="http://schemas.openxmlformats.org/officeDocument/2006/relationships/image" Target="../media/image22.emf"/><Relationship Id="rId4" Type="http://schemas.openxmlformats.org/officeDocument/2006/relationships/image" Target="../media/image20.emf"/><Relationship Id="rId9" Type="http://schemas.openxmlformats.org/officeDocument/2006/relationships/image" Target="../media/image21.emf"/></Relationships>
</file>

<file path=ppt/slides/_rels/slide45.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2.emf"/><Relationship Id="rId5" Type="http://schemas.openxmlformats.org/officeDocument/2006/relationships/image" Target="../media/image23.emf"/><Relationship Id="rId10"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7.emf"/></Relationships>
</file>

<file path=ppt/slides/_rels/slide4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2.emf"/><Relationship Id="rId5" Type="http://schemas.openxmlformats.org/officeDocument/2006/relationships/image" Target="../media/image23.emf"/><Relationship Id="rId10"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7.emf"/></Relationships>
</file>

<file path=ppt/slides/_rels/slide47.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2.emf"/><Relationship Id="rId5" Type="http://schemas.openxmlformats.org/officeDocument/2006/relationships/image" Target="../media/image23.emf"/><Relationship Id="rId10"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7.emf"/></Relationships>
</file>

<file path=ppt/slides/_rels/slide48.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19.emf"/><Relationship Id="rId7" Type="http://schemas.openxmlformats.org/officeDocument/2006/relationships/image" Target="../media/image25.em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4.emf"/><Relationship Id="rId11" Type="http://schemas.openxmlformats.org/officeDocument/2006/relationships/image" Target="../media/image22.emf"/><Relationship Id="rId5" Type="http://schemas.openxmlformats.org/officeDocument/2006/relationships/image" Target="../media/image23.emf"/><Relationship Id="rId10" Type="http://schemas.openxmlformats.org/officeDocument/2006/relationships/image" Target="../media/image21.emf"/><Relationship Id="rId4" Type="http://schemas.openxmlformats.org/officeDocument/2006/relationships/image" Target="../media/image20.emf"/><Relationship Id="rId9" Type="http://schemas.openxmlformats.org/officeDocument/2006/relationships/image" Target="../media/image27.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25.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24.emf"/><Relationship Id="rId17" Type="http://schemas.openxmlformats.org/officeDocument/2006/relationships/image" Target="../media/image21.emf"/><Relationship Id="rId2" Type="http://schemas.openxmlformats.org/officeDocument/2006/relationships/notesSlide" Target="../notesSlides/notesSlide56.xml"/><Relationship Id="rId16"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23.emf"/><Relationship Id="rId5" Type="http://schemas.openxmlformats.org/officeDocument/2006/relationships/image" Target="../media/image30.emf"/><Relationship Id="rId15" Type="http://schemas.openxmlformats.org/officeDocument/2006/relationships/image" Target="../media/image27.emf"/><Relationship Id="rId10" Type="http://schemas.openxmlformats.org/officeDocument/2006/relationships/image" Target="../media/image20.emf"/><Relationship Id="rId4" Type="http://schemas.openxmlformats.org/officeDocument/2006/relationships/image" Target="../media/image29.emf"/><Relationship Id="rId9" Type="http://schemas.openxmlformats.org/officeDocument/2006/relationships/image" Target="../media/image19.emf"/><Relationship Id="rId14" Type="http://schemas.openxmlformats.org/officeDocument/2006/relationships/image" Target="../media/image26.emf"/></Relationships>
</file>

<file path=ppt/slides/_rels/slide5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8.emf"/><Relationship Id="rId7" Type="http://schemas.openxmlformats.org/officeDocument/2006/relationships/image" Target="../media/image22.emf"/><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29.emf"/></Relationships>
</file>

<file path=ppt/slides/_rels/slide58.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8.emf"/><Relationship Id="rId7" Type="http://schemas.openxmlformats.org/officeDocument/2006/relationships/image" Target="../media/image20.emf"/><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30.emf"/><Relationship Id="rId10" Type="http://schemas.openxmlformats.org/officeDocument/2006/relationships/image" Target="../media/image21.emf"/><Relationship Id="rId4" Type="http://schemas.openxmlformats.org/officeDocument/2006/relationships/image" Target="../media/image29.emf"/><Relationship Id="rId9" Type="http://schemas.openxmlformats.org/officeDocument/2006/relationships/image" Target="../media/image22.emf"/></Relationships>
</file>

<file path=ppt/slides/_rels/slide5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8.emf"/><Relationship Id="rId7" Type="http://schemas.openxmlformats.org/officeDocument/2006/relationships/image" Target="../media/image20.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21.emf"/><Relationship Id="rId5" Type="http://schemas.openxmlformats.org/officeDocument/2006/relationships/image" Target="../media/image30.emf"/><Relationship Id="rId10" Type="http://schemas.openxmlformats.org/officeDocument/2006/relationships/image" Target="../media/image22.emf"/><Relationship Id="rId4" Type="http://schemas.openxmlformats.org/officeDocument/2006/relationships/image" Target="../media/image29.emf"/><Relationship Id="rId9" Type="http://schemas.openxmlformats.org/officeDocument/2006/relationships/image" Target="../media/image2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1.emf"/><Relationship Id="rId3" Type="http://schemas.openxmlformats.org/officeDocument/2006/relationships/image" Target="../media/image28.emf"/><Relationship Id="rId7" Type="http://schemas.openxmlformats.org/officeDocument/2006/relationships/image" Target="../media/image19.emf"/><Relationship Id="rId12" Type="http://schemas.openxmlformats.org/officeDocument/2006/relationships/image" Target="../media/image22.emf"/><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25.emf"/><Relationship Id="rId5" Type="http://schemas.openxmlformats.org/officeDocument/2006/relationships/image" Target="../media/image30.emf"/><Relationship Id="rId10" Type="http://schemas.openxmlformats.org/officeDocument/2006/relationships/image" Target="../media/image24.emf"/><Relationship Id="rId4" Type="http://schemas.openxmlformats.org/officeDocument/2006/relationships/image" Target="../media/image29.emf"/><Relationship Id="rId9" Type="http://schemas.openxmlformats.org/officeDocument/2006/relationships/image" Target="../media/image23.emf"/></Relationships>
</file>

<file path=ppt/slides/_rels/slide61.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25.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24.emf"/><Relationship Id="rId2" Type="http://schemas.openxmlformats.org/officeDocument/2006/relationships/notesSlide" Target="../notesSlides/notesSlide61.xml"/><Relationship Id="rId16" Type="http://schemas.openxmlformats.org/officeDocument/2006/relationships/image" Target="../media/image21.emf"/><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23.emf"/><Relationship Id="rId5" Type="http://schemas.openxmlformats.org/officeDocument/2006/relationships/image" Target="../media/image30.emf"/><Relationship Id="rId15" Type="http://schemas.openxmlformats.org/officeDocument/2006/relationships/image" Target="../media/image22.emf"/><Relationship Id="rId10" Type="http://schemas.openxmlformats.org/officeDocument/2006/relationships/image" Target="../media/image20.emf"/><Relationship Id="rId4" Type="http://schemas.openxmlformats.org/officeDocument/2006/relationships/image" Target="../media/image29.emf"/><Relationship Id="rId9" Type="http://schemas.openxmlformats.org/officeDocument/2006/relationships/image" Target="../media/image19.emf"/><Relationship Id="rId14" Type="http://schemas.openxmlformats.org/officeDocument/2006/relationships/image" Target="../media/image26.emf"/></Relationships>
</file>

<file path=ppt/slides/_rels/slide62.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25.emf"/><Relationship Id="rId3" Type="http://schemas.openxmlformats.org/officeDocument/2006/relationships/image" Target="../media/image28.emf"/><Relationship Id="rId7" Type="http://schemas.openxmlformats.org/officeDocument/2006/relationships/image" Target="../media/image32.emf"/><Relationship Id="rId12" Type="http://schemas.openxmlformats.org/officeDocument/2006/relationships/image" Target="../media/image24.emf"/><Relationship Id="rId17" Type="http://schemas.openxmlformats.org/officeDocument/2006/relationships/image" Target="../media/image21.emf"/><Relationship Id="rId2" Type="http://schemas.openxmlformats.org/officeDocument/2006/relationships/notesSlide" Target="../notesSlides/notesSlide62.xml"/><Relationship Id="rId16"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31.emf"/><Relationship Id="rId11" Type="http://schemas.openxmlformats.org/officeDocument/2006/relationships/image" Target="../media/image23.emf"/><Relationship Id="rId5" Type="http://schemas.openxmlformats.org/officeDocument/2006/relationships/image" Target="../media/image30.emf"/><Relationship Id="rId15" Type="http://schemas.openxmlformats.org/officeDocument/2006/relationships/image" Target="../media/image27.emf"/><Relationship Id="rId10" Type="http://schemas.openxmlformats.org/officeDocument/2006/relationships/image" Target="../media/image20.emf"/><Relationship Id="rId4" Type="http://schemas.openxmlformats.org/officeDocument/2006/relationships/image" Target="../media/image29.emf"/><Relationship Id="rId9" Type="http://schemas.openxmlformats.org/officeDocument/2006/relationships/image" Target="../media/image19.emf"/><Relationship Id="rId14" Type="http://schemas.openxmlformats.org/officeDocument/2006/relationships/image" Target="../media/image26.emf"/></Relationships>
</file>

<file path=ppt/slides/_rels/slide6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22.emf"/><Relationship Id="rId4" Type="http://schemas.openxmlformats.org/officeDocument/2006/relationships/image" Target="../media/image27.emf"/></Relationships>
</file>

<file path=ppt/slides/_rels/slide6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22.emf"/><Relationship Id="rId4" Type="http://schemas.openxmlformats.org/officeDocument/2006/relationships/image" Target="../media/image27.emf"/></Relationships>
</file>

<file path=ppt/slides/_rels/slide6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22.emf"/><Relationship Id="rId4" Type="http://schemas.openxmlformats.org/officeDocument/2006/relationships/image" Target="../media/image27.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null)"/><Relationship Id="rId7" Type="http://schemas.openxmlformats.org/officeDocument/2006/relationships/image" Target="../media/image39.(nul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38.(null)"/><Relationship Id="rId5" Type="http://schemas.openxmlformats.org/officeDocument/2006/relationships/image" Target="../media/image37.(null)"/><Relationship Id="rId4" Type="http://schemas.openxmlformats.org/officeDocument/2006/relationships/image" Target="../media/image36.(nul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7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102" name="Title 1"/>
          <p:cNvSpPr>
            <a:spLocks noGrp="1"/>
          </p:cNvSpPr>
          <p:nvPr>
            <p:ph type="ctrTitle" idx="4294967295"/>
          </p:nvPr>
        </p:nvSpPr>
        <p:spPr>
          <a:xfrm>
            <a:off x="0" y="176130"/>
            <a:ext cx="9144000" cy="2473836"/>
          </a:xfrm>
          <a:prstGeom prst="rect">
            <a:avLst/>
          </a:prstGeom>
          <a:noFill/>
        </p:spPr>
        <p:txBody>
          <a:bodyPr anchor="ctr">
            <a:noAutofit/>
          </a:bodyPr>
          <a:lstStyle/>
          <a:p>
            <a:pPr algn="ctr">
              <a:lnSpc>
                <a:spcPct val="100000"/>
              </a:lnSpc>
            </a:pPr>
            <a:r>
              <a:rPr lang="en-US" sz="4800" b="1" i="1" dirty="0">
                <a:solidFill>
                  <a:schemeClr val="bg1">
                    <a:lumMod val="95000"/>
                  </a:schemeClr>
                </a:solidFill>
                <a:latin typeface="Cambria"/>
                <a:cs typeface="Cambria"/>
              </a:rPr>
              <a:t>Revisiting </a:t>
            </a:r>
            <a:r>
              <a:rPr lang="en-US" sz="4800" b="1" i="1" dirty="0" err="1">
                <a:solidFill>
                  <a:schemeClr val="bg1">
                    <a:lumMod val="95000"/>
                  </a:schemeClr>
                </a:solidFill>
                <a:latin typeface="Cambria"/>
                <a:cs typeface="Cambria"/>
              </a:rPr>
              <a:t>RowHammer</a:t>
            </a:r>
            <a:br>
              <a:rPr lang="en-US" sz="2000" b="1" i="1" dirty="0">
                <a:solidFill>
                  <a:schemeClr val="bg1">
                    <a:lumMod val="95000"/>
                  </a:schemeClr>
                </a:solidFill>
                <a:latin typeface="Cambria"/>
                <a:cs typeface="Cambria"/>
              </a:rPr>
            </a:br>
            <a:r>
              <a:rPr lang="en-US" sz="700" b="1" i="1" dirty="0">
                <a:solidFill>
                  <a:schemeClr val="bg1">
                    <a:lumMod val="95000"/>
                  </a:schemeClr>
                </a:solidFill>
                <a:latin typeface="Cambria"/>
                <a:cs typeface="Cambria"/>
              </a:rPr>
              <a:t> </a:t>
            </a:r>
            <a:br>
              <a:rPr lang="en-US" sz="3400" b="1" i="1" dirty="0">
                <a:solidFill>
                  <a:schemeClr val="bg1">
                    <a:lumMod val="95000"/>
                  </a:schemeClr>
                </a:solidFill>
                <a:latin typeface="Cambria"/>
                <a:cs typeface="Cambria"/>
              </a:rPr>
            </a:br>
            <a:r>
              <a:rPr lang="en-US" sz="3400" b="1" i="1" dirty="0">
                <a:solidFill>
                  <a:schemeClr val="bg1">
                    <a:lumMod val="95000"/>
                  </a:schemeClr>
                </a:solidFill>
                <a:latin typeface="Cambria"/>
                <a:cs typeface="Cambria"/>
              </a:rPr>
              <a:t>An Experimental Analysis of Modern Devices and Mitigation Techniques</a:t>
            </a:r>
            <a:endParaRPr lang="en-US" sz="3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3534081"/>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A.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dirty="0">
                <a:latin typeface="Cambria" panose="02040503050406030204" pitchFamily="18" charset="0"/>
              </a:rPr>
              <a:t> </a:t>
            </a:r>
            <a:r>
              <a:rPr lang="en-US" sz="2400" b="1" dirty="0">
                <a:latin typeface="Cambria" panose="02040503050406030204" pitchFamily="18" charset="0"/>
                <a:cs typeface="Cambria"/>
              </a:rPr>
              <a:t>        </a:t>
            </a:r>
            <a:r>
              <a:rPr lang="en-US" sz="2400" b="1" dirty="0">
                <a:latin typeface="Cambria"/>
                <a:cs typeface="Cambria"/>
              </a:rPr>
              <a:t>Hasan Hassan</a:t>
            </a:r>
          </a:p>
          <a:p>
            <a:pPr marL="0" indent="0" algn="ctr">
              <a:buNone/>
            </a:pPr>
            <a:r>
              <a:rPr lang="en-US" sz="2400" b="1" dirty="0" err="1">
                <a:latin typeface="Cambria"/>
                <a:cs typeface="Cambria"/>
              </a:rPr>
              <a:t>Roknoddin</a:t>
            </a:r>
            <a:r>
              <a:rPr lang="en-US" sz="2400" b="1" dirty="0">
                <a:latin typeface="Cambria"/>
                <a:cs typeface="Cambria"/>
              </a:rPr>
              <a:t> Azizi        Lois </a:t>
            </a:r>
            <a:r>
              <a:rPr lang="en-US" sz="2400" b="1" dirty="0" err="1">
                <a:latin typeface="Cambria"/>
                <a:cs typeface="Cambria"/>
              </a:rPr>
              <a:t>Orosa</a:t>
            </a:r>
            <a:r>
              <a:rPr lang="en-US" sz="2400" b="1" dirty="0">
                <a:latin typeface="Cambria"/>
                <a:cs typeface="Cambria"/>
              </a:rPr>
              <a:t>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306491"/>
            <a:ext cx="1827395" cy="37537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4153" y="5187287"/>
            <a:ext cx="2875694" cy="553229"/>
          </a:xfrm>
          <a:prstGeom prst="rect">
            <a:avLst/>
          </a:prstGeom>
        </p:spPr>
      </p:pic>
      <p:pic>
        <p:nvPicPr>
          <p:cNvPr id="8" name="Picture 4" descr="https://seaphages.org/media/institutions/Burgundy_CMU_JPG_Logo.jpg">
            <a:extLst>
              <a:ext uri="{FF2B5EF4-FFF2-40B4-BE49-F238E27FC236}">
                <a16:creationId xmlns:a16="http://schemas.microsoft.com/office/drawing/2014/main" id="{2DE62495-A91A-D049-8598-D1AEAA4CA47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7653" b="26959"/>
          <a:stretch/>
        </p:blipFill>
        <p:spPr bwMode="auto">
          <a:xfrm>
            <a:off x="6220326" y="6319261"/>
            <a:ext cx="2767266" cy="45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1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F458FF1-A8F4-453D-94B5-125FB76CBD1E}"/>
              </a:ext>
            </a:extLst>
          </p:cNvPr>
          <p:cNvSpPr/>
          <p:nvPr/>
        </p:nvSpPr>
        <p:spPr>
          <a:xfrm>
            <a:off x="2013329" y="2011513"/>
            <a:ext cx="5929912" cy="9877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91749A-2F1D-4D24-9EAA-1781E27EF9A6}"/>
              </a:ext>
            </a:extLst>
          </p:cNvPr>
          <p:cNvSpPr/>
          <p:nvPr/>
        </p:nvSpPr>
        <p:spPr>
          <a:xfrm>
            <a:off x="2013329" y="3006696"/>
            <a:ext cx="5929912" cy="17354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a:cxnSpLocks/>
          </p:cNvCxnSpPr>
          <p:nvPr/>
        </p:nvCxnSpPr>
        <p:spPr>
          <a:xfrm>
            <a:off x="2047613" y="3003255"/>
            <a:ext cx="5895628" cy="3441"/>
          </a:xfrm>
          <a:prstGeom prst="straightConnector1">
            <a:avLst/>
          </a:prstGeom>
          <a:ln w="381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err="1"/>
              <a:t>RowHammer</a:t>
            </a:r>
            <a:r>
              <a:rPr lang="en-US" b="1" dirty="0"/>
              <a:t> Bit Flips</a:t>
            </a:r>
          </a:p>
        </p:txBody>
      </p:sp>
      <p:cxnSp>
        <p:nvCxnSpPr>
          <p:cNvPr id="67" name="Straight Arrow Connector 66"/>
          <p:cNvCxnSpPr/>
          <p:nvPr/>
        </p:nvCxnSpPr>
        <p:spPr>
          <a:xfrm flipV="1">
            <a:off x="2013329" y="1999111"/>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013329" y="4751259"/>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6200000">
            <a:off x="-1767853" y="3129033"/>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Capacitor voltage (</a:t>
            </a:r>
            <a:r>
              <a:rPr lang="en-US" sz="2400" dirty="0" err="1">
                <a:solidFill>
                  <a:schemeClr val="tx1"/>
                </a:solidFill>
                <a:latin typeface="Cambria" panose="02040503050406030204" pitchFamily="18" charset="0"/>
              </a:rPr>
              <a:t>Vdd</a:t>
            </a:r>
            <a:r>
              <a:rPr lang="en-US" sz="2400" dirty="0">
                <a:solidFill>
                  <a:schemeClr val="tx1"/>
                </a:solidFill>
                <a:latin typeface="Cambria" panose="02040503050406030204" pitchFamily="18" charset="0"/>
              </a:rPr>
              <a:t>)</a:t>
            </a:r>
          </a:p>
        </p:txBody>
      </p:sp>
      <p:sp>
        <p:nvSpPr>
          <p:cNvPr id="77" name="Rectangle 76"/>
          <p:cNvSpPr/>
          <p:nvPr/>
        </p:nvSpPr>
        <p:spPr>
          <a:xfrm rot="16200000">
            <a:off x="-425861" y="3406847"/>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1007491" y="1736752"/>
            <a:ext cx="968535" cy="461665"/>
          </a:xfrm>
          <a:prstGeom prst="rect">
            <a:avLst/>
          </a:prstGeom>
        </p:spPr>
        <p:txBody>
          <a:bodyPr wrap="none">
            <a:spAutoFit/>
          </a:bodyPr>
          <a:lstStyle/>
          <a:p>
            <a:pPr algn="ctr"/>
            <a:r>
              <a:rPr lang="en-US" sz="2400" dirty="0">
                <a:latin typeface="Cambria" panose="02040503050406030204" pitchFamily="18" charset="0"/>
              </a:rPr>
              <a:t>100%</a:t>
            </a:r>
          </a:p>
        </p:txBody>
      </p:sp>
      <p:sp>
        <p:nvSpPr>
          <p:cNvPr id="80" name="Rectangle 79"/>
          <p:cNvSpPr/>
          <p:nvPr/>
        </p:nvSpPr>
        <p:spPr>
          <a:xfrm>
            <a:off x="1350707" y="4480051"/>
            <a:ext cx="628697" cy="461665"/>
          </a:xfrm>
          <a:prstGeom prst="rect">
            <a:avLst/>
          </a:prstGeom>
        </p:spPr>
        <p:txBody>
          <a:bodyPr wrap="none">
            <a:spAutoFit/>
          </a:bodyPr>
          <a:lstStyle/>
          <a:p>
            <a:pPr algn="ctr"/>
            <a:r>
              <a:rPr lang="en-US" sz="2400" dirty="0">
                <a:latin typeface="Cambria" panose="02040503050406030204" pitchFamily="18" charset="0"/>
              </a:rPr>
              <a:t>0%</a:t>
            </a:r>
          </a:p>
        </p:txBody>
      </p:sp>
      <p:sp>
        <p:nvSpPr>
          <p:cNvPr id="51" name="Rectangle 50"/>
          <p:cNvSpPr/>
          <p:nvPr/>
        </p:nvSpPr>
        <p:spPr>
          <a:xfrm>
            <a:off x="1091271" y="2761599"/>
            <a:ext cx="873060" cy="461665"/>
          </a:xfrm>
          <a:prstGeom prst="rect">
            <a:avLst/>
          </a:prstGeom>
        </p:spPr>
        <p:txBody>
          <a:bodyPr wrap="none">
            <a:spAutoFit/>
          </a:bodyPr>
          <a:lstStyle/>
          <a:p>
            <a:pPr algn="ctr"/>
            <a:r>
              <a:rPr lang="en-US" sz="2400" dirty="0" err="1">
                <a:solidFill>
                  <a:schemeClr val="tx1">
                    <a:lumMod val="50000"/>
                    <a:lumOff val="50000"/>
                  </a:schemeClr>
                </a:solidFill>
                <a:latin typeface="Cambria" panose="02040503050406030204" pitchFamily="18" charset="0"/>
              </a:rPr>
              <a:t>Vmin</a:t>
            </a:r>
            <a:endParaRPr lang="en-US" sz="2400" dirty="0">
              <a:solidFill>
                <a:schemeClr val="tx1">
                  <a:lumMod val="50000"/>
                  <a:lumOff val="50000"/>
                </a:schemeClr>
              </a:solidFill>
              <a:latin typeface="Cambria" panose="02040503050406030204" pitchFamily="18" charset="0"/>
            </a:endParaRPr>
          </a:p>
        </p:txBody>
      </p:sp>
      <p:sp>
        <p:nvSpPr>
          <p:cNvPr id="47" name="Rectangle 46">
            <a:extLst>
              <a:ext uri="{FF2B5EF4-FFF2-40B4-BE49-F238E27FC236}">
                <a16:creationId xmlns:a16="http://schemas.microsoft.com/office/drawing/2014/main" id="{D0062C61-0F9D-4381-A507-A7EDEF776157}"/>
              </a:ext>
            </a:extLst>
          </p:cNvPr>
          <p:cNvSpPr/>
          <p:nvPr/>
        </p:nvSpPr>
        <p:spPr>
          <a:xfrm>
            <a:off x="3671075" y="505701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time</a:t>
            </a:r>
          </a:p>
        </p:txBody>
      </p:sp>
      <p:grpSp>
        <p:nvGrpSpPr>
          <p:cNvPr id="27" name="Group 26">
            <a:extLst>
              <a:ext uri="{FF2B5EF4-FFF2-40B4-BE49-F238E27FC236}">
                <a16:creationId xmlns:a16="http://schemas.microsoft.com/office/drawing/2014/main" id="{751E90F9-F40D-4E64-AF41-722E2903C360}"/>
              </a:ext>
            </a:extLst>
          </p:cNvPr>
          <p:cNvGrpSpPr/>
          <p:nvPr/>
        </p:nvGrpSpPr>
        <p:grpSpPr>
          <a:xfrm>
            <a:off x="4910007" y="3018867"/>
            <a:ext cx="2390545" cy="2137718"/>
            <a:chOff x="4910007" y="3018867"/>
            <a:chExt cx="2390545" cy="2137718"/>
          </a:xfrm>
        </p:grpSpPr>
        <p:cxnSp>
          <p:nvCxnSpPr>
            <p:cNvPr id="49" name="Straight Arrow Connector 48">
              <a:extLst>
                <a:ext uri="{FF2B5EF4-FFF2-40B4-BE49-F238E27FC236}">
                  <a16:creationId xmlns:a16="http://schemas.microsoft.com/office/drawing/2014/main" id="{A728E6EF-CD83-47F1-9A43-3A2460340F00}"/>
                </a:ext>
              </a:extLst>
            </p:cNvPr>
            <p:cNvCxnSpPr>
              <a:cxnSpLocks/>
            </p:cNvCxnSpPr>
            <p:nvPr/>
          </p:nvCxnSpPr>
          <p:spPr>
            <a:xfrm>
              <a:off x="5315810"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D78DD6A-BA54-4240-9B56-590CC3E356DB}"/>
                </a:ext>
              </a:extLst>
            </p:cNvPr>
            <p:cNvSpPr/>
            <p:nvPr/>
          </p:nvSpPr>
          <p:spPr>
            <a:xfrm>
              <a:off x="491000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3" name="Straight Arrow Connector 52">
              <a:extLst>
                <a:ext uri="{FF2B5EF4-FFF2-40B4-BE49-F238E27FC236}">
                  <a16:creationId xmlns:a16="http://schemas.microsoft.com/office/drawing/2014/main" id="{C19B4CBD-144C-4E3A-8BF8-DDAB5F4A8E1B}"/>
                </a:ext>
              </a:extLst>
            </p:cNvPr>
            <p:cNvCxnSpPr>
              <a:cxnSpLocks/>
            </p:cNvCxnSpPr>
            <p:nvPr/>
          </p:nvCxnSpPr>
          <p:spPr>
            <a:xfrm>
              <a:off x="6928551"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16482-3FFA-4F70-8A20-667184FF1125}"/>
                </a:ext>
              </a:extLst>
            </p:cNvPr>
            <p:cNvSpPr/>
            <p:nvPr/>
          </p:nvSpPr>
          <p:spPr>
            <a:xfrm>
              <a:off x="6522748"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grpSp>
      <p:grpSp>
        <p:nvGrpSpPr>
          <p:cNvPr id="26" name="Group 25">
            <a:extLst>
              <a:ext uri="{FF2B5EF4-FFF2-40B4-BE49-F238E27FC236}">
                <a16:creationId xmlns:a16="http://schemas.microsoft.com/office/drawing/2014/main" id="{55C3E821-F990-4F16-8438-2A21450BF5B2}"/>
              </a:ext>
            </a:extLst>
          </p:cNvPr>
          <p:cNvGrpSpPr/>
          <p:nvPr/>
        </p:nvGrpSpPr>
        <p:grpSpPr>
          <a:xfrm>
            <a:off x="3256067" y="3018867"/>
            <a:ext cx="777804" cy="2137718"/>
            <a:chOff x="3256067" y="3018867"/>
            <a:chExt cx="777804" cy="2137718"/>
          </a:xfrm>
        </p:grpSpPr>
        <p:sp>
          <p:nvSpPr>
            <p:cNvPr id="48" name="Rectangle 47">
              <a:extLst>
                <a:ext uri="{FF2B5EF4-FFF2-40B4-BE49-F238E27FC236}">
                  <a16:creationId xmlns:a16="http://schemas.microsoft.com/office/drawing/2014/main" id="{3124215D-ED17-46B3-B6A3-7FD51CB4AD39}"/>
                </a:ext>
              </a:extLst>
            </p:cNvPr>
            <p:cNvSpPr/>
            <p:nvPr/>
          </p:nvSpPr>
          <p:spPr>
            <a:xfrm>
              <a:off x="325606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8" name="Straight Arrow Connector 57">
              <a:extLst>
                <a:ext uri="{FF2B5EF4-FFF2-40B4-BE49-F238E27FC236}">
                  <a16:creationId xmlns:a16="http://schemas.microsoft.com/office/drawing/2014/main" id="{0ECAB5B7-F210-4B5E-94C3-7A1B60EF4814}"/>
                </a:ext>
              </a:extLst>
            </p:cNvPr>
            <p:cNvCxnSpPr>
              <a:cxnSpLocks/>
            </p:cNvCxnSpPr>
            <p:nvPr/>
          </p:nvCxnSpPr>
          <p:spPr>
            <a:xfrm>
              <a:off x="3668676"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79" name="Arc 78">
            <a:extLst>
              <a:ext uri="{FF2B5EF4-FFF2-40B4-BE49-F238E27FC236}">
                <a16:creationId xmlns:a16="http://schemas.microsoft.com/office/drawing/2014/main" id="{2CADF029-6A1E-464F-A8D5-4D1B545556C1}"/>
              </a:ext>
            </a:extLst>
          </p:cNvPr>
          <p:cNvSpPr/>
          <p:nvPr/>
        </p:nvSpPr>
        <p:spPr>
          <a:xfrm flipH="1" flipV="1">
            <a:off x="1821826" y="-403104"/>
            <a:ext cx="5063719" cy="3431983"/>
          </a:xfrm>
          <a:prstGeom prst="arc">
            <a:avLst>
              <a:gd name="adj1" fmla="val 1989783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FDDAE921-A987-A549-9D37-D45286C29EDB}"/>
              </a:ext>
            </a:extLst>
          </p:cNvPr>
          <p:cNvSpPr/>
          <p:nvPr/>
        </p:nvSpPr>
        <p:spPr>
          <a:xfrm flipH="1" flipV="1">
            <a:off x="1821825" y="45918"/>
            <a:ext cx="5063719" cy="3431983"/>
          </a:xfrm>
          <a:prstGeom prst="arc">
            <a:avLst>
              <a:gd name="adj1" fmla="val 19215850"/>
              <a:gd name="adj2" fmla="val 19973194"/>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D0C36318-5BFB-0F45-8BD8-B2D1843ED3F8}"/>
              </a:ext>
            </a:extLst>
          </p:cNvPr>
          <p:cNvSpPr/>
          <p:nvPr/>
        </p:nvSpPr>
        <p:spPr>
          <a:xfrm flipH="1" flipV="1">
            <a:off x="1821825" y="513196"/>
            <a:ext cx="5063719" cy="3431983"/>
          </a:xfrm>
          <a:prstGeom prst="arc">
            <a:avLst>
              <a:gd name="adj1" fmla="val 18435370"/>
              <a:gd name="adj2" fmla="val 19263415"/>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88" name="Arc 87">
            <a:extLst>
              <a:ext uri="{FF2B5EF4-FFF2-40B4-BE49-F238E27FC236}">
                <a16:creationId xmlns:a16="http://schemas.microsoft.com/office/drawing/2014/main" id="{0D53C58A-F5EB-0645-966E-62D2DB9EC49B}"/>
              </a:ext>
            </a:extLst>
          </p:cNvPr>
          <p:cNvSpPr/>
          <p:nvPr/>
        </p:nvSpPr>
        <p:spPr>
          <a:xfrm flipH="1" flipV="1">
            <a:off x="1821825" y="933198"/>
            <a:ext cx="5063719" cy="3431983"/>
          </a:xfrm>
          <a:prstGeom prst="arc">
            <a:avLst>
              <a:gd name="adj1" fmla="val 17548052"/>
              <a:gd name="adj2" fmla="val 18522140"/>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99FC35F-974A-2141-A453-250B46645F91}"/>
              </a:ext>
            </a:extLst>
          </p:cNvPr>
          <p:cNvCxnSpPr>
            <a:cxnSpLocks/>
          </p:cNvCxnSpPr>
          <p:nvPr/>
        </p:nvCxnSpPr>
        <p:spPr>
          <a:xfrm>
            <a:off x="3175564" y="3728072"/>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1C1286-BEE0-0C47-A695-CCC57624E019}"/>
              </a:ext>
            </a:extLst>
          </p:cNvPr>
          <p:cNvCxnSpPr>
            <a:cxnSpLocks/>
          </p:cNvCxnSpPr>
          <p:nvPr/>
        </p:nvCxnSpPr>
        <p:spPr>
          <a:xfrm>
            <a:off x="2742176" y="3064749"/>
            <a:ext cx="0" cy="502795"/>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4F49FC1-8B74-4F41-8212-036D95694489}"/>
              </a:ext>
            </a:extLst>
          </p:cNvPr>
          <p:cNvCxnSpPr>
            <a:cxnSpLocks/>
          </p:cNvCxnSpPr>
          <p:nvPr/>
        </p:nvCxnSpPr>
        <p:spPr>
          <a:xfrm>
            <a:off x="2351652" y="2360357"/>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11A08B1-A624-0A4E-836E-FF83090A1043}"/>
              </a:ext>
            </a:extLst>
          </p:cNvPr>
          <p:cNvCxnSpPr>
            <a:cxnSpLocks/>
          </p:cNvCxnSpPr>
          <p:nvPr/>
        </p:nvCxnSpPr>
        <p:spPr>
          <a:xfrm>
            <a:off x="3186334"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7015581-9E19-2C46-AACC-0C817B6FA8F6}"/>
              </a:ext>
            </a:extLst>
          </p:cNvPr>
          <p:cNvCxnSpPr>
            <a:cxnSpLocks/>
          </p:cNvCxnSpPr>
          <p:nvPr/>
        </p:nvCxnSpPr>
        <p:spPr>
          <a:xfrm>
            <a:off x="2752684" y="2031816"/>
            <a:ext cx="0" cy="2699302"/>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05F54D-6F8D-8441-ABA8-E8BD3983E395}"/>
              </a:ext>
            </a:extLst>
          </p:cNvPr>
          <p:cNvCxnSpPr>
            <a:cxnSpLocks/>
          </p:cNvCxnSpPr>
          <p:nvPr/>
        </p:nvCxnSpPr>
        <p:spPr>
          <a:xfrm>
            <a:off x="2359459"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207B036-4954-0442-838F-CF76117D1EC9}"/>
              </a:ext>
            </a:extLst>
          </p:cNvPr>
          <p:cNvSpPr/>
          <p:nvPr/>
        </p:nvSpPr>
        <p:spPr>
          <a:xfrm>
            <a:off x="1037198" y="5426572"/>
            <a:ext cx="3425569"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err="1">
                <a:solidFill>
                  <a:schemeClr val="tx1">
                    <a:lumMod val="50000"/>
                    <a:lumOff val="50000"/>
                  </a:schemeClr>
                </a:solidFill>
                <a:latin typeface="Cambria" panose="02040503050406030204" pitchFamily="18" charset="0"/>
              </a:rPr>
              <a:t>RowHammer</a:t>
            </a:r>
            <a:r>
              <a:rPr lang="en-US" sz="2000" b="1" i="1" dirty="0">
                <a:solidFill>
                  <a:schemeClr val="tx1">
                    <a:lumMod val="50000"/>
                    <a:lumOff val="50000"/>
                  </a:schemeClr>
                </a:solidFill>
                <a:latin typeface="Cambria" panose="02040503050406030204" pitchFamily="18" charset="0"/>
              </a:rPr>
              <a:t> Attack:</a:t>
            </a:r>
          </a:p>
          <a:p>
            <a:pPr algn="ctr"/>
            <a:r>
              <a:rPr lang="en-US" sz="2000" i="1" dirty="0">
                <a:solidFill>
                  <a:schemeClr val="tx1">
                    <a:lumMod val="50000"/>
                    <a:lumOff val="50000"/>
                  </a:schemeClr>
                </a:solidFill>
                <a:latin typeface="Cambria" panose="02040503050406030204" pitchFamily="18" charset="0"/>
              </a:rPr>
              <a:t>Accesses to nearby row</a:t>
            </a:r>
          </a:p>
        </p:txBody>
      </p:sp>
      <p:cxnSp>
        <p:nvCxnSpPr>
          <p:cNvPr id="97" name="Straight Arrow Connector 96">
            <a:extLst>
              <a:ext uri="{FF2B5EF4-FFF2-40B4-BE49-F238E27FC236}">
                <a16:creationId xmlns:a16="http://schemas.microsoft.com/office/drawing/2014/main" id="{A48A4DD0-0336-5043-8ABD-870763BFB0AF}"/>
              </a:ext>
            </a:extLst>
          </p:cNvPr>
          <p:cNvCxnSpPr>
            <a:cxnSpLocks/>
          </p:cNvCxnSpPr>
          <p:nvPr/>
        </p:nvCxnSpPr>
        <p:spPr>
          <a:xfrm flipV="1">
            <a:off x="2359459" y="4778398"/>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E782315-8009-E54D-BE70-904EFEE2021C}"/>
              </a:ext>
            </a:extLst>
          </p:cNvPr>
          <p:cNvCxnSpPr>
            <a:cxnSpLocks/>
          </p:cNvCxnSpPr>
          <p:nvPr/>
        </p:nvCxnSpPr>
        <p:spPr>
          <a:xfrm flipV="1">
            <a:off x="2749983" y="4778398"/>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FEF7263-E9CC-5446-876D-82E64FD69271}"/>
              </a:ext>
            </a:extLst>
          </p:cNvPr>
          <p:cNvCxnSpPr>
            <a:cxnSpLocks/>
          </p:cNvCxnSpPr>
          <p:nvPr/>
        </p:nvCxnSpPr>
        <p:spPr>
          <a:xfrm flipV="1">
            <a:off x="3186334" y="4778398"/>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B3D2C72-7165-CA47-AFDB-B9AC42838C60}"/>
              </a:ext>
            </a:extLst>
          </p:cNvPr>
          <p:cNvGrpSpPr/>
          <p:nvPr/>
        </p:nvGrpSpPr>
        <p:grpSpPr>
          <a:xfrm>
            <a:off x="1854432" y="1004661"/>
            <a:ext cx="2029652" cy="2672217"/>
            <a:chOff x="1854432" y="1004661"/>
            <a:chExt cx="2029652" cy="2672217"/>
          </a:xfrm>
        </p:grpSpPr>
        <p:sp>
          <p:nvSpPr>
            <p:cNvPr id="70" name="Rectangle 69">
              <a:extLst>
                <a:ext uri="{FF2B5EF4-FFF2-40B4-BE49-F238E27FC236}">
                  <a16:creationId xmlns:a16="http://schemas.microsoft.com/office/drawing/2014/main" id="{77D46A94-82D4-704B-9870-89AFF371BD0C}"/>
                </a:ext>
              </a:extLst>
            </p:cNvPr>
            <p:cNvSpPr/>
            <p:nvPr/>
          </p:nvSpPr>
          <p:spPr>
            <a:xfrm>
              <a:off x="1854432" y="1004661"/>
              <a:ext cx="2029652" cy="981711"/>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a:t>
              </a:r>
            </a:p>
            <a:p>
              <a:pPr algn="ctr"/>
              <a:r>
                <a:rPr lang="en-US" sz="2400" b="1" dirty="0">
                  <a:solidFill>
                    <a:srgbClr val="C00000"/>
                  </a:solidFill>
                  <a:latin typeface="Cambria" panose="02040503050406030204" pitchFamily="18" charset="0"/>
                </a:rPr>
                <a:t>Bit Flip</a:t>
              </a:r>
            </a:p>
          </p:txBody>
        </p:sp>
        <p:cxnSp>
          <p:nvCxnSpPr>
            <p:cNvPr id="71" name="Straight Arrow Connector 70">
              <a:extLst>
                <a:ext uri="{FF2B5EF4-FFF2-40B4-BE49-F238E27FC236}">
                  <a16:creationId xmlns:a16="http://schemas.microsoft.com/office/drawing/2014/main" id="{635211A6-8EFB-C142-8C32-5C115A340D71}"/>
                </a:ext>
              </a:extLst>
            </p:cNvPr>
            <p:cNvCxnSpPr>
              <a:cxnSpLocks/>
              <a:stCxn id="70" idx="2"/>
            </p:cNvCxnSpPr>
            <p:nvPr/>
          </p:nvCxnSpPr>
          <p:spPr>
            <a:xfrm>
              <a:off x="2869258" y="1986372"/>
              <a:ext cx="92370" cy="797682"/>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69" name="Lightning Bolt 68">
              <a:extLst>
                <a:ext uri="{FF2B5EF4-FFF2-40B4-BE49-F238E27FC236}">
                  <a16:creationId xmlns:a16="http://schemas.microsoft.com/office/drawing/2014/main" id="{50637878-7E5F-324B-8EE9-E45A3DF59DBF}"/>
                </a:ext>
              </a:extLst>
            </p:cNvPr>
            <p:cNvSpPr/>
            <p:nvPr/>
          </p:nvSpPr>
          <p:spPr>
            <a:xfrm>
              <a:off x="2826744" y="2747152"/>
              <a:ext cx="704850" cy="929726"/>
            </a:xfrm>
            <a:prstGeom prst="lightningBolt">
              <a:avLst/>
            </a:prstGeom>
            <a:solidFill>
              <a:srgbClr val="FFFF00"/>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Connector 60">
            <a:extLst>
              <a:ext uri="{FF2B5EF4-FFF2-40B4-BE49-F238E27FC236}">
                <a16:creationId xmlns:a16="http://schemas.microsoft.com/office/drawing/2014/main" id="{DC3F4612-7D39-FC4E-BE4A-3A7796332179}"/>
              </a:ext>
            </a:extLst>
          </p:cNvPr>
          <p:cNvCxnSpPr>
            <a:cxnSpLocks/>
          </p:cNvCxnSpPr>
          <p:nvPr/>
        </p:nvCxnSpPr>
        <p:spPr>
          <a:xfrm flipV="1">
            <a:off x="3681359" y="4276037"/>
            <a:ext cx="0" cy="484008"/>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376958-94A2-4549-8A7A-68FFAB66BA7D}"/>
              </a:ext>
            </a:extLst>
          </p:cNvPr>
          <p:cNvCxnSpPr>
            <a:cxnSpLocks/>
          </p:cNvCxnSpPr>
          <p:nvPr/>
        </p:nvCxnSpPr>
        <p:spPr>
          <a:xfrm flipV="1">
            <a:off x="3671076" y="4724121"/>
            <a:ext cx="4222420" cy="2788"/>
          </a:xfrm>
          <a:prstGeom prst="line">
            <a:avLst/>
          </a:prstGeom>
          <a:ln w="762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3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par>
                                <p:cTn id="15" presetID="22" presetClass="entr" presetSubtype="1"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up)">
                                      <p:cBhvr>
                                        <p:cTn id="17" dur="500"/>
                                        <p:tgtEl>
                                          <p:spTgt spid="92"/>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left)">
                                      <p:cBhvr>
                                        <p:cTn id="21" dur="500"/>
                                        <p:tgtEl>
                                          <p:spTgt spid="86"/>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98"/>
                                        </p:tgtEl>
                                        <p:attrNameLst>
                                          <p:attrName>style.visibility</p:attrName>
                                        </p:attrNameLst>
                                      </p:cBhvr>
                                      <p:to>
                                        <p:strVal val="visible"/>
                                      </p:to>
                                    </p:set>
                                  </p:childTnLst>
                                </p:cTn>
                              </p:par>
                              <p:par>
                                <p:cTn id="30" presetID="22" presetClass="entr" presetSubtype="1"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wipe(up)">
                                      <p:cBhvr>
                                        <p:cTn id="32" dur="500"/>
                                        <p:tgtEl>
                                          <p:spTgt spid="91"/>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wipe(left)">
                                      <p:cBhvr>
                                        <p:cTn id="36" dur="500"/>
                                        <p:tgtEl>
                                          <p:spTgt spid="87"/>
                                        </p:tgtEl>
                                      </p:cBhvr>
                                    </p:animEffect>
                                  </p:childTnLst>
                                </p:cTn>
                              </p:par>
                            </p:childTnLst>
                          </p:cTn>
                        </p:par>
                        <p:par>
                          <p:cTn id="37" fill="hold">
                            <p:stCondLst>
                              <p:cond delay="2500"/>
                            </p:stCondLst>
                            <p:childTnLst>
                              <p:par>
                                <p:cTn id="38" presetID="1" presetClass="entr" presetSubtype="0"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99"/>
                                        </p:tgtEl>
                                        <p:attrNameLst>
                                          <p:attrName>style.visibility</p:attrName>
                                        </p:attrNameLst>
                                      </p:cBhvr>
                                      <p:to>
                                        <p:strVal val="visible"/>
                                      </p:to>
                                    </p:set>
                                  </p:childTnLst>
                                </p:cTn>
                              </p:par>
                              <p:par>
                                <p:cTn id="42" presetID="22" presetClass="entr" presetSubtype="1" fill="hold" nodeType="with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up)">
                                      <p:cBhvr>
                                        <p:cTn id="44" dur="500"/>
                                        <p:tgtEl>
                                          <p:spTgt spid="90"/>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88"/>
                                        </p:tgtEl>
                                        <p:attrNameLst>
                                          <p:attrName>style.visibility</p:attrName>
                                        </p:attrNameLst>
                                      </p:cBhvr>
                                      <p:to>
                                        <p:strVal val="visible"/>
                                      </p:to>
                                    </p:set>
                                    <p:animEffect transition="in" filter="wipe(left)">
                                      <p:cBhvr>
                                        <p:cTn id="48" dur="500"/>
                                        <p:tgtEl>
                                          <p:spTgt spid="88"/>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up)">
                                      <p:cBhvr>
                                        <p:cTn id="52" dur="500"/>
                                        <p:tgtEl>
                                          <p:spTgt spid="61"/>
                                        </p:tgtEl>
                                      </p:cBhvr>
                                    </p:animEffect>
                                  </p:childTnLst>
                                </p:cTn>
                              </p:par>
                            </p:childTnLst>
                          </p:cTn>
                        </p:par>
                        <p:par>
                          <p:cTn id="53" fill="hold">
                            <p:stCondLst>
                              <p:cond delay="4000"/>
                            </p:stCondLst>
                            <p:childTnLst>
                              <p:par>
                                <p:cTn id="54" presetID="22" presetClass="entr" presetSubtype="8" fill="hold" nodeType="after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6" grpId="0" animBg="1"/>
      <p:bldP spid="87" grpId="0" animBg="1"/>
      <p:bldP spid="88" grpId="0" animBg="1"/>
      <p:bldP spid="9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F458FF1-A8F4-453D-94B5-125FB76CBD1E}"/>
              </a:ext>
            </a:extLst>
          </p:cNvPr>
          <p:cNvSpPr/>
          <p:nvPr/>
        </p:nvSpPr>
        <p:spPr>
          <a:xfrm>
            <a:off x="2013329" y="2011513"/>
            <a:ext cx="5929912" cy="9877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91749A-2F1D-4D24-9EAA-1781E27EF9A6}"/>
              </a:ext>
            </a:extLst>
          </p:cNvPr>
          <p:cNvSpPr/>
          <p:nvPr/>
        </p:nvSpPr>
        <p:spPr>
          <a:xfrm>
            <a:off x="2013329" y="3006696"/>
            <a:ext cx="5929912" cy="17354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Cell-to-Cell Variation</a:t>
            </a:r>
          </a:p>
        </p:txBody>
      </p:sp>
      <p:cxnSp>
        <p:nvCxnSpPr>
          <p:cNvPr id="67" name="Straight Arrow Connector 66"/>
          <p:cNvCxnSpPr/>
          <p:nvPr/>
        </p:nvCxnSpPr>
        <p:spPr>
          <a:xfrm flipV="1">
            <a:off x="2013329" y="1999111"/>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013329" y="4751259"/>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6200000">
            <a:off x="-1767853" y="3129033"/>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Capacitor voltage (</a:t>
            </a:r>
            <a:r>
              <a:rPr lang="en-US" sz="2400" dirty="0" err="1">
                <a:solidFill>
                  <a:schemeClr val="tx1"/>
                </a:solidFill>
                <a:latin typeface="Cambria" panose="02040503050406030204" pitchFamily="18" charset="0"/>
              </a:rPr>
              <a:t>Vdd</a:t>
            </a:r>
            <a:r>
              <a:rPr lang="en-US" sz="2400" dirty="0">
                <a:solidFill>
                  <a:schemeClr val="tx1"/>
                </a:solidFill>
                <a:latin typeface="Cambria" panose="02040503050406030204" pitchFamily="18" charset="0"/>
              </a:rPr>
              <a:t>)</a:t>
            </a:r>
          </a:p>
        </p:txBody>
      </p:sp>
      <p:sp>
        <p:nvSpPr>
          <p:cNvPr id="77" name="Rectangle 76"/>
          <p:cNvSpPr/>
          <p:nvPr/>
        </p:nvSpPr>
        <p:spPr>
          <a:xfrm rot="16200000">
            <a:off x="-425861" y="3406847"/>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1007491" y="1736752"/>
            <a:ext cx="968535" cy="461665"/>
          </a:xfrm>
          <a:prstGeom prst="rect">
            <a:avLst/>
          </a:prstGeom>
        </p:spPr>
        <p:txBody>
          <a:bodyPr wrap="none">
            <a:spAutoFit/>
          </a:bodyPr>
          <a:lstStyle/>
          <a:p>
            <a:pPr algn="ctr"/>
            <a:r>
              <a:rPr lang="en-US" sz="2400" dirty="0">
                <a:latin typeface="Cambria" panose="02040503050406030204" pitchFamily="18" charset="0"/>
              </a:rPr>
              <a:t>100%</a:t>
            </a:r>
          </a:p>
        </p:txBody>
      </p:sp>
      <p:sp>
        <p:nvSpPr>
          <p:cNvPr id="80" name="Rectangle 79"/>
          <p:cNvSpPr/>
          <p:nvPr/>
        </p:nvSpPr>
        <p:spPr>
          <a:xfrm>
            <a:off x="1350707" y="4480051"/>
            <a:ext cx="628697" cy="461665"/>
          </a:xfrm>
          <a:prstGeom prst="rect">
            <a:avLst/>
          </a:prstGeom>
        </p:spPr>
        <p:txBody>
          <a:bodyPr wrap="none">
            <a:spAutoFit/>
          </a:bodyPr>
          <a:lstStyle/>
          <a:p>
            <a:pPr algn="ctr"/>
            <a:r>
              <a:rPr lang="en-US" sz="2400" dirty="0">
                <a:latin typeface="Cambria" panose="02040503050406030204" pitchFamily="18" charset="0"/>
              </a:rPr>
              <a:t>0%</a:t>
            </a:r>
          </a:p>
        </p:txBody>
      </p:sp>
      <p:sp>
        <p:nvSpPr>
          <p:cNvPr id="51" name="Rectangle 50"/>
          <p:cNvSpPr/>
          <p:nvPr/>
        </p:nvSpPr>
        <p:spPr>
          <a:xfrm>
            <a:off x="1091271" y="2761599"/>
            <a:ext cx="873060" cy="461665"/>
          </a:xfrm>
          <a:prstGeom prst="rect">
            <a:avLst/>
          </a:prstGeom>
        </p:spPr>
        <p:txBody>
          <a:bodyPr wrap="none">
            <a:spAutoFit/>
          </a:bodyPr>
          <a:lstStyle/>
          <a:p>
            <a:pPr algn="ctr"/>
            <a:r>
              <a:rPr lang="en-US" sz="2400" dirty="0" err="1">
                <a:solidFill>
                  <a:schemeClr val="tx1">
                    <a:lumMod val="50000"/>
                    <a:lumOff val="50000"/>
                  </a:schemeClr>
                </a:solidFill>
                <a:latin typeface="Cambria" panose="02040503050406030204" pitchFamily="18" charset="0"/>
              </a:rPr>
              <a:t>Vmin</a:t>
            </a:r>
            <a:endParaRPr lang="en-US" sz="2400" dirty="0">
              <a:solidFill>
                <a:schemeClr val="tx1">
                  <a:lumMod val="50000"/>
                  <a:lumOff val="50000"/>
                </a:schemeClr>
              </a:solidFill>
              <a:latin typeface="Cambria" panose="02040503050406030204" pitchFamily="18" charset="0"/>
            </a:endParaRPr>
          </a:p>
        </p:txBody>
      </p:sp>
      <p:sp>
        <p:nvSpPr>
          <p:cNvPr id="47" name="Rectangle 46">
            <a:extLst>
              <a:ext uri="{FF2B5EF4-FFF2-40B4-BE49-F238E27FC236}">
                <a16:creationId xmlns:a16="http://schemas.microsoft.com/office/drawing/2014/main" id="{D0062C61-0F9D-4381-A507-A7EDEF776157}"/>
              </a:ext>
            </a:extLst>
          </p:cNvPr>
          <p:cNvSpPr/>
          <p:nvPr/>
        </p:nvSpPr>
        <p:spPr>
          <a:xfrm>
            <a:off x="3671075" y="505701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time</a:t>
            </a:r>
          </a:p>
        </p:txBody>
      </p:sp>
      <p:grpSp>
        <p:nvGrpSpPr>
          <p:cNvPr id="27" name="Group 26">
            <a:extLst>
              <a:ext uri="{FF2B5EF4-FFF2-40B4-BE49-F238E27FC236}">
                <a16:creationId xmlns:a16="http://schemas.microsoft.com/office/drawing/2014/main" id="{751E90F9-F40D-4E64-AF41-722E2903C360}"/>
              </a:ext>
            </a:extLst>
          </p:cNvPr>
          <p:cNvGrpSpPr/>
          <p:nvPr/>
        </p:nvGrpSpPr>
        <p:grpSpPr>
          <a:xfrm>
            <a:off x="4910007" y="3018867"/>
            <a:ext cx="2390545" cy="2137718"/>
            <a:chOff x="4910007" y="3018867"/>
            <a:chExt cx="2390545" cy="2137718"/>
          </a:xfrm>
        </p:grpSpPr>
        <p:cxnSp>
          <p:nvCxnSpPr>
            <p:cNvPr id="49" name="Straight Arrow Connector 48">
              <a:extLst>
                <a:ext uri="{FF2B5EF4-FFF2-40B4-BE49-F238E27FC236}">
                  <a16:creationId xmlns:a16="http://schemas.microsoft.com/office/drawing/2014/main" id="{A728E6EF-CD83-47F1-9A43-3A2460340F00}"/>
                </a:ext>
              </a:extLst>
            </p:cNvPr>
            <p:cNvCxnSpPr>
              <a:cxnSpLocks/>
            </p:cNvCxnSpPr>
            <p:nvPr/>
          </p:nvCxnSpPr>
          <p:spPr>
            <a:xfrm>
              <a:off x="5315810"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D78DD6A-BA54-4240-9B56-590CC3E356DB}"/>
                </a:ext>
              </a:extLst>
            </p:cNvPr>
            <p:cNvSpPr/>
            <p:nvPr/>
          </p:nvSpPr>
          <p:spPr>
            <a:xfrm>
              <a:off x="491000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3" name="Straight Arrow Connector 52">
              <a:extLst>
                <a:ext uri="{FF2B5EF4-FFF2-40B4-BE49-F238E27FC236}">
                  <a16:creationId xmlns:a16="http://schemas.microsoft.com/office/drawing/2014/main" id="{C19B4CBD-144C-4E3A-8BF8-DDAB5F4A8E1B}"/>
                </a:ext>
              </a:extLst>
            </p:cNvPr>
            <p:cNvCxnSpPr>
              <a:cxnSpLocks/>
            </p:cNvCxnSpPr>
            <p:nvPr/>
          </p:nvCxnSpPr>
          <p:spPr>
            <a:xfrm>
              <a:off x="6928551"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16482-3FFA-4F70-8A20-667184FF1125}"/>
                </a:ext>
              </a:extLst>
            </p:cNvPr>
            <p:cNvSpPr/>
            <p:nvPr/>
          </p:nvSpPr>
          <p:spPr>
            <a:xfrm>
              <a:off x="6522748"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grpSp>
      <p:grpSp>
        <p:nvGrpSpPr>
          <p:cNvPr id="26" name="Group 25">
            <a:extLst>
              <a:ext uri="{FF2B5EF4-FFF2-40B4-BE49-F238E27FC236}">
                <a16:creationId xmlns:a16="http://schemas.microsoft.com/office/drawing/2014/main" id="{55C3E821-F990-4F16-8438-2A21450BF5B2}"/>
              </a:ext>
            </a:extLst>
          </p:cNvPr>
          <p:cNvGrpSpPr/>
          <p:nvPr/>
        </p:nvGrpSpPr>
        <p:grpSpPr>
          <a:xfrm>
            <a:off x="3256067" y="3018867"/>
            <a:ext cx="777804" cy="2137718"/>
            <a:chOff x="3256067" y="3018867"/>
            <a:chExt cx="777804" cy="2137718"/>
          </a:xfrm>
        </p:grpSpPr>
        <p:sp>
          <p:nvSpPr>
            <p:cNvPr id="48" name="Rectangle 47">
              <a:extLst>
                <a:ext uri="{FF2B5EF4-FFF2-40B4-BE49-F238E27FC236}">
                  <a16:creationId xmlns:a16="http://schemas.microsoft.com/office/drawing/2014/main" id="{3124215D-ED17-46B3-B6A3-7FD51CB4AD39}"/>
                </a:ext>
              </a:extLst>
            </p:cNvPr>
            <p:cNvSpPr/>
            <p:nvPr/>
          </p:nvSpPr>
          <p:spPr>
            <a:xfrm>
              <a:off x="325606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8" name="Straight Arrow Connector 57">
              <a:extLst>
                <a:ext uri="{FF2B5EF4-FFF2-40B4-BE49-F238E27FC236}">
                  <a16:creationId xmlns:a16="http://schemas.microsoft.com/office/drawing/2014/main" id="{0ECAB5B7-F210-4B5E-94C3-7A1B60EF4814}"/>
                </a:ext>
              </a:extLst>
            </p:cNvPr>
            <p:cNvCxnSpPr>
              <a:cxnSpLocks/>
            </p:cNvCxnSpPr>
            <p:nvPr/>
          </p:nvCxnSpPr>
          <p:spPr>
            <a:xfrm>
              <a:off x="3668676"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CB9A5C-0B59-3F48-9C78-CBDBDB5EE6F7}"/>
              </a:ext>
            </a:extLst>
          </p:cNvPr>
          <p:cNvGrpSpPr/>
          <p:nvPr/>
        </p:nvGrpSpPr>
        <p:grpSpPr>
          <a:xfrm>
            <a:off x="1822198" y="-406921"/>
            <a:ext cx="5063720" cy="5149259"/>
            <a:chOff x="1836461" y="184858"/>
            <a:chExt cx="5063720" cy="5149259"/>
          </a:xfrm>
        </p:grpSpPr>
        <p:sp>
          <p:nvSpPr>
            <p:cNvPr id="73" name="Arc 72">
              <a:extLst>
                <a:ext uri="{FF2B5EF4-FFF2-40B4-BE49-F238E27FC236}">
                  <a16:creationId xmlns:a16="http://schemas.microsoft.com/office/drawing/2014/main" id="{A1BA50F8-CA99-C841-B472-536E946988B3}"/>
                </a:ext>
              </a:extLst>
            </p:cNvPr>
            <p:cNvSpPr/>
            <p:nvPr/>
          </p:nvSpPr>
          <p:spPr>
            <a:xfrm flipH="1" flipV="1">
              <a:off x="1836462" y="184858"/>
              <a:ext cx="5063719" cy="3431983"/>
            </a:xfrm>
            <a:prstGeom prst="arc">
              <a:avLst>
                <a:gd name="adj1" fmla="val 1989783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80BDCDA2-4BC0-9147-BF30-A73C1D926505}"/>
                </a:ext>
              </a:extLst>
            </p:cNvPr>
            <p:cNvSpPr/>
            <p:nvPr/>
          </p:nvSpPr>
          <p:spPr>
            <a:xfrm flipH="1" flipV="1">
              <a:off x="1836461" y="633880"/>
              <a:ext cx="5063719" cy="3431983"/>
            </a:xfrm>
            <a:prstGeom prst="arc">
              <a:avLst>
                <a:gd name="adj1" fmla="val 19215850"/>
                <a:gd name="adj2" fmla="val 19973194"/>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659994B1-6719-2F44-A409-BAE9D313C622}"/>
                </a:ext>
              </a:extLst>
            </p:cNvPr>
            <p:cNvSpPr/>
            <p:nvPr/>
          </p:nvSpPr>
          <p:spPr>
            <a:xfrm flipH="1" flipV="1">
              <a:off x="1836461" y="1101158"/>
              <a:ext cx="5063719" cy="3431983"/>
            </a:xfrm>
            <a:prstGeom prst="arc">
              <a:avLst>
                <a:gd name="adj1" fmla="val 18435370"/>
                <a:gd name="adj2" fmla="val 19263415"/>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84" name="Arc 83">
              <a:extLst>
                <a:ext uri="{FF2B5EF4-FFF2-40B4-BE49-F238E27FC236}">
                  <a16:creationId xmlns:a16="http://schemas.microsoft.com/office/drawing/2014/main" id="{9C641CC4-3EF1-7147-8555-2277936B0B09}"/>
                </a:ext>
              </a:extLst>
            </p:cNvPr>
            <p:cNvSpPr/>
            <p:nvPr/>
          </p:nvSpPr>
          <p:spPr>
            <a:xfrm flipH="1" flipV="1">
              <a:off x="1836461" y="1521160"/>
              <a:ext cx="5063719" cy="3431983"/>
            </a:xfrm>
            <a:prstGeom prst="arc">
              <a:avLst>
                <a:gd name="adj1" fmla="val 17548052"/>
                <a:gd name="adj2" fmla="val 18522140"/>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98C0A52C-EEE8-8941-B0DB-84C81647181D}"/>
                </a:ext>
              </a:extLst>
            </p:cNvPr>
            <p:cNvCxnSpPr>
              <a:cxnSpLocks/>
            </p:cNvCxnSpPr>
            <p:nvPr/>
          </p:nvCxnSpPr>
          <p:spPr>
            <a:xfrm flipV="1">
              <a:off x="3705998" y="4850109"/>
              <a:ext cx="0" cy="484008"/>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AA0FF7E-147B-684A-BFC2-CB6082505AF8}"/>
                </a:ext>
              </a:extLst>
            </p:cNvPr>
            <p:cNvCxnSpPr>
              <a:cxnSpLocks/>
            </p:cNvCxnSpPr>
            <p:nvPr/>
          </p:nvCxnSpPr>
          <p:spPr>
            <a:xfrm>
              <a:off x="3190200" y="4315220"/>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68B8DE6-13D0-3848-9000-975691C7C53D}"/>
                </a:ext>
              </a:extLst>
            </p:cNvPr>
            <p:cNvCxnSpPr>
              <a:cxnSpLocks/>
            </p:cNvCxnSpPr>
            <p:nvPr/>
          </p:nvCxnSpPr>
          <p:spPr>
            <a:xfrm>
              <a:off x="2756812" y="3641503"/>
              <a:ext cx="0" cy="516905"/>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BD09ED-53BA-5A40-BD0E-7A761098AC69}"/>
                </a:ext>
              </a:extLst>
            </p:cNvPr>
            <p:cNvCxnSpPr>
              <a:cxnSpLocks/>
            </p:cNvCxnSpPr>
            <p:nvPr/>
          </p:nvCxnSpPr>
          <p:spPr>
            <a:xfrm>
              <a:off x="2366288" y="2948319"/>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8FBE0B8-B103-B54B-879E-98627898DB2C}"/>
              </a:ext>
            </a:extLst>
          </p:cNvPr>
          <p:cNvGrpSpPr/>
          <p:nvPr/>
        </p:nvGrpSpPr>
        <p:grpSpPr>
          <a:xfrm>
            <a:off x="1761990" y="-35650"/>
            <a:ext cx="5282073" cy="4777922"/>
            <a:chOff x="1768819" y="53661"/>
            <a:chExt cx="5282073" cy="5816676"/>
          </a:xfrm>
        </p:grpSpPr>
        <p:sp>
          <p:nvSpPr>
            <p:cNvPr id="90" name="Arc 89">
              <a:extLst>
                <a:ext uri="{FF2B5EF4-FFF2-40B4-BE49-F238E27FC236}">
                  <a16:creationId xmlns:a16="http://schemas.microsoft.com/office/drawing/2014/main" id="{703DA678-046B-D343-BF5C-5949317674EE}"/>
                </a:ext>
              </a:extLst>
            </p:cNvPr>
            <p:cNvSpPr/>
            <p:nvPr/>
          </p:nvSpPr>
          <p:spPr>
            <a:xfrm flipH="1" flipV="1">
              <a:off x="1768819" y="53661"/>
              <a:ext cx="5063719" cy="3431983"/>
            </a:xfrm>
            <a:prstGeom prst="arc">
              <a:avLst>
                <a:gd name="adj1" fmla="val 20117103"/>
                <a:gd name="adj2" fmla="val 20746136"/>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9BEFEEB3-0B92-9E4D-A51E-A9D6C4137837}"/>
                </a:ext>
              </a:extLst>
            </p:cNvPr>
            <p:cNvSpPr/>
            <p:nvPr/>
          </p:nvSpPr>
          <p:spPr>
            <a:xfrm flipH="1" flipV="1">
              <a:off x="1783950" y="273404"/>
              <a:ext cx="5063719" cy="3431983"/>
            </a:xfrm>
            <a:prstGeom prst="arc">
              <a:avLst>
                <a:gd name="adj1" fmla="val 19516902"/>
                <a:gd name="adj2" fmla="val 20180724"/>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a:extLst>
                <a:ext uri="{FF2B5EF4-FFF2-40B4-BE49-F238E27FC236}">
                  <a16:creationId xmlns:a16="http://schemas.microsoft.com/office/drawing/2014/main" id="{134C6BA8-776B-3B44-B492-CA090AF8A537}"/>
                </a:ext>
              </a:extLst>
            </p:cNvPr>
            <p:cNvSpPr/>
            <p:nvPr/>
          </p:nvSpPr>
          <p:spPr>
            <a:xfrm flipH="1" flipV="1">
              <a:off x="1891051" y="559307"/>
              <a:ext cx="5063719" cy="3431983"/>
            </a:xfrm>
            <a:prstGeom prst="arc">
              <a:avLst>
                <a:gd name="adj1" fmla="val 18915651"/>
                <a:gd name="adj2" fmla="val 19721907"/>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98" name="Arc 97">
              <a:extLst>
                <a:ext uri="{FF2B5EF4-FFF2-40B4-BE49-F238E27FC236}">
                  <a16:creationId xmlns:a16="http://schemas.microsoft.com/office/drawing/2014/main" id="{B2EAB783-E693-4347-A5CA-E6631FB750DD}"/>
                </a:ext>
              </a:extLst>
            </p:cNvPr>
            <p:cNvSpPr/>
            <p:nvPr/>
          </p:nvSpPr>
          <p:spPr>
            <a:xfrm flipH="1" flipV="1">
              <a:off x="1987173" y="832212"/>
              <a:ext cx="5063719" cy="3431983"/>
            </a:xfrm>
            <a:prstGeom prst="arc">
              <a:avLst>
                <a:gd name="adj1" fmla="val 18112072"/>
                <a:gd name="adj2" fmla="val 19143202"/>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24C66788-6A08-EC49-91EB-D5B9D5D058A0}"/>
                </a:ext>
              </a:extLst>
            </p:cNvPr>
            <p:cNvCxnSpPr>
              <a:cxnSpLocks/>
            </p:cNvCxnSpPr>
            <p:nvPr/>
          </p:nvCxnSpPr>
          <p:spPr>
            <a:xfrm flipH="1" flipV="1">
              <a:off x="3671078" y="4112918"/>
              <a:ext cx="10539" cy="175741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4E6CF4-3C16-774E-B542-CFC02294CFCF}"/>
                </a:ext>
              </a:extLst>
            </p:cNvPr>
            <p:cNvCxnSpPr>
              <a:cxnSpLocks/>
            </p:cNvCxnSpPr>
            <p:nvPr/>
          </p:nvCxnSpPr>
          <p:spPr>
            <a:xfrm>
              <a:off x="3167064" y="3751559"/>
              <a:ext cx="0" cy="26193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C4DE27F-28CD-ED42-9B01-1CAADC45EAFD}"/>
                </a:ext>
              </a:extLst>
            </p:cNvPr>
            <p:cNvCxnSpPr>
              <a:cxnSpLocks/>
            </p:cNvCxnSpPr>
            <p:nvPr/>
          </p:nvCxnSpPr>
          <p:spPr>
            <a:xfrm>
              <a:off x="2733676" y="3300321"/>
              <a:ext cx="0" cy="26193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C834B7-1315-0044-874E-4B784BE69EFA}"/>
                </a:ext>
              </a:extLst>
            </p:cNvPr>
            <p:cNvCxnSpPr>
              <a:cxnSpLocks/>
            </p:cNvCxnSpPr>
            <p:nvPr/>
          </p:nvCxnSpPr>
          <p:spPr>
            <a:xfrm>
              <a:off x="2343151" y="2814345"/>
              <a:ext cx="0" cy="26193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AB09D580-4BA9-A647-9AD2-20A5719AD8C4}"/>
              </a:ext>
            </a:extLst>
          </p:cNvPr>
          <p:cNvGrpSpPr/>
          <p:nvPr/>
        </p:nvGrpSpPr>
        <p:grpSpPr>
          <a:xfrm>
            <a:off x="1761990" y="519435"/>
            <a:ext cx="10046370" cy="2482434"/>
            <a:chOff x="1768819" y="766910"/>
            <a:chExt cx="10046370" cy="4211609"/>
          </a:xfrm>
        </p:grpSpPr>
        <p:sp>
          <p:nvSpPr>
            <p:cNvPr id="104" name="Arc 103">
              <a:extLst>
                <a:ext uri="{FF2B5EF4-FFF2-40B4-BE49-F238E27FC236}">
                  <a16:creationId xmlns:a16="http://schemas.microsoft.com/office/drawing/2014/main" id="{93F8D0F3-E1B4-7848-A989-EBA44B531BC9}"/>
                </a:ext>
              </a:extLst>
            </p:cNvPr>
            <p:cNvSpPr/>
            <p:nvPr/>
          </p:nvSpPr>
          <p:spPr>
            <a:xfrm flipH="1" flipV="1">
              <a:off x="1768819" y="766910"/>
              <a:ext cx="5063719" cy="3431983"/>
            </a:xfrm>
            <a:prstGeom prst="arc">
              <a:avLst>
                <a:gd name="adj1" fmla="val 20482276"/>
                <a:gd name="adj2" fmla="val 20970547"/>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FD51E8C6-4728-044C-B2CF-979CB1990FBA}"/>
                </a:ext>
              </a:extLst>
            </p:cNvPr>
            <p:cNvSpPr/>
            <p:nvPr/>
          </p:nvSpPr>
          <p:spPr>
            <a:xfrm flipH="1" flipV="1">
              <a:off x="3480200" y="839231"/>
              <a:ext cx="5063719" cy="3431983"/>
            </a:xfrm>
            <a:prstGeom prst="arc">
              <a:avLst>
                <a:gd name="adj1" fmla="val 18306472"/>
                <a:gd name="adj2" fmla="val 20970720"/>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89C36BFB-0E41-2A40-9930-B0E970E39F25}"/>
                </a:ext>
              </a:extLst>
            </p:cNvPr>
            <p:cNvSpPr/>
            <p:nvPr/>
          </p:nvSpPr>
          <p:spPr>
            <a:xfrm flipH="1" flipV="1">
              <a:off x="5115835" y="839231"/>
              <a:ext cx="5063719" cy="3431983"/>
            </a:xfrm>
            <a:prstGeom prst="arc">
              <a:avLst>
                <a:gd name="adj1" fmla="val 18356407"/>
                <a:gd name="adj2" fmla="val 21031539"/>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96038D07-71F1-1242-8387-361425EC13D4}"/>
                </a:ext>
              </a:extLst>
            </p:cNvPr>
            <p:cNvCxnSpPr>
              <a:cxnSpLocks/>
            </p:cNvCxnSpPr>
            <p:nvPr/>
          </p:nvCxnSpPr>
          <p:spPr>
            <a:xfrm flipH="1">
              <a:off x="5301827" y="3176003"/>
              <a:ext cx="17308" cy="1095102"/>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08" name="Arc 107">
              <a:extLst>
                <a:ext uri="{FF2B5EF4-FFF2-40B4-BE49-F238E27FC236}">
                  <a16:creationId xmlns:a16="http://schemas.microsoft.com/office/drawing/2014/main" id="{4DA8543F-14DD-B049-AE66-AA55C7BA509D}"/>
                </a:ext>
              </a:extLst>
            </p:cNvPr>
            <p:cNvSpPr/>
            <p:nvPr/>
          </p:nvSpPr>
          <p:spPr>
            <a:xfrm flipH="1" flipV="1">
              <a:off x="6751470" y="855393"/>
              <a:ext cx="5063719" cy="3431983"/>
            </a:xfrm>
            <a:prstGeom prst="arc">
              <a:avLst>
                <a:gd name="adj1" fmla="val 19588445"/>
                <a:gd name="adj2" fmla="val 21048502"/>
              </a:avLst>
            </a:prstGeom>
            <a:ln w="76200">
              <a:solidFill>
                <a:schemeClr val="accent6">
                  <a:lumMod val="75000"/>
                </a:schemeClr>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7616ED81-304D-774C-990B-D14EE761B85E}"/>
                </a:ext>
              </a:extLst>
            </p:cNvPr>
            <p:cNvCxnSpPr>
              <a:cxnSpLocks/>
            </p:cNvCxnSpPr>
            <p:nvPr/>
          </p:nvCxnSpPr>
          <p:spPr>
            <a:xfrm flipH="1">
              <a:off x="6943791" y="3185759"/>
              <a:ext cx="10979" cy="1076334"/>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10" name="Arc 109">
              <a:extLst>
                <a:ext uri="{FF2B5EF4-FFF2-40B4-BE49-F238E27FC236}">
                  <a16:creationId xmlns:a16="http://schemas.microsoft.com/office/drawing/2014/main" id="{B09F1B57-4D5B-184D-93D3-A2EA8B0517FE}"/>
                </a:ext>
              </a:extLst>
            </p:cNvPr>
            <p:cNvSpPr/>
            <p:nvPr/>
          </p:nvSpPr>
          <p:spPr>
            <a:xfrm flipH="1" flipV="1">
              <a:off x="1783950" y="999716"/>
              <a:ext cx="5063719" cy="3431983"/>
            </a:xfrm>
            <a:prstGeom prst="arc">
              <a:avLst>
                <a:gd name="adj1" fmla="val 19987688"/>
                <a:gd name="adj2" fmla="val 20560232"/>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a:extLst>
                <a:ext uri="{FF2B5EF4-FFF2-40B4-BE49-F238E27FC236}">
                  <a16:creationId xmlns:a16="http://schemas.microsoft.com/office/drawing/2014/main" id="{763C9B10-CE3B-6040-8778-4B53FC04414B}"/>
                </a:ext>
              </a:extLst>
            </p:cNvPr>
            <p:cNvSpPr/>
            <p:nvPr/>
          </p:nvSpPr>
          <p:spPr>
            <a:xfrm flipH="1" flipV="1">
              <a:off x="1891051" y="1263528"/>
              <a:ext cx="5063719" cy="3431983"/>
            </a:xfrm>
            <a:prstGeom prst="arc">
              <a:avLst>
                <a:gd name="adj1" fmla="val 19451496"/>
                <a:gd name="adj2" fmla="val 20164065"/>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12" name="Arc 111">
              <a:extLst>
                <a:ext uri="{FF2B5EF4-FFF2-40B4-BE49-F238E27FC236}">
                  <a16:creationId xmlns:a16="http://schemas.microsoft.com/office/drawing/2014/main" id="{10762146-E26A-944F-813F-C7BC7470611F}"/>
                </a:ext>
              </a:extLst>
            </p:cNvPr>
            <p:cNvSpPr/>
            <p:nvPr/>
          </p:nvSpPr>
          <p:spPr>
            <a:xfrm flipH="1" flipV="1">
              <a:off x="1987173" y="1546536"/>
              <a:ext cx="5063719" cy="3431983"/>
            </a:xfrm>
            <a:prstGeom prst="arc">
              <a:avLst>
                <a:gd name="adj1" fmla="val 18685455"/>
                <a:gd name="adj2" fmla="val 19711514"/>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7A0FD59C-BA8C-DE45-9D96-D0E80F20BBC4}"/>
                </a:ext>
              </a:extLst>
            </p:cNvPr>
            <p:cNvCxnSpPr>
              <a:cxnSpLocks/>
            </p:cNvCxnSpPr>
            <p:nvPr/>
          </p:nvCxnSpPr>
          <p:spPr>
            <a:xfrm flipH="1">
              <a:off x="3661871" y="3225763"/>
              <a:ext cx="25794" cy="1717619"/>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0FDE79E-5C0C-4542-9D6C-174EC2A12AEC}"/>
                </a:ext>
              </a:extLst>
            </p:cNvPr>
            <p:cNvCxnSpPr>
              <a:cxnSpLocks/>
            </p:cNvCxnSpPr>
            <p:nvPr/>
          </p:nvCxnSpPr>
          <p:spPr>
            <a:xfrm>
              <a:off x="3167064" y="4452775"/>
              <a:ext cx="0" cy="261938"/>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A31CA0-0CF2-2348-A67B-56381D39C2DC}"/>
                </a:ext>
              </a:extLst>
            </p:cNvPr>
            <p:cNvCxnSpPr>
              <a:cxnSpLocks/>
            </p:cNvCxnSpPr>
            <p:nvPr/>
          </p:nvCxnSpPr>
          <p:spPr>
            <a:xfrm>
              <a:off x="2733676" y="4037463"/>
              <a:ext cx="0" cy="261938"/>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F41CF59-AB2F-F147-B87C-3B7C16EE7B16}"/>
                </a:ext>
              </a:extLst>
            </p:cNvPr>
            <p:cNvCxnSpPr>
              <a:cxnSpLocks/>
            </p:cNvCxnSpPr>
            <p:nvPr/>
          </p:nvCxnSpPr>
          <p:spPr>
            <a:xfrm>
              <a:off x="2343151" y="3546127"/>
              <a:ext cx="0" cy="261938"/>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A3E7FE7-C4CD-E742-A94B-F301AF0FBFA5}"/>
              </a:ext>
            </a:extLst>
          </p:cNvPr>
          <p:cNvCxnSpPr>
            <a:cxnSpLocks/>
          </p:cNvCxnSpPr>
          <p:nvPr/>
        </p:nvCxnSpPr>
        <p:spPr>
          <a:xfrm>
            <a:off x="3186334"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3EC0A2F-C22B-744B-A766-370CD2748A7E}"/>
              </a:ext>
            </a:extLst>
          </p:cNvPr>
          <p:cNvCxnSpPr>
            <a:cxnSpLocks/>
          </p:cNvCxnSpPr>
          <p:nvPr/>
        </p:nvCxnSpPr>
        <p:spPr>
          <a:xfrm>
            <a:off x="2752684" y="2031816"/>
            <a:ext cx="0" cy="2699302"/>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42E2CAF-ED29-D549-8EF0-6C8359210B22}"/>
              </a:ext>
            </a:extLst>
          </p:cNvPr>
          <p:cNvCxnSpPr>
            <a:cxnSpLocks/>
          </p:cNvCxnSpPr>
          <p:nvPr/>
        </p:nvCxnSpPr>
        <p:spPr>
          <a:xfrm>
            <a:off x="2359459"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32D9916-653F-9546-90BE-C894B2D9B49C}"/>
              </a:ext>
            </a:extLst>
          </p:cNvPr>
          <p:cNvCxnSpPr>
            <a:cxnSpLocks/>
          </p:cNvCxnSpPr>
          <p:nvPr/>
        </p:nvCxnSpPr>
        <p:spPr>
          <a:xfrm flipV="1">
            <a:off x="2359459" y="4778398"/>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3BD7D66-F71B-0B49-B320-9DDC67CF83A6}"/>
              </a:ext>
            </a:extLst>
          </p:cNvPr>
          <p:cNvCxnSpPr>
            <a:cxnSpLocks/>
          </p:cNvCxnSpPr>
          <p:nvPr/>
        </p:nvCxnSpPr>
        <p:spPr>
          <a:xfrm flipV="1">
            <a:off x="2749983" y="4778398"/>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8A3C248-3F33-ED4E-8AA2-381A872776FF}"/>
              </a:ext>
            </a:extLst>
          </p:cNvPr>
          <p:cNvCxnSpPr>
            <a:cxnSpLocks/>
          </p:cNvCxnSpPr>
          <p:nvPr/>
        </p:nvCxnSpPr>
        <p:spPr>
          <a:xfrm flipV="1">
            <a:off x="3186334" y="4778398"/>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6D9A594-8765-F144-A1DC-EAC8A5B24AD5}"/>
              </a:ext>
            </a:extLst>
          </p:cNvPr>
          <p:cNvSpPr/>
          <p:nvPr/>
        </p:nvSpPr>
        <p:spPr>
          <a:xfrm>
            <a:off x="1808771" y="1272884"/>
            <a:ext cx="3425569"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Cambria" panose="02040503050406030204" pitchFamily="18" charset="0"/>
              </a:rPr>
              <a:t>Different </a:t>
            </a: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vulnerabilities</a:t>
            </a:r>
          </a:p>
        </p:txBody>
      </p:sp>
      <p:cxnSp>
        <p:nvCxnSpPr>
          <p:cNvPr id="127" name="Straight Arrow Connector 126">
            <a:extLst>
              <a:ext uri="{FF2B5EF4-FFF2-40B4-BE49-F238E27FC236}">
                <a16:creationId xmlns:a16="http://schemas.microsoft.com/office/drawing/2014/main" id="{6119E4CB-69B0-B544-A07B-ACA9816FCBDE}"/>
              </a:ext>
            </a:extLst>
          </p:cNvPr>
          <p:cNvCxnSpPr>
            <a:cxnSpLocks/>
          </p:cNvCxnSpPr>
          <p:nvPr/>
        </p:nvCxnSpPr>
        <p:spPr>
          <a:xfrm flipH="1">
            <a:off x="2784559" y="1868680"/>
            <a:ext cx="509865" cy="525448"/>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28" name="Content Placeholder 2">
            <a:extLst>
              <a:ext uri="{FF2B5EF4-FFF2-40B4-BE49-F238E27FC236}">
                <a16:creationId xmlns:a16="http://schemas.microsoft.com/office/drawing/2014/main" id="{264DDEF8-7A12-CE44-A885-DD8AA1FD0F3B}"/>
              </a:ext>
            </a:extLst>
          </p:cNvPr>
          <p:cNvSpPr txBox="1">
            <a:spLocks/>
          </p:cNvSpPr>
          <p:nvPr/>
        </p:nvSpPr>
        <p:spPr>
          <a:xfrm>
            <a:off x="1" y="5929203"/>
            <a:ext cx="9144000" cy="448185"/>
          </a:xfrm>
          <a:prstGeom prst="rect">
            <a:avLst/>
          </a:prstGeom>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t>Some cells are more vulnerable due to </a:t>
            </a:r>
            <a:r>
              <a:rPr lang="en-US" sz="2800" b="1" dirty="0"/>
              <a:t>process variation</a:t>
            </a:r>
          </a:p>
        </p:txBody>
      </p:sp>
      <p:cxnSp>
        <p:nvCxnSpPr>
          <p:cNvPr id="125" name="Straight Connector 124">
            <a:extLst>
              <a:ext uri="{FF2B5EF4-FFF2-40B4-BE49-F238E27FC236}">
                <a16:creationId xmlns:a16="http://schemas.microsoft.com/office/drawing/2014/main" id="{12D19ECA-F7C1-1941-BD20-47A82DF20B15}"/>
              </a:ext>
            </a:extLst>
          </p:cNvPr>
          <p:cNvCxnSpPr>
            <a:cxnSpLocks/>
          </p:cNvCxnSpPr>
          <p:nvPr/>
        </p:nvCxnSpPr>
        <p:spPr>
          <a:xfrm flipH="1" flipV="1">
            <a:off x="3667123" y="4697608"/>
            <a:ext cx="4145569" cy="6452"/>
          </a:xfrm>
          <a:prstGeom prst="line">
            <a:avLst/>
          </a:pr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6C0194-E9D0-E644-9B8A-E3A8E43A5D2D}"/>
              </a:ext>
            </a:extLst>
          </p:cNvPr>
          <p:cNvCxnSpPr>
            <a:cxnSpLocks/>
          </p:cNvCxnSpPr>
          <p:nvPr/>
        </p:nvCxnSpPr>
        <p:spPr>
          <a:xfrm flipV="1">
            <a:off x="3671076" y="4724121"/>
            <a:ext cx="4222420" cy="2788"/>
          </a:xfrm>
          <a:prstGeom prst="line">
            <a:avLst/>
          </a:prstGeom>
          <a:ln w="76200">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23A25B8C-6B23-6141-85CD-75FDF06C19A0}"/>
              </a:ext>
            </a:extLst>
          </p:cNvPr>
          <p:cNvSpPr/>
          <p:nvPr/>
        </p:nvSpPr>
        <p:spPr>
          <a:xfrm>
            <a:off x="1037198" y="5426572"/>
            <a:ext cx="3425569"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err="1">
                <a:solidFill>
                  <a:schemeClr val="tx1">
                    <a:lumMod val="50000"/>
                    <a:lumOff val="50000"/>
                  </a:schemeClr>
                </a:solidFill>
                <a:latin typeface="Cambria" panose="02040503050406030204" pitchFamily="18" charset="0"/>
              </a:rPr>
              <a:t>RowHammer</a:t>
            </a:r>
            <a:r>
              <a:rPr lang="en-US" sz="2000" b="1" i="1" dirty="0">
                <a:solidFill>
                  <a:schemeClr val="tx1">
                    <a:lumMod val="50000"/>
                    <a:lumOff val="50000"/>
                  </a:schemeClr>
                </a:solidFill>
                <a:latin typeface="Cambria" panose="02040503050406030204" pitchFamily="18" charset="0"/>
              </a:rPr>
              <a:t> Attack:</a:t>
            </a:r>
          </a:p>
          <a:p>
            <a:pPr algn="ctr"/>
            <a:r>
              <a:rPr lang="en-US" sz="2000" i="1" dirty="0">
                <a:solidFill>
                  <a:schemeClr val="tx1">
                    <a:lumMod val="50000"/>
                    <a:lumOff val="50000"/>
                  </a:schemeClr>
                </a:solidFill>
                <a:latin typeface="Cambria" panose="02040503050406030204" pitchFamily="18" charset="0"/>
              </a:rPr>
              <a:t>Accesses to nearby row</a:t>
            </a:r>
          </a:p>
        </p:txBody>
      </p:sp>
      <p:cxnSp>
        <p:nvCxnSpPr>
          <p:cNvPr id="130" name="Straight Arrow Connector 129">
            <a:extLst>
              <a:ext uri="{FF2B5EF4-FFF2-40B4-BE49-F238E27FC236}">
                <a16:creationId xmlns:a16="http://schemas.microsoft.com/office/drawing/2014/main" id="{4BE3F530-27AD-8F43-98C8-74DD287A2ECD}"/>
              </a:ext>
            </a:extLst>
          </p:cNvPr>
          <p:cNvCxnSpPr>
            <a:cxnSpLocks/>
          </p:cNvCxnSpPr>
          <p:nvPr/>
        </p:nvCxnSpPr>
        <p:spPr>
          <a:xfrm>
            <a:off x="2047613" y="3003255"/>
            <a:ext cx="5895628" cy="3441"/>
          </a:xfrm>
          <a:prstGeom prst="straightConnector1">
            <a:avLst/>
          </a:prstGeom>
          <a:ln w="381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2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wipe(left)">
                                      <p:cBhvr>
                                        <p:cTn id="13" dur="2000"/>
                                        <p:tgtEl>
                                          <p:spTgt spid="89"/>
                                        </p:tgtEl>
                                      </p:cBhvr>
                                    </p:animEffect>
                                  </p:childTnLst>
                                </p:cTn>
                              </p:par>
                              <p:par>
                                <p:cTn id="14" presetID="22" presetClass="entr" presetSubtype="8" fill="hold" nodeType="withEffect">
                                  <p:stCondLst>
                                    <p:cond delay="250"/>
                                  </p:stCondLst>
                                  <p:childTnLst>
                                    <p:set>
                                      <p:cBhvr>
                                        <p:cTn id="15" dur="1" fill="hold">
                                          <p:stCondLst>
                                            <p:cond delay="0"/>
                                          </p:stCondLst>
                                        </p:cTn>
                                        <p:tgtEl>
                                          <p:spTgt spid="103"/>
                                        </p:tgtEl>
                                        <p:attrNameLst>
                                          <p:attrName>style.visibility</p:attrName>
                                        </p:attrNameLst>
                                      </p:cBhvr>
                                      <p:to>
                                        <p:strVal val="visible"/>
                                      </p:to>
                                    </p:set>
                                    <p:animEffect transition="in" filter="wipe(left)">
                                      <p:cBhvr>
                                        <p:cTn id="16" dur="2000"/>
                                        <p:tgtEl>
                                          <p:spTgt spid="103"/>
                                        </p:tgtEl>
                                      </p:cBhvr>
                                    </p:animEffect>
                                  </p:childTnLst>
                                </p:cTn>
                              </p:par>
                              <p:par>
                                <p:cTn id="17" presetID="1" presetClass="entr" presetSubtype="0" fill="hold" grpId="0" nodeType="withEffect">
                                  <p:stCondLst>
                                    <p:cond delay="50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127"/>
                                        </p:tgtEl>
                                        <p:attrNameLst>
                                          <p:attrName>style.visibility</p:attrName>
                                        </p:attrNameLst>
                                      </p:cBhvr>
                                      <p:to>
                                        <p:strVal val="visible"/>
                                      </p:to>
                                    </p:set>
                                  </p:childTnLst>
                                </p:cTn>
                              </p:par>
                            </p:childTnLst>
                          </p:cTn>
                        </p:par>
                        <p:par>
                          <p:cTn id="21" fill="hold">
                            <p:stCondLst>
                              <p:cond delay="2250"/>
                            </p:stCondLst>
                            <p:childTnLst>
                              <p:par>
                                <p:cTn id="22" presetID="22" presetClass="entr" presetSubtype="8" fill="hold" nodeType="afterEffect">
                                  <p:stCondLst>
                                    <p:cond delay="0"/>
                                  </p:stCondLst>
                                  <p:childTnLst>
                                    <p:set>
                                      <p:cBhvr>
                                        <p:cTn id="23" dur="1" fill="hold">
                                          <p:stCondLst>
                                            <p:cond delay="0"/>
                                          </p:stCondLst>
                                        </p:cTn>
                                        <p:tgtEl>
                                          <p:spTgt spid="124"/>
                                        </p:tgtEl>
                                        <p:attrNameLst>
                                          <p:attrName>style.visibility</p:attrName>
                                        </p:attrNameLst>
                                      </p:cBhvr>
                                      <p:to>
                                        <p:strVal val="visible"/>
                                      </p:to>
                                    </p:set>
                                    <p:animEffect transition="in" filter="wipe(left)">
                                      <p:cBhvr>
                                        <p:cTn id="24" dur="500"/>
                                        <p:tgtEl>
                                          <p:spTgt spid="124"/>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3086646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239153" y="1006595"/>
            <a:ext cx="9143999" cy="5318753"/>
          </a:xfrm>
        </p:spPr>
        <p:txBody>
          <a:bodyPr/>
          <a:lstStyle/>
          <a:p>
            <a:pPr lvl="1"/>
            <a:r>
              <a:rPr lang="en-US" sz="2600" dirty="0"/>
              <a:t>Denser DRAM chips are </a:t>
            </a:r>
            <a:r>
              <a:rPr lang="en-US" sz="2600" b="1" dirty="0">
                <a:solidFill>
                  <a:schemeClr val="accent2">
                    <a:lumMod val="75000"/>
                  </a:schemeClr>
                </a:solidFill>
              </a:rPr>
              <a:t>more vulnerable </a:t>
            </a:r>
            <a:r>
              <a:rPr lang="en-US" sz="2600" dirty="0"/>
              <a:t>to </a:t>
            </a:r>
            <a:r>
              <a:rPr lang="en-US" sz="2600" dirty="0" err="1"/>
              <a:t>RowHammer</a:t>
            </a:r>
            <a:r>
              <a:rPr lang="en-US" sz="2600" dirty="0"/>
              <a:t> </a:t>
            </a:r>
          </a:p>
          <a:p>
            <a:pPr marL="457200" lvl="1" indent="0">
              <a:buNone/>
            </a:pPr>
            <a:endParaRPr lang="en-US" sz="2600" dirty="0"/>
          </a:p>
          <a:p>
            <a:pPr lvl="1"/>
            <a:r>
              <a:rPr lang="en-US" sz="2600" dirty="0"/>
              <a:t>Three prior works </a:t>
            </a:r>
            <a:r>
              <a:rPr lang="en-US" sz="1800" b="1" dirty="0">
                <a:solidFill>
                  <a:srgbClr val="538234"/>
                </a:solidFill>
              </a:rPr>
              <a:t>[Kim+, ISCA’14], [Park+, MR’16], [Park+, MR’16]</a:t>
            </a:r>
            <a:r>
              <a:rPr lang="en-US" sz="2600" dirty="0"/>
              <a:t>, </a:t>
            </a:r>
            <a:r>
              <a:rPr lang="en-US" sz="2600" b="1" dirty="0"/>
              <a:t>over the last six years</a:t>
            </a:r>
            <a:r>
              <a:rPr lang="en-US" sz="2600" dirty="0"/>
              <a:t> provide </a:t>
            </a:r>
            <a:r>
              <a:rPr lang="en-US" sz="2600" dirty="0" err="1"/>
              <a:t>RowHammer</a:t>
            </a:r>
            <a:r>
              <a:rPr lang="en-US" sz="2600" dirty="0"/>
              <a:t> characterization data on real DRAM</a:t>
            </a:r>
          </a:p>
          <a:p>
            <a:pPr lvl="1"/>
            <a:endParaRPr lang="en-US" sz="2600" dirty="0"/>
          </a:p>
          <a:p>
            <a:pPr lvl="1"/>
            <a:r>
              <a:rPr lang="en-US" sz="2600" dirty="0"/>
              <a:t>However, there is </a:t>
            </a:r>
            <a:r>
              <a:rPr lang="en-US" sz="2600" b="1" dirty="0">
                <a:solidFill>
                  <a:srgbClr val="C00000"/>
                </a:solidFill>
              </a:rPr>
              <a:t>no comprehensive experimental study</a:t>
            </a:r>
            <a:r>
              <a:rPr lang="en-US" sz="2600" b="1" dirty="0"/>
              <a:t> </a:t>
            </a:r>
            <a:r>
              <a:rPr lang="en-US" sz="2600" dirty="0"/>
              <a:t>that demonstrates </a:t>
            </a:r>
            <a:r>
              <a:rPr lang="en-US" sz="2600" b="1" dirty="0">
                <a:solidFill>
                  <a:srgbClr val="C00000"/>
                </a:solidFill>
              </a:rPr>
              <a:t>how vulnerability scales </a:t>
            </a:r>
            <a:r>
              <a:rPr lang="en-US" sz="2600" dirty="0"/>
              <a:t>across DRAM types and technology node generations </a:t>
            </a:r>
          </a:p>
          <a:p>
            <a:pPr lvl="1"/>
            <a:endParaRPr lang="en-US" sz="2600" dirty="0"/>
          </a:p>
          <a:p>
            <a:pPr lvl="1"/>
            <a:r>
              <a:rPr lang="en-US" sz="2600" dirty="0"/>
              <a:t>It is </a:t>
            </a:r>
            <a:r>
              <a:rPr lang="en-US" sz="2600" b="1" dirty="0">
                <a:solidFill>
                  <a:srgbClr val="7030A0"/>
                </a:solidFill>
              </a:rPr>
              <a:t>unclear whether current mitigation mechanisms will remain viable</a:t>
            </a:r>
            <a:r>
              <a:rPr lang="en-US" sz="2600" b="1" dirty="0"/>
              <a:t> </a:t>
            </a:r>
            <a:r>
              <a:rPr lang="en-US" sz="2600" dirty="0"/>
              <a:t>for future DRAM chips that are likely to be more vulnerable to </a:t>
            </a:r>
            <a:r>
              <a:rPr lang="en-US" sz="2600" dirty="0" err="1"/>
              <a:t>RowHammer</a:t>
            </a:r>
            <a:endParaRPr lang="en-US" sz="2600" dirty="0"/>
          </a:p>
          <a:p>
            <a:pPr marL="0" indent="0">
              <a:buNone/>
            </a:pPr>
            <a:endParaRPr lang="en-US" dirty="0"/>
          </a:p>
        </p:txBody>
      </p:sp>
    </p:spTree>
    <p:extLst>
      <p:ext uri="{BB962C8B-B14F-4D97-AF65-F5344CB8AC3E}">
        <p14:creationId xmlns:p14="http://schemas.microsoft.com/office/powerpoint/2010/main" val="542238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Goal</a:t>
            </a: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120958" y="1589650"/>
            <a:ext cx="9264957" cy="4654395"/>
          </a:xfrm>
        </p:spPr>
        <p:txBody>
          <a:bodyPr/>
          <a:lstStyle/>
          <a:p>
            <a:pPr marL="800100" lvl="1" indent="-342900">
              <a:spcBef>
                <a:spcPts val="400"/>
              </a:spcBef>
              <a:buFont typeface="+mj-lt"/>
              <a:buAutoNum type="arabicPeriod"/>
            </a:pPr>
            <a:r>
              <a:rPr lang="en-US" sz="2700" b="1" dirty="0"/>
              <a:t> </a:t>
            </a:r>
            <a:r>
              <a:rPr lang="en-US" sz="2700" b="1" dirty="0">
                <a:solidFill>
                  <a:srgbClr val="538234"/>
                </a:solidFill>
              </a:rPr>
              <a:t>Experimentally demonstrate </a:t>
            </a:r>
            <a:r>
              <a:rPr lang="en-US" sz="2700" dirty="0">
                <a:solidFill>
                  <a:srgbClr val="538234"/>
                </a:solidFill>
              </a:rPr>
              <a:t>how vulnerable modern DRAM chips are to </a:t>
            </a:r>
            <a:r>
              <a:rPr lang="en-US" sz="2700" dirty="0" err="1">
                <a:solidFill>
                  <a:srgbClr val="538234"/>
                </a:solidFill>
              </a:rPr>
              <a:t>RowHammer</a:t>
            </a:r>
            <a:r>
              <a:rPr lang="en-US" sz="2700" dirty="0">
                <a:solidFill>
                  <a:srgbClr val="538234"/>
                </a:solidFill>
              </a:rPr>
              <a:t> and </a:t>
            </a:r>
            <a:r>
              <a:rPr lang="en-US" sz="2700" b="1" dirty="0">
                <a:solidFill>
                  <a:srgbClr val="538234"/>
                </a:solidFill>
              </a:rPr>
              <a:t>predict how this vulnerability will scale</a:t>
            </a:r>
            <a:r>
              <a:rPr lang="en-US" sz="2700" dirty="0">
                <a:solidFill>
                  <a:srgbClr val="538234"/>
                </a:solidFill>
              </a:rPr>
              <a:t> going forward</a:t>
            </a:r>
          </a:p>
          <a:p>
            <a:pPr marL="800100" lvl="1" indent="-342900">
              <a:spcBef>
                <a:spcPts val="400"/>
              </a:spcBef>
              <a:buFont typeface="+mj-lt"/>
              <a:buAutoNum type="arabicPeriod"/>
            </a:pPr>
            <a:endParaRPr lang="en-US" sz="2700" dirty="0"/>
          </a:p>
          <a:p>
            <a:pPr marL="800100" lvl="1" indent="-342900">
              <a:spcBef>
                <a:spcPts val="400"/>
              </a:spcBef>
              <a:buFont typeface="+mj-lt"/>
              <a:buAutoNum type="arabicPeriod"/>
            </a:pPr>
            <a:endParaRPr lang="en-US" sz="2700" dirty="0"/>
          </a:p>
          <a:p>
            <a:pPr marL="800100" lvl="1" indent="-342900">
              <a:spcBef>
                <a:spcPts val="400"/>
              </a:spcBef>
              <a:buFont typeface="+mj-lt"/>
              <a:buAutoNum type="arabicPeriod"/>
            </a:pPr>
            <a:r>
              <a:rPr lang="en-US" sz="2700" b="1" dirty="0"/>
              <a:t> </a:t>
            </a:r>
            <a:r>
              <a:rPr lang="en-US" sz="2700" dirty="0">
                <a:solidFill>
                  <a:schemeClr val="accent5">
                    <a:lumMod val="75000"/>
                  </a:schemeClr>
                </a:solidFill>
              </a:rPr>
              <a:t>Examine the viability of current mitigation mechanisms on </a:t>
            </a:r>
            <a:r>
              <a:rPr lang="en-US" sz="2700" b="1" dirty="0">
                <a:solidFill>
                  <a:schemeClr val="accent5">
                    <a:lumMod val="75000"/>
                  </a:schemeClr>
                </a:solidFill>
              </a:rPr>
              <a:t>more vulnerable chips</a:t>
            </a:r>
          </a:p>
          <a:p>
            <a:pPr marL="0" indent="0">
              <a:buNone/>
            </a:pPr>
            <a:endParaRPr lang="en-US" sz="2700" dirty="0"/>
          </a:p>
        </p:txBody>
      </p:sp>
    </p:spTree>
    <p:extLst>
      <p:ext uri="{BB962C8B-B14F-4D97-AF65-F5344CB8AC3E}">
        <p14:creationId xmlns:p14="http://schemas.microsoft.com/office/powerpoint/2010/main" val="3220733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2338179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Testing Infrastructures</a:t>
            </a:r>
          </a:p>
        </p:txBody>
      </p:sp>
      <p:sp>
        <p:nvSpPr>
          <p:cNvPr id="5" name="Rectangle 4">
            <a:extLst>
              <a:ext uri="{FF2B5EF4-FFF2-40B4-BE49-F238E27FC236}">
                <a16:creationId xmlns:a16="http://schemas.microsoft.com/office/drawing/2014/main" id="{C4B6A481-3754-4809-844E-019BD3000795}"/>
              </a:ext>
            </a:extLst>
          </p:cNvPr>
          <p:cNvSpPr/>
          <p:nvPr/>
        </p:nvSpPr>
        <p:spPr>
          <a:xfrm>
            <a:off x="75990" y="764929"/>
            <a:ext cx="9068009" cy="3346044"/>
          </a:xfrm>
          <a:prstGeom prst="rect">
            <a:avLst/>
          </a:prstGeom>
        </p:spPr>
        <p:txBody>
          <a:bodyPr wrap="square">
            <a:spAutoFit/>
          </a:bodyPr>
          <a:lstStyle/>
          <a:p>
            <a:pPr lvl="0">
              <a:lnSpc>
                <a:spcPct val="90000"/>
              </a:lnSpc>
              <a:spcBef>
                <a:spcPts val="400"/>
              </a:spcBef>
            </a:pPr>
            <a:r>
              <a:rPr lang="en-US" sz="2600" dirty="0">
                <a:latin typeface="Cambria" panose="02040503050406030204" pitchFamily="18" charset="0"/>
              </a:rPr>
              <a:t>Three separate testing infrastructures</a:t>
            </a:r>
          </a:p>
          <a:p>
            <a:pPr marL="365760" lvl="1" indent="-457200">
              <a:lnSpc>
                <a:spcPct val="90000"/>
              </a:lnSpc>
              <a:spcBef>
                <a:spcPts val="400"/>
              </a:spcBef>
              <a:buFont typeface="+mj-lt"/>
              <a:buAutoNum type="arabicPeriod"/>
            </a:pPr>
            <a:r>
              <a:rPr lang="en-US" sz="2400" b="1" dirty="0">
                <a:solidFill>
                  <a:srgbClr val="7030A0"/>
                </a:solidFill>
                <a:latin typeface="Cambria" panose="02040503050406030204" pitchFamily="18" charset="0"/>
              </a:rPr>
              <a:t>DDR3:</a:t>
            </a:r>
            <a:r>
              <a:rPr lang="en-US" sz="2400" dirty="0">
                <a:solidFill>
                  <a:srgbClr val="7030A0"/>
                </a:solidFill>
                <a:latin typeface="Cambria" panose="02040503050406030204" pitchFamily="18" charset="0"/>
              </a:rPr>
              <a:t> FPGA-based </a:t>
            </a:r>
            <a:r>
              <a:rPr lang="en-US" sz="2400" dirty="0" err="1">
                <a:solidFill>
                  <a:srgbClr val="7030A0"/>
                </a:solidFill>
                <a:latin typeface="Cambria" panose="02040503050406030204" pitchFamily="18" charset="0"/>
              </a:rPr>
              <a:t>SoftMC</a:t>
            </a:r>
            <a:r>
              <a:rPr lang="en-US" sz="2400" dirty="0">
                <a:solidFill>
                  <a:srgbClr val="7030A0"/>
                </a:solidFill>
                <a:latin typeface="Cambria" panose="02040503050406030204" pitchFamily="18" charset="0"/>
              </a:rPr>
              <a:t> [Hassan+, HPCA’17] </a:t>
            </a:r>
          </a:p>
          <a:p>
            <a:pPr marL="365760" lvl="2">
              <a:lnSpc>
                <a:spcPct val="90000"/>
              </a:lnSpc>
              <a:spcBef>
                <a:spcPts val="400"/>
              </a:spcBef>
            </a:pPr>
            <a:r>
              <a:rPr lang="en-US" sz="2400" dirty="0">
                <a:solidFill>
                  <a:srgbClr val="7030A0"/>
                </a:solidFill>
                <a:latin typeface="Cambria" panose="02040503050406030204" pitchFamily="18" charset="0"/>
              </a:rPr>
              <a:t>               (Xilinx ML605) </a:t>
            </a:r>
          </a:p>
          <a:p>
            <a:pPr marL="365760" lvl="1" indent="-457200">
              <a:lnSpc>
                <a:spcPct val="90000"/>
              </a:lnSpc>
              <a:spcBef>
                <a:spcPts val="400"/>
              </a:spcBef>
              <a:buFont typeface="+mj-lt"/>
              <a:buAutoNum type="arabicPeriod"/>
            </a:pPr>
            <a:r>
              <a:rPr lang="en-US" sz="2400" b="1" dirty="0">
                <a:solidFill>
                  <a:srgbClr val="C00000"/>
                </a:solidFill>
                <a:latin typeface="Cambria" panose="02040503050406030204" pitchFamily="18" charset="0"/>
              </a:rPr>
              <a:t>DDR4:</a:t>
            </a:r>
            <a:r>
              <a:rPr lang="en-US" sz="2400" dirty="0">
                <a:solidFill>
                  <a:srgbClr val="C00000"/>
                </a:solidFill>
                <a:latin typeface="Cambria" panose="02040503050406030204" pitchFamily="18" charset="0"/>
              </a:rPr>
              <a:t> FPGA-based </a:t>
            </a:r>
            <a:r>
              <a:rPr lang="en-US" sz="2400" dirty="0" err="1">
                <a:solidFill>
                  <a:srgbClr val="C00000"/>
                </a:solidFill>
                <a:latin typeface="Cambria" panose="02040503050406030204" pitchFamily="18" charset="0"/>
              </a:rPr>
              <a:t>SoftMC</a:t>
            </a:r>
            <a:r>
              <a:rPr lang="en-US" sz="2400" dirty="0">
                <a:solidFill>
                  <a:srgbClr val="C00000"/>
                </a:solidFill>
                <a:latin typeface="Cambria" panose="02040503050406030204" pitchFamily="18" charset="0"/>
              </a:rPr>
              <a:t> [Hassan+, HPCA’17] </a:t>
            </a:r>
          </a:p>
          <a:p>
            <a:pPr marL="365760" lvl="2">
              <a:lnSpc>
                <a:spcPct val="90000"/>
              </a:lnSpc>
              <a:spcBef>
                <a:spcPts val="400"/>
              </a:spcBef>
            </a:pPr>
            <a:r>
              <a:rPr lang="en-US" sz="2400" dirty="0">
                <a:solidFill>
                  <a:srgbClr val="C00000"/>
                </a:solidFill>
                <a:latin typeface="Cambria" panose="02040503050406030204" pitchFamily="18" charset="0"/>
              </a:rPr>
              <a:t>               (Xilinx </a:t>
            </a:r>
            <a:r>
              <a:rPr lang="en-US" sz="2400" dirty="0" err="1">
                <a:solidFill>
                  <a:srgbClr val="C00000"/>
                </a:solidFill>
                <a:latin typeface="Cambria" panose="02040503050406030204" pitchFamily="18" charset="0"/>
              </a:rPr>
              <a:t>Virtex</a:t>
            </a:r>
            <a:r>
              <a:rPr lang="en-US" sz="2400" dirty="0">
                <a:solidFill>
                  <a:srgbClr val="C00000"/>
                </a:solidFill>
                <a:latin typeface="Cambria" panose="02040503050406030204" pitchFamily="18" charset="0"/>
              </a:rPr>
              <a:t> </a:t>
            </a:r>
            <a:r>
              <a:rPr lang="en-US" sz="2400" dirty="0" err="1">
                <a:solidFill>
                  <a:srgbClr val="C00000"/>
                </a:solidFill>
                <a:latin typeface="Cambria" panose="02040503050406030204" pitchFamily="18" charset="0"/>
              </a:rPr>
              <a:t>UltraScale</a:t>
            </a:r>
            <a:r>
              <a:rPr lang="en-US" sz="2400" dirty="0">
                <a:solidFill>
                  <a:srgbClr val="C00000"/>
                </a:solidFill>
                <a:latin typeface="Cambria" panose="02040503050406030204" pitchFamily="18" charset="0"/>
              </a:rPr>
              <a:t> 95)</a:t>
            </a:r>
          </a:p>
          <a:p>
            <a:pPr marL="365760" lvl="1" indent="-457200">
              <a:lnSpc>
                <a:spcPct val="90000"/>
              </a:lnSpc>
              <a:spcBef>
                <a:spcPts val="400"/>
              </a:spcBef>
              <a:buFont typeface="+mj-lt"/>
              <a:buAutoNum type="arabicPeriod"/>
            </a:pPr>
            <a:r>
              <a:rPr lang="en-US" sz="2400" b="1" dirty="0">
                <a:solidFill>
                  <a:schemeClr val="accent6">
                    <a:lumMod val="75000"/>
                  </a:schemeClr>
                </a:solidFill>
                <a:latin typeface="Cambria" panose="02040503050406030204" pitchFamily="18" charset="0"/>
              </a:rPr>
              <a:t>LPDDR4:</a:t>
            </a:r>
            <a:r>
              <a:rPr lang="en-US" sz="2400" dirty="0">
                <a:solidFill>
                  <a:schemeClr val="accent6">
                    <a:lumMod val="75000"/>
                  </a:schemeClr>
                </a:solidFill>
                <a:latin typeface="Cambria" panose="02040503050406030204" pitchFamily="18" charset="0"/>
              </a:rPr>
              <a:t> In-house testing hardware for LPDDR4 chips</a:t>
            </a:r>
          </a:p>
          <a:p>
            <a:pPr lvl="1">
              <a:lnSpc>
                <a:spcPct val="90000"/>
              </a:lnSpc>
              <a:spcBef>
                <a:spcPts val="400"/>
              </a:spcBef>
            </a:pPr>
            <a:endParaRPr lang="en-US" sz="1100" dirty="0">
              <a:solidFill>
                <a:schemeClr val="accent6">
                  <a:lumMod val="75000"/>
                </a:schemeClr>
              </a:solidFill>
              <a:latin typeface="Cambria" panose="02040503050406030204" pitchFamily="18" charset="0"/>
            </a:endParaRPr>
          </a:p>
          <a:p>
            <a:pPr>
              <a:lnSpc>
                <a:spcPct val="90000"/>
              </a:lnSpc>
              <a:spcBef>
                <a:spcPts val="400"/>
              </a:spcBef>
            </a:pPr>
            <a:r>
              <a:rPr lang="en-US" sz="2600" dirty="0">
                <a:latin typeface="Cambria" panose="02040503050406030204" pitchFamily="18" charset="0"/>
              </a:rPr>
              <a:t>All provide fine-grained control over DRAM commands, timing parameters and temperature</a:t>
            </a:r>
          </a:p>
        </p:txBody>
      </p:sp>
      <p:pic>
        <p:nvPicPr>
          <p:cNvPr id="4" name="Picture 3" descr="A circuit board on a table&#10;&#10;Description automatically generated">
            <a:extLst>
              <a:ext uri="{FF2B5EF4-FFF2-40B4-BE49-F238E27FC236}">
                <a16:creationId xmlns:a16="http://schemas.microsoft.com/office/drawing/2014/main" id="{51DDA3CF-37B7-DB40-9D4B-1C3963D3E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368" y="4119733"/>
            <a:ext cx="4206863" cy="2366361"/>
          </a:xfrm>
          <a:prstGeom prst="rect">
            <a:avLst/>
          </a:prstGeom>
        </p:spPr>
      </p:pic>
      <p:sp>
        <p:nvSpPr>
          <p:cNvPr id="3" name="Rectangle 2">
            <a:extLst>
              <a:ext uri="{FF2B5EF4-FFF2-40B4-BE49-F238E27FC236}">
                <a16:creationId xmlns:a16="http://schemas.microsoft.com/office/drawing/2014/main" id="{8BAD8CBF-CBD1-8A49-9F39-C545C033AB6E}"/>
              </a:ext>
            </a:extLst>
          </p:cNvPr>
          <p:cNvSpPr/>
          <p:nvPr/>
        </p:nvSpPr>
        <p:spPr>
          <a:xfrm>
            <a:off x="2649242" y="6445866"/>
            <a:ext cx="3841116" cy="369332"/>
          </a:xfrm>
          <a:prstGeom prst="rect">
            <a:avLst/>
          </a:prstGeom>
        </p:spPr>
        <p:txBody>
          <a:bodyPr wrap="none">
            <a:spAutoFit/>
          </a:bodyPr>
          <a:lstStyle/>
          <a:p>
            <a:r>
              <a:rPr lang="en-US" b="1" dirty="0">
                <a:latin typeface="Cambria" panose="02040503050406030204" pitchFamily="18" charset="0"/>
              </a:rPr>
              <a:t>DDR4 DRAM testing infrastructure</a:t>
            </a:r>
            <a:endParaRPr lang="en-US" dirty="0"/>
          </a:p>
        </p:txBody>
      </p:sp>
    </p:spTree>
    <p:extLst>
      <p:ext uri="{BB962C8B-B14F-4D97-AF65-F5344CB8AC3E}">
        <p14:creationId xmlns:p14="http://schemas.microsoft.com/office/powerpoint/2010/main" val="3028698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Chips Tested</a:t>
            </a:r>
          </a:p>
        </p:txBody>
      </p:sp>
      <p:sp>
        <p:nvSpPr>
          <p:cNvPr id="8" name="Rectangle 7">
            <a:extLst>
              <a:ext uri="{FF2B5EF4-FFF2-40B4-BE49-F238E27FC236}">
                <a16:creationId xmlns:a16="http://schemas.microsoft.com/office/drawing/2014/main" id="{B9A773B1-7859-4A3D-BD46-56DCB8E688FC}"/>
              </a:ext>
            </a:extLst>
          </p:cNvPr>
          <p:cNvSpPr/>
          <p:nvPr/>
        </p:nvSpPr>
        <p:spPr>
          <a:xfrm>
            <a:off x="156378" y="3455906"/>
            <a:ext cx="8987622" cy="3012107"/>
          </a:xfrm>
          <a:prstGeom prst="rect">
            <a:avLst/>
          </a:prstGeom>
        </p:spPr>
        <p:txBody>
          <a:bodyPr wrap="square">
            <a:spAutoFit/>
          </a:bodyPr>
          <a:lstStyle/>
          <a:p>
            <a:pPr lvl="0">
              <a:lnSpc>
                <a:spcPct val="90000"/>
              </a:lnSpc>
              <a:spcBef>
                <a:spcPts val="400"/>
              </a:spcBef>
            </a:pPr>
            <a:r>
              <a:rPr lang="en-US" sz="2700" b="1" dirty="0">
                <a:latin typeface="Cambria" panose="02040503050406030204" pitchFamily="18" charset="0"/>
              </a:rPr>
              <a:t>1580</a:t>
            </a:r>
            <a:r>
              <a:rPr lang="en-US" sz="2700" dirty="0">
                <a:latin typeface="Cambria" panose="02040503050406030204" pitchFamily="18" charset="0"/>
              </a:rPr>
              <a:t> total DRAM chips tested from </a:t>
            </a:r>
            <a:r>
              <a:rPr lang="en-US" sz="2700" b="1" dirty="0">
                <a:latin typeface="Cambria" panose="02040503050406030204" pitchFamily="18" charset="0"/>
              </a:rPr>
              <a:t>300</a:t>
            </a:r>
            <a:r>
              <a:rPr lang="en-US" sz="2700" dirty="0">
                <a:latin typeface="Cambria" panose="02040503050406030204" pitchFamily="18" charset="0"/>
              </a:rPr>
              <a:t> DRAM modules</a:t>
            </a:r>
          </a:p>
          <a:p>
            <a:pPr marL="274320" lvl="0" indent="-274320">
              <a:lnSpc>
                <a:spcPct val="90000"/>
              </a:lnSpc>
              <a:spcBef>
                <a:spcPts val="400"/>
              </a:spcBef>
              <a:buFont typeface="Arial" panose="020B0604020202020204" pitchFamily="34" charset="0"/>
              <a:buChar char="•"/>
            </a:pPr>
            <a:r>
              <a:rPr lang="en-US" sz="2300" b="1" dirty="0">
                <a:solidFill>
                  <a:schemeClr val="accent2">
                    <a:lumMod val="75000"/>
                  </a:schemeClr>
                </a:solidFill>
                <a:latin typeface="Cambria" panose="02040503050406030204" pitchFamily="18" charset="0"/>
              </a:rPr>
              <a:t>Three</a:t>
            </a:r>
            <a:r>
              <a:rPr lang="en-US" sz="2300" dirty="0">
                <a:solidFill>
                  <a:schemeClr val="accent2">
                    <a:lumMod val="75000"/>
                  </a:schemeClr>
                </a:solidFill>
                <a:latin typeface="Cambria" panose="02040503050406030204" pitchFamily="18" charset="0"/>
              </a:rPr>
              <a:t> major DRAM manufacturers {A, B, C}</a:t>
            </a:r>
          </a:p>
          <a:p>
            <a:pPr marL="274320" lvl="0" indent="-274320">
              <a:lnSpc>
                <a:spcPct val="90000"/>
              </a:lnSpc>
              <a:buFont typeface="Arial" panose="020B0604020202020204" pitchFamily="34" charset="0"/>
              <a:buChar char="•"/>
            </a:pPr>
            <a:r>
              <a:rPr lang="en-US" sz="2300" b="1" dirty="0">
                <a:solidFill>
                  <a:schemeClr val="accent6">
                    <a:lumMod val="75000"/>
                  </a:schemeClr>
                </a:solidFill>
                <a:latin typeface="Cambria" panose="02040503050406030204" pitchFamily="18" charset="0"/>
              </a:rPr>
              <a:t>Three</a:t>
            </a:r>
            <a:r>
              <a:rPr lang="en-US" sz="2300" dirty="0">
                <a:solidFill>
                  <a:schemeClr val="accent6">
                    <a:lumMod val="75000"/>
                  </a:schemeClr>
                </a:solidFill>
                <a:latin typeface="Cambria" panose="02040503050406030204" pitchFamily="18" charset="0"/>
              </a:rPr>
              <a:t> DRAM </a:t>
            </a:r>
            <a:r>
              <a:rPr lang="en-US" sz="2300" i="1" dirty="0">
                <a:solidFill>
                  <a:schemeClr val="accent6">
                    <a:lumMod val="75000"/>
                  </a:schemeClr>
                </a:solidFill>
                <a:latin typeface="Cambria" panose="02040503050406030204" pitchFamily="18" charset="0"/>
              </a:rPr>
              <a:t>types </a:t>
            </a:r>
            <a:r>
              <a:rPr lang="en-US" sz="2300" dirty="0">
                <a:solidFill>
                  <a:schemeClr val="accent6">
                    <a:lumMod val="75000"/>
                  </a:schemeClr>
                </a:solidFill>
                <a:latin typeface="Cambria" panose="02040503050406030204" pitchFamily="18" charset="0"/>
              </a:rPr>
              <a:t>or</a:t>
            </a:r>
            <a:r>
              <a:rPr lang="en-US" sz="2300" i="1" dirty="0">
                <a:solidFill>
                  <a:schemeClr val="accent6">
                    <a:lumMod val="75000"/>
                  </a:schemeClr>
                </a:solidFill>
                <a:latin typeface="Cambria" panose="02040503050406030204" pitchFamily="18" charset="0"/>
              </a:rPr>
              <a:t> standards</a:t>
            </a:r>
            <a:r>
              <a:rPr lang="en-US" sz="2300" dirty="0">
                <a:solidFill>
                  <a:schemeClr val="accent6">
                    <a:lumMod val="75000"/>
                  </a:schemeClr>
                </a:solidFill>
                <a:latin typeface="Cambria" panose="02040503050406030204" pitchFamily="18" charset="0"/>
              </a:rPr>
              <a:t> {DDR3, DDR4, LPDDR4}</a:t>
            </a:r>
          </a:p>
          <a:p>
            <a:pPr marL="731520" lvl="1" indent="-274320">
              <a:lnSpc>
                <a:spcPct val="90000"/>
              </a:lnSpc>
              <a:buFont typeface="Arial" panose="020B0604020202020204" pitchFamily="34" charset="0"/>
              <a:buChar char="•"/>
            </a:pPr>
            <a:r>
              <a:rPr lang="en-US" dirty="0">
                <a:latin typeface="Cambria" panose="02040503050406030204" pitchFamily="18" charset="0"/>
              </a:rPr>
              <a:t>LPDDR4 chips we test implement on-die ECC</a:t>
            </a:r>
          </a:p>
          <a:p>
            <a:pPr marL="274320" lvl="0" indent="-274320">
              <a:lnSpc>
                <a:spcPct val="90000"/>
              </a:lnSpc>
              <a:buFont typeface="Arial" panose="020B0604020202020204" pitchFamily="34" charset="0"/>
              <a:buChar char="•"/>
            </a:pPr>
            <a:r>
              <a:rPr lang="en-US" sz="2300" b="1" dirty="0">
                <a:solidFill>
                  <a:schemeClr val="accent5">
                    <a:lumMod val="75000"/>
                  </a:schemeClr>
                </a:solidFill>
                <a:latin typeface="Cambria" panose="02040503050406030204" pitchFamily="18" charset="0"/>
              </a:rPr>
              <a:t>Two</a:t>
            </a:r>
            <a:r>
              <a:rPr lang="en-US" sz="2300" dirty="0">
                <a:solidFill>
                  <a:schemeClr val="accent5">
                    <a:lumMod val="75000"/>
                  </a:schemeClr>
                </a:solidFill>
                <a:latin typeface="Cambria" panose="02040503050406030204" pitchFamily="18" charset="0"/>
              </a:rPr>
              <a:t> technology nodes per DRAM type {old/new, 1x/1y}</a:t>
            </a:r>
          </a:p>
          <a:p>
            <a:pPr marL="731520" lvl="1" indent="-274320">
              <a:lnSpc>
                <a:spcPct val="90000"/>
              </a:lnSpc>
              <a:buFont typeface="Arial" panose="020B0604020202020204" pitchFamily="34" charset="0"/>
              <a:buChar char="•"/>
            </a:pPr>
            <a:r>
              <a:rPr lang="en-US" dirty="0">
                <a:latin typeface="Cambria" panose="02040503050406030204" pitchFamily="18" charset="0"/>
              </a:rPr>
              <a:t>Categorized based on manufacturing date, datasheet publication date, purchase date, and characterization results</a:t>
            </a:r>
          </a:p>
          <a:p>
            <a:pPr>
              <a:lnSpc>
                <a:spcPct val="90000"/>
              </a:lnSpc>
              <a:spcBef>
                <a:spcPts val="400"/>
              </a:spcBef>
            </a:pPr>
            <a:r>
              <a:rPr lang="en-US" sz="2300" b="1" dirty="0">
                <a:solidFill>
                  <a:srgbClr val="7030A0"/>
                </a:solidFill>
                <a:latin typeface="Cambria" panose="02040503050406030204" pitchFamily="18" charset="0"/>
              </a:rPr>
              <a:t>Type-node: </a:t>
            </a:r>
            <a:r>
              <a:rPr lang="en-US" sz="2300" dirty="0">
                <a:solidFill>
                  <a:srgbClr val="7030A0"/>
                </a:solidFill>
                <a:latin typeface="Cambria" panose="02040503050406030204" pitchFamily="18" charset="0"/>
              </a:rPr>
              <a:t>configuration describing a chip’s type and technology node generation: </a:t>
            </a:r>
            <a:r>
              <a:rPr lang="en-US" sz="2300" b="1" dirty="0">
                <a:solidFill>
                  <a:srgbClr val="7030A0"/>
                </a:solidFill>
                <a:latin typeface="Cambria" panose="02040503050406030204" pitchFamily="18" charset="0"/>
              </a:rPr>
              <a:t>DDR3-old/new, DDR4-old/new, LPDDR4-1x/1y</a:t>
            </a:r>
          </a:p>
        </p:txBody>
      </p:sp>
      <p:pic>
        <p:nvPicPr>
          <p:cNvPr id="3" name="Picture 2">
            <a:extLst>
              <a:ext uri="{FF2B5EF4-FFF2-40B4-BE49-F238E27FC236}">
                <a16:creationId xmlns:a16="http://schemas.microsoft.com/office/drawing/2014/main" id="{11688A29-31DA-174D-802D-FAAED71DD56A}"/>
              </a:ext>
            </a:extLst>
          </p:cNvPr>
          <p:cNvPicPr>
            <a:picLocks noChangeAspect="1"/>
          </p:cNvPicPr>
          <p:nvPr/>
        </p:nvPicPr>
        <p:blipFill>
          <a:blip r:embed="rId3"/>
          <a:stretch>
            <a:fillRect/>
          </a:stretch>
        </p:blipFill>
        <p:spPr>
          <a:xfrm>
            <a:off x="1464908" y="748372"/>
            <a:ext cx="6214184" cy="2680628"/>
          </a:xfrm>
          <a:prstGeom prst="rect">
            <a:avLst/>
          </a:prstGeom>
        </p:spPr>
      </p:pic>
      <p:sp>
        <p:nvSpPr>
          <p:cNvPr id="4" name="Rectangle 3">
            <a:extLst>
              <a:ext uri="{FF2B5EF4-FFF2-40B4-BE49-F238E27FC236}">
                <a16:creationId xmlns:a16="http://schemas.microsoft.com/office/drawing/2014/main" id="{F5E2CA84-0AC9-1745-9ECF-5125C41E3D49}"/>
              </a:ext>
            </a:extLst>
          </p:cNvPr>
          <p:cNvSpPr/>
          <p:nvPr/>
        </p:nvSpPr>
        <p:spPr>
          <a:xfrm>
            <a:off x="3221502" y="1153551"/>
            <a:ext cx="3179298" cy="295421"/>
          </a:xfrm>
          <a:prstGeom prst="rect">
            <a:avLst/>
          </a:prstGeom>
          <a:solidFill>
            <a:schemeClr val="accent2">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594ED-1FE5-DC43-BF96-6FAC22FFFFBD}"/>
              </a:ext>
            </a:extLst>
          </p:cNvPr>
          <p:cNvSpPr/>
          <p:nvPr/>
        </p:nvSpPr>
        <p:spPr>
          <a:xfrm>
            <a:off x="1631853" y="1597375"/>
            <a:ext cx="647113" cy="1669193"/>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C989B2-0738-E443-8E05-9FFDBF366641}"/>
              </a:ext>
            </a:extLst>
          </p:cNvPr>
          <p:cNvSpPr/>
          <p:nvPr/>
        </p:nvSpPr>
        <p:spPr>
          <a:xfrm>
            <a:off x="2278966" y="2768598"/>
            <a:ext cx="254000" cy="497970"/>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E3C207-2C93-1643-9EA7-8E73D9782FE7}"/>
              </a:ext>
            </a:extLst>
          </p:cNvPr>
          <p:cNvSpPr/>
          <p:nvPr/>
        </p:nvSpPr>
        <p:spPr>
          <a:xfrm>
            <a:off x="2352333" y="1597361"/>
            <a:ext cx="515045" cy="1117617"/>
          </a:xfrm>
          <a:prstGeom prst="rect">
            <a:avLst/>
          </a:prstGeom>
          <a:solidFill>
            <a:schemeClr val="accent5">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C6BE09-1381-5D4B-9858-BC581B281EF6}"/>
              </a:ext>
            </a:extLst>
          </p:cNvPr>
          <p:cNvSpPr/>
          <p:nvPr/>
        </p:nvSpPr>
        <p:spPr>
          <a:xfrm>
            <a:off x="2613378" y="2714978"/>
            <a:ext cx="254000" cy="551590"/>
          </a:xfrm>
          <a:prstGeom prst="rect">
            <a:avLst/>
          </a:prstGeom>
          <a:solidFill>
            <a:schemeClr val="accent5">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2A8D4-7E59-424B-AE75-A28D938E39A9}"/>
              </a:ext>
            </a:extLst>
          </p:cNvPr>
          <p:cNvSpPr/>
          <p:nvPr/>
        </p:nvSpPr>
        <p:spPr>
          <a:xfrm>
            <a:off x="1651098" y="908685"/>
            <a:ext cx="1216280" cy="552644"/>
          </a:xfrm>
          <a:prstGeom prst="rect">
            <a:avLst/>
          </a:prstGeom>
          <a:solidFill>
            <a:srgbClr val="7030A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71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sz="3800" b="1" dirty="0"/>
              <a:t>Effective </a:t>
            </a:r>
            <a:r>
              <a:rPr lang="en-US" sz="3800" b="1" dirty="0" err="1"/>
              <a:t>RowHammer</a:t>
            </a:r>
            <a:r>
              <a:rPr lang="en-US" sz="3800" b="1" dirty="0"/>
              <a:t> Characterization </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20570" y="1042516"/>
            <a:ext cx="9123430" cy="5984931"/>
          </a:xfrm>
        </p:spPr>
        <p:txBody>
          <a:bodyPr/>
          <a:lstStyle/>
          <a:p>
            <a:pPr marL="0" indent="0">
              <a:buNone/>
            </a:pPr>
            <a:r>
              <a:rPr lang="en-US" sz="2600" dirty="0"/>
              <a:t>To characterize our DRAM chips at </a:t>
            </a:r>
            <a:r>
              <a:rPr lang="en-US" sz="2600" b="1" dirty="0"/>
              <a:t>worst-case</a:t>
            </a:r>
            <a:r>
              <a:rPr lang="en-US" sz="2600" dirty="0"/>
              <a:t> conditions, we:</a:t>
            </a:r>
          </a:p>
          <a:p>
            <a:pPr marL="0" indent="0">
              <a:buNone/>
            </a:pPr>
            <a:endParaRPr lang="en-US" sz="700" dirty="0"/>
          </a:p>
          <a:p>
            <a:pPr marL="457200" indent="-457200">
              <a:buFont typeface="+mj-lt"/>
              <a:buAutoNum type="arabicPeriod"/>
            </a:pPr>
            <a:r>
              <a:rPr lang="en-US" sz="2600" b="1" dirty="0">
                <a:solidFill>
                  <a:schemeClr val="accent6">
                    <a:lumMod val="75000"/>
                  </a:schemeClr>
                </a:solidFill>
              </a:rPr>
              <a:t>Prevent sources of interference during core test loop</a:t>
            </a:r>
          </a:p>
          <a:p>
            <a:pPr marL="365760" lvl="1"/>
            <a:r>
              <a:rPr lang="en-US" sz="2200" dirty="0"/>
              <a:t>We disable: </a:t>
            </a:r>
          </a:p>
          <a:p>
            <a:pPr marL="548640" lvl="2"/>
            <a:r>
              <a:rPr lang="en-US" sz="2000" b="1" dirty="0"/>
              <a:t>DRAM refresh</a:t>
            </a:r>
            <a:r>
              <a:rPr lang="en-US" sz="2000" dirty="0"/>
              <a:t>: to avoid refreshing victim row</a:t>
            </a:r>
          </a:p>
          <a:p>
            <a:pPr marL="548640" lvl="2"/>
            <a:r>
              <a:rPr lang="en-US" sz="2000" b="1" dirty="0"/>
              <a:t>DRAM calibration events</a:t>
            </a:r>
            <a:r>
              <a:rPr lang="en-US" sz="2000" dirty="0"/>
              <a:t>: to minimize variation in test timing</a:t>
            </a:r>
          </a:p>
          <a:p>
            <a:pPr marL="548640" lvl="2"/>
            <a:r>
              <a:rPr lang="en-US" sz="2000" b="1" dirty="0" err="1"/>
              <a:t>RowHammer</a:t>
            </a:r>
            <a:r>
              <a:rPr lang="en-US" sz="2000" b="1" dirty="0"/>
              <a:t> mitigation mechanisms</a:t>
            </a:r>
            <a:r>
              <a:rPr lang="en-US" sz="2000" dirty="0"/>
              <a:t>: to observe circuit-level effects </a:t>
            </a:r>
          </a:p>
          <a:p>
            <a:pPr marL="365760" lvl="1"/>
            <a:r>
              <a:rPr lang="en-US" sz="2200" dirty="0"/>
              <a:t>Test for </a:t>
            </a:r>
            <a:r>
              <a:rPr lang="en-US" sz="2200" b="1" dirty="0">
                <a:solidFill>
                  <a:srgbClr val="538234"/>
                </a:solidFill>
              </a:rPr>
              <a:t>less than refresh window (32ms) </a:t>
            </a:r>
            <a:r>
              <a:rPr lang="en-US" sz="2200" dirty="0"/>
              <a:t>to avoid retention failures</a:t>
            </a:r>
          </a:p>
          <a:p>
            <a:pPr marL="457200" lvl="1" indent="0">
              <a:buNone/>
            </a:pPr>
            <a:endParaRPr lang="en-US" sz="1400" dirty="0"/>
          </a:p>
          <a:p>
            <a:pPr marL="457200" indent="-457200">
              <a:buFont typeface="+mj-lt"/>
              <a:buAutoNum type="arabicPeriod"/>
            </a:pPr>
            <a:r>
              <a:rPr lang="en-US" sz="2600" b="1" dirty="0">
                <a:solidFill>
                  <a:schemeClr val="accent5">
                    <a:lumMod val="75000"/>
                  </a:schemeClr>
                </a:solidFill>
              </a:rPr>
              <a:t>Worst-case access sequence</a:t>
            </a:r>
          </a:p>
          <a:p>
            <a:pPr marL="91440" indent="0">
              <a:buNone/>
            </a:pPr>
            <a:r>
              <a:rPr lang="en-US" sz="2200" dirty="0"/>
              <a:t>- We use </a:t>
            </a:r>
            <a:r>
              <a:rPr lang="en-US" sz="2200" b="1" dirty="0">
                <a:solidFill>
                  <a:srgbClr val="C00000"/>
                </a:solidFill>
              </a:rPr>
              <a:t>worst-case</a:t>
            </a:r>
            <a:r>
              <a:rPr lang="en-US" sz="2200" b="1" dirty="0"/>
              <a:t> </a:t>
            </a:r>
            <a:r>
              <a:rPr lang="en-US" sz="2200" dirty="0"/>
              <a:t>access sequence based on prior works’ observations</a:t>
            </a:r>
          </a:p>
          <a:p>
            <a:pPr marL="91440" indent="0">
              <a:buNone/>
            </a:pPr>
            <a:r>
              <a:rPr lang="en-US" sz="2200" dirty="0"/>
              <a:t>- For each row, </a:t>
            </a:r>
            <a:r>
              <a:rPr lang="en-US" sz="2200" b="1" dirty="0">
                <a:solidFill>
                  <a:schemeClr val="accent5">
                    <a:lumMod val="75000"/>
                  </a:schemeClr>
                </a:solidFill>
              </a:rPr>
              <a:t>repeatedly access the two directly physically-adjacent rows as fast as possible </a:t>
            </a:r>
          </a:p>
          <a:p>
            <a:pPr marL="274320" indent="0">
              <a:buNone/>
            </a:pPr>
            <a:endParaRPr lang="en-US" sz="2100" b="1" dirty="0">
              <a:solidFill>
                <a:schemeClr val="accent5">
                  <a:lumMod val="75000"/>
                </a:schemeClr>
              </a:solidFill>
            </a:endParaRPr>
          </a:p>
          <a:p>
            <a:pPr marL="274320" indent="0" algn="ctr">
              <a:buNone/>
            </a:pPr>
            <a:r>
              <a:rPr lang="en-US" sz="2400" b="1" dirty="0">
                <a:solidFill>
                  <a:srgbClr val="7030A0"/>
                </a:solidFill>
              </a:rPr>
              <a:t>[More details in the paper]</a:t>
            </a:r>
            <a:endParaRPr lang="en-US" sz="2000" dirty="0">
              <a:solidFill>
                <a:srgbClr val="7030A0"/>
              </a:solidFill>
            </a:endParaRPr>
          </a:p>
          <a:p>
            <a:pPr marL="274320" indent="0">
              <a:buNone/>
            </a:pPr>
            <a:endParaRPr lang="en-US" sz="2400" dirty="0"/>
          </a:p>
          <a:p>
            <a:pPr marL="457200" lvl="1" indent="0">
              <a:buNone/>
            </a:pPr>
            <a:endParaRPr lang="en-US" sz="2000" dirty="0"/>
          </a:p>
        </p:txBody>
      </p:sp>
    </p:spTree>
    <p:extLst>
      <p:ext uri="{BB962C8B-B14F-4D97-AF65-F5344CB8AC3E}">
        <p14:creationId xmlns:p14="http://schemas.microsoft.com/office/powerpoint/2010/main" val="20535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Methodology</a:t>
            </a:r>
          </a:p>
        </p:txBody>
      </p:sp>
      <p:sp>
        <p:nvSpPr>
          <p:cNvPr id="7" name="Rounded Rectangle 6">
            <a:extLst>
              <a:ext uri="{FF2B5EF4-FFF2-40B4-BE49-F238E27FC236}">
                <a16:creationId xmlns:a16="http://schemas.microsoft.com/office/drawing/2014/main" id="{EAE80CDF-A5BA-094C-B8A1-210F05444677}"/>
              </a:ext>
            </a:extLst>
          </p:cNvPr>
          <p:cNvSpPr/>
          <p:nvPr/>
        </p:nvSpPr>
        <p:spPr>
          <a:xfrm>
            <a:off x="447294" y="819854"/>
            <a:ext cx="8281070" cy="26536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A2F25FD-5DB1-4D4B-A4CF-1937459F1417}"/>
              </a:ext>
            </a:extLst>
          </p:cNvPr>
          <p:cNvCxnSpPr>
            <a:cxnSpLocks/>
          </p:cNvCxnSpPr>
          <p:nvPr/>
        </p:nvCxnSpPr>
        <p:spPr>
          <a:xfrm>
            <a:off x="907183" y="1182809"/>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8715A8-4EEE-1C48-B80B-2B3082C99889}"/>
              </a:ext>
            </a:extLst>
          </p:cNvPr>
          <p:cNvCxnSpPr>
            <a:cxnSpLocks/>
          </p:cNvCxnSpPr>
          <p:nvPr/>
        </p:nvCxnSpPr>
        <p:spPr>
          <a:xfrm>
            <a:off x="907183" y="1577316"/>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7EAC-25E5-4045-8813-333A7C25E7E6}"/>
              </a:ext>
            </a:extLst>
          </p:cNvPr>
          <p:cNvCxnSpPr>
            <a:cxnSpLocks/>
          </p:cNvCxnSpPr>
          <p:nvPr/>
        </p:nvCxnSpPr>
        <p:spPr>
          <a:xfrm>
            <a:off x="907183" y="196964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F41139-BCCD-8842-9577-8E5536E326F7}"/>
              </a:ext>
            </a:extLst>
          </p:cNvPr>
          <p:cNvCxnSpPr>
            <a:cxnSpLocks/>
          </p:cNvCxnSpPr>
          <p:nvPr/>
        </p:nvCxnSpPr>
        <p:spPr>
          <a:xfrm>
            <a:off x="907183" y="235756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3BD06B-AE41-7C4A-9222-2D78ED7E9B94}"/>
              </a:ext>
            </a:extLst>
          </p:cNvPr>
          <p:cNvCxnSpPr>
            <a:cxnSpLocks/>
          </p:cNvCxnSpPr>
          <p:nvPr/>
        </p:nvCxnSpPr>
        <p:spPr>
          <a:xfrm>
            <a:off x="907183" y="2726037"/>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C1F0E-8A0B-2B49-8256-9982F6D7EF9A}"/>
              </a:ext>
            </a:extLst>
          </p:cNvPr>
          <p:cNvSpPr/>
          <p:nvPr/>
        </p:nvSpPr>
        <p:spPr>
          <a:xfrm>
            <a:off x="1332331" y="2549008"/>
            <a:ext cx="6487433" cy="3737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69FCB-2831-E84F-8956-CD54E45F4CD1}"/>
              </a:ext>
            </a:extLst>
          </p:cNvPr>
          <p:cNvSpPr/>
          <p:nvPr/>
        </p:nvSpPr>
        <p:spPr>
          <a:xfrm>
            <a:off x="1332331" y="2149214"/>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8" name="Rectangle 17">
            <a:extLst>
              <a:ext uri="{FF2B5EF4-FFF2-40B4-BE49-F238E27FC236}">
                <a16:creationId xmlns:a16="http://schemas.microsoft.com/office/drawing/2014/main" id="{04FB0C35-FFB0-9E4C-AFF8-860742CB916A}"/>
              </a:ext>
            </a:extLst>
          </p:cNvPr>
          <p:cNvSpPr/>
          <p:nvPr/>
        </p:nvSpPr>
        <p:spPr>
          <a:xfrm>
            <a:off x="1332331" y="2539187"/>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31" name="Rectangle 30">
            <a:extLst>
              <a:ext uri="{FF2B5EF4-FFF2-40B4-BE49-F238E27FC236}">
                <a16:creationId xmlns:a16="http://schemas.microsoft.com/office/drawing/2014/main" id="{0DAA7145-8C09-4D4E-9D5A-03F269888DE7}"/>
              </a:ext>
            </a:extLst>
          </p:cNvPr>
          <p:cNvSpPr/>
          <p:nvPr/>
        </p:nvSpPr>
        <p:spPr>
          <a:xfrm>
            <a:off x="1334077" y="2149054"/>
            <a:ext cx="6487433" cy="373701"/>
          </a:xfrm>
          <a:prstGeom prst="rect">
            <a:avLst/>
          </a:prstGeom>
          <a:solidFill>
            <a:srgbClr val="FFF3C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33" name="Rectangle 32">
            <a:extLst>
              <a:ext uri="{FF2B5EF4-FFF2-40B4-BE49-F238E27FC236}">
                <a16:creationId xmlns:a16="http://schemas.microsoft.com/office/drawing/2014/main" id="{26D555CF-E789-F44A-AF20-C46A8CC7D726}"/>
              </a:ext>
            </a:extLst>
          </p:cNvPr>
          <p:cNvSpPr/>
          <p:nvPr/>
        </p:nvSpPr>
        <p:spPr>
          <a:xfrm>
            <a:off x="1334077" y="253861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grpSp>
        <p:nvGrpSpPr>
          <p:cNvPr id="37" name="Group 36">
            <a:extLst>
              <a:ext uri="{FF2B5EF4-FFF2-40B4-BE49-F238E27FC236}">
                <a16:creationId xmlns:a16="http://schemas.microsoft.com/office/drawing/2014/main" id="{9BF09F48-3B89-7040-9AF1-627281AE44B5}"/>
              </a:ext>
            </a:extLst>
          </p:cNvPr>
          <p:cNvGrpSpPr/>
          <p:nvPr/>
        </p:nvGrpSpPr>
        <p:grpSpPr>
          <a:xfrm>
            <a:off x="5911363" y="1418622"/>
            <a:ext cx="1728357" cy="1522407"/>
            <a:chOff x="5868306" y="2008207"/>
            <a:chExt cx="1672795" cy="2646515"/>
          </a:xfrm>
        </p:grpSpPr>
        <p:sp>
          <p:nvSpPr>
            <p:cNvPr id="38" name="Rectangle 37">
              <a:extLst>
                <a:ext uri="{FF2B5EF4-FFF2-40B4-BE49-F238E27FC236}">
                  <a16:creationId xmlns:a16="http://schemas.microsoft.com/office/drawing/2014/main" id="{22D19971-1F39-9347-8395-B8ACF1090269}"/>
                </a:ext>
              </a:extLst>
            </p:cNvPr>
            <p:cNvSpPr/>
            <p:nvPr/>
          </p:nvSpPr>
          <p:spPr>
            <a:xfrm>
              <a:off x="5868306" y="2654188"/>
              <a:ext cx="1672795" cy="642038"/>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sp>
          <p:nvSpPr>
            <p:cNvPr id="40" name="Rectangle 39">
              <a:extLst>
                <a:ext uri="{FF2B5EF4-FFF2-40B4-BE49-F238E27FC236}">
                  <a16:creationId xmlns:a16="http://schemas.microsoft.com/office/drawing/2014/main" id="{AB680162-C53A-E94D-ABBD-38244A97BC10}"/>
                </a:ext>
              </a:extLst>
            </p:cNvPr>
            <p:cNvSpPr/>
            <p:nvPr/>
          </p:nvSpPr>
          <p:spPr>
            <a:xfrm>
              <a:off x="6229633" y="2008207"/>
              <a:ext cx="130162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Victim Row</a:t>
              </a:r>
            </a:p>
          </p:txBody>
        </p:sp>
        <p:sp>
          <p:nvSpPr>
            <p:cNvPr id="41" name="Rectangle 40">
              <a:extLst>
                <a:ext uri="{FF2B5EF4-FFF2-40B4-BE49-F238E27FC236}">
                  <a16:creationId xmlns:a16="http://schemas.microsoft.com/office/drawing/2014/main" id="{FCDB1259-9F12-CF4B-AB08-B6ED2662540A}"/>
                </a:ext>
              </a:extLst>
            </p:cNvPr>
            <p:cNvSpPr/>
            <p:nvPr/>
          </p:nvSpPr>
          <p:spPr>
            <a:xfrm>
              <a:off x="6577159" y="3341348"/>
              <a:ext cx="60656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42" name="Rectangle 41">
              <a:extLst>
                <a:ext uri="{FF2B5EF4-FFF2-40B4-BE49-F238E27FC236}">
                  <a16:creationId xmlns:a16="http://schemas.microsoft.com/office/drawing/2014/main" id="{28144555-BAA7-7A42-9010-93B64A5568DE}"/>
                </a:ext>
              </a:extLst>
            </p:cNvPr>
            <p:cNvSpPr/>
            <p:nvPr/>
          </p:nvSpPr>
          <p:spPr>
            <a:xfrm>
              <a:off x="6576973" y="4012684"/>
              <a:ext cx="606936"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sp>
        <p:nvSpPr>
          <p:cNvPr id="47" name="Rectangle 46">
            <a:extLst>
              <a:ext uri="{FF2B5EF4-FFF2-40B4-BE49-F238E27FC236}">
                <a16:creationId xmlns:a16="http://schemas.microsoft.com/office/drawing/2014/main" id="{F010192A-4D21-264D-A2AA-3B84849DF981}"/>
              </a:ext>
            </a:extLst>
          </p:cNvPr>
          <p:cNvSpPr/>
          <p:nvPr/>
        </p:nvSpPr>
        <p:spPr>
          <a:xfrm>
            <a:off x="6643376" y="2963035"/>
            <a:ext cx="627095"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cxnSp>
        <p:nvCxnSpPr>
          <p:cNvPr id="56" name="Straight Connector 55">
            <a:extLst>
              <a:ext uri="{FF2B5EF4-FFF2-40B4-BE49-F238E27FC236}">
                <a16:creationId xmlns:a16="http://schemas.microsoft.com/office/drawing/2014/main" id="{70219E55-C102-A349-85B9-9E5D57B83B10}"/>
              </a:ext>
            </a:extLst>
          </p:cNvPr>
          <p:cNvCxnSpPr>
            <a:cxnSpLocks/>
          </p:cNvCxnSpPr>
          <p:nvPr/>
        </p:nvCxnSpPr>
        <p:spPr>
          <a:xfrm>
            <a:off x="907183" y="3110005"/>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4341289-020D-2140-908D-26EEC7747BAA}"/>
              </a:ext>
            </a:extLst>
          </p:cNvPr>
          <p:cNvSpPr/>
          <p:nvPr/>
        </p:nvSpPr>
        <p:spPr>
          <a:xfrm>
            <a:off x="1330174" y="2928022"/>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5</a:t>
            </a:r>
          </a:p>
        </p:txBody>
      </p:sp>
      <p:sp>
        <p:nvSpPr>
          <p:cNvPr id="61" name="Rectangle 60">
            <a:extLst>
              <a:ext uri="{FF2B5EF4-FFF2-40B4-BE49-F238E27FC236}">
                <a16:creationId xmlns:a16="http://schemas.microsoft.com/office/drawing/2014/main" id="{4FAE9F5F-BAA5-5B40-9288-5ABD9EB4231D}"/>
              </a:ext>
            </a:extLst>
          </p:cNvPr>
          <p:cNvSpPr/>
          <p:nvPr/>
        </p:nvSpPr>
        <p:spPr>
          <a:xfrm>
            <a:off x="6641219" y="2962857"/>
            <a:ext cx="627095"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5" name="Rectangle 64">
            <a:extLst>
              <a:ext uri="{FF2B5EF4-FFF2-40B4-BE49-F238E27FC236}">
                <a16:creationId xmlns:a16="http://schemas.microsoft.com/office/drawing/2014/main" id="{E9634514-7090-7D4E-A006-17A8F0FC84E9}"/>
              </a:ext>
            </a:extLst>
          </p:cNvPr>
          <p:cNvSpPr/>
          <p:nvPr/>
        </p:nvSpPr>
        <p:spPr>
          <a:xfrm>
            <a:off x="1330175" y="989871"/>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66" name="Rectangle 65">
            <a:extLst>
              <a:ext uri="{FF2B5EF4-FFF2-40B4-BE49-F238E27FC236}">
                <a16:creationId xmlns:a16="http://schemas.microsoft.com/office/drawing/2014/main" id="{A8E9013F-9263-8D4D-9301-F168911ECA9A}"/>
              </a:ext>
            </a:extLst>
          </p:cNvPr>
          <p:cNvSpPr/>
          <p:nvPr/>
        </p:nvSpPr>
        <p:spPr>
          <a:xfrm>
            <a:off x="1328138" y="1379605"/>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28CA58E6-C076-9B4F-AFF0-63539951169A}"/>
              </a:ext>
            </a:extLst>
          </p:cNvPr>
          <p:cNvSpPr/>
          <p:nvPr/>
        </p:nvSpPr>
        <p:spPr>
          <a:xfrm>
            <a:off x="1328138" y="175747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8" name="Rectangle 67">
            <a:extLst>
              <a:ext uri="{FF2B5EF4-FFF2-40B4-BE49-F238E27FC236}">
                <a16:creationId xmlns:a16="http://schemas.microsoft.com/office/drawing/2014/main" id="{B60844AB-B63F-8E46-B3D1-8FB25E5B131C}"/>
              </a:ext>
            </a:extLst>
          </p:cNvPr>
          <p:cNvSpPr/>
          <p:nvPr/>
        </p:nvSpPr>
        <p:spPr>
          <a:xfrm>
            <a:off x="6641604" y="1803279"/>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9" name="Rectangle 68">
            <a:extLst>
              <a:ext uri="{FF2B5EF4-FFF2-40B4-BE49-F238E27FC236}">
                <a16:creationId xmlns:a16="http://schemas.microsoft.com/office/drawing/2014/main" id="{F5000257-E0E4-9340-8CBC-3D0102ACB0D3}"/>
              </a:ext>
            </a:extLst>
          </p:cNvPr>
          <p:cNvSpPr/>
          <p:nvPr/>
        </p:nvSpPr>
        <p:spPr>
          <a:xfrm>
            <a:off x="6648157" y="1409610"/>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70" name="Rectangle 69">
            <a:extLst>
              <a:ext uri="{FF2B5EF4-FFF2-40B4-BE49-F238E27FC236}">
                <a16:creationId xmlns:a16="http://schemas.microsoft.com/office/drawing/2014/main" id="{2DCB78BC-A242-1C42-BF3E-40D53356F41A}"/>
              </a:ext>
            </a:extLst>
          </p:cNvPr>
          <p:cNvSpPr/>
          <p:nvPr/>
        </p:nvSpPr>
        <p:spPr>
          <a:xfrm>
            <a:off x="6648157" y="1022184"/>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nvGrpSpPr>
          <p:cNvPr id="73" name="Group 72">
            <a:extLst>
              <a:ext uri="{FF2B5EF4-FFF2-40B4-BE49-F238E27FC236}">
                <a16:creationId xmlns:a16="http://schemas.microsoft.com/office/drawing/2014/main" id="{5B1C33F2-95B1-CD41-8AEE-843FCDD0B87C}"/>
              </a:ext>
            </a:extLst>
          </p:cNvPr>
          <p:cNvGrpSpPr/>
          <p:nvPr/>
        </p:nvGrpSpPr>
        <p:grpSpPr>
          <a:xfrm>
            <a:off x="1333669" y="995665"/>
            <a:ext cx="6487433" cy="390381"/>
            <a:chOff x="2579675" y="4236288"/>
            <a:chExt cx="6487433" cy="390381"/>
          </a:xfrm>
        </p:grpSpPr>
        <p:sp>
          <p:nvSpPr>
            <p:cNvPr id="32" name="Rectangle 31">
              <a:extLst>
                <a:ext uri="{FF2B5EF4-FFF2-40B4-BE49-F238E27FC236}">
                  <a16:creationId xmlns:a16="http://schemas.microsoft.com/office/drawing/2014/main" id="{637BDC37-B33C-7248-A651-0C1924D7C1B4}"/>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44" name="Rectangle 43">
              <a:extLst>
                <a:ext uri="{FF2B5EF4-FFF2-40B4-BE49-F238E27FC236}">
                  <a16:creationId xmlns:a16="http://schemas.microsoft.com/office/drawing/2014/main" id="{0A47B134-181E-F74C-8AFF-30D11752EDC4}"/>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71" name="Group 70">
            <a:extLst>
              <a:ext uri="{FF2B5EF4-FFF2-40B4-BE49-F238E27FC236}">
                <a16:creationId xmlns:a16="http://schemas.microsoft.com/office/drawing/2014/main" id="{4ABC459C-9756-414F-8F48-0008864BA931}"/>
              </a:ext>
            </a:extLst>
          </p:cNvPr>
          <p:cNvGrpSpPr/>
          <p:nvPr/>
        </p:nvGrpSpPr>
        <p:grpSpPr>
          <a:xfrm>
            <a:off x="1330174" y="1770146"/>
            <a:ext cx="6487433" cy="393061"/>
            <a:chOff x="2576180" y="5010769"/>
            <a:chExt cx="6487433" cy="393061"/>
          </a:xfrm>
        </p:grpSpPr>
        <p:sp>
          <p:nvSpPr>
            <p:cNvPr id="35" name="Rectangle 34">
              <a:extLst>
                <a:ext uri="{FF2B5EF4-FFF2-40B4-BE49-F238E27FC236}">
                  <a16:creationId xmlns:a16="http://schemas.microsoft.com/office/drawing/2014/main" id="{06DE5322-12E0-A94B-B600-AA4AEBFDC5E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3" name="Rectangle 62">
              <a:extLst>
                <a:ext uri="{FF2B5EF4-FFF2-40B4-BE49-F238E27FC236}">
                  <a16:creationId xmlns:a16="http://schemas.microsoft.com/office/drawing/2014/main" id="{C6910900-0F59-6946-A274-151F5EF4A1DE}"/>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72" name="Group 71">
            <a:extLst>
              <a:ext uri="{FF2B5EF4-FFF2-40B4-BE49-F238E27FC236}">
                <a16:creationId xmlns:a16="http://schemas.microsoft.com/office/drawing/2014/main" id="{0F653A50-A84B-CF40-9FA1-6C1910B2BC74}"/>
              </a:ext>
            </a:extLst>
          </p:cNvPr>
          <p:cNvGrpSpPr/>
          <p:nvPr/>
        </p:nvGrpSpPr>
        <p:grpSpPr>
          <a:xfrm>
            <a:off x="1333669" y="1384908"/>
            <a:ext cx="6487433" cy="413433"/>
            <a:chOff x="2579675" y="4625531"/>
            <a:chExt cx="6487433" cy="413433"/>
          </a:xfrm>
        </p:grpSpPr>
        <p:sp>
          <p:nvSpPr>
            <p:cNvPr id="30" name="Rectangle 29">
              <a:extLst>
                <a:ext uri="{FF2B5EF4-FFF2-40B4-BE49-F238E27FC236}">
                  <a16:creationId xmlns:a16="http://schemas.microsoft.com/office/drawing/2014/main" id="{1E911FD8-9BF9-7147-8788-B390C166AE8E}"/>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4" name="Rectangle 63">
              <a:extLst>
                <a:ext uri="{FF2B5EF4-FFF2-40B4-BE49-F238E27FC236}">
                  <a16:creationId xmlns:a16="http://schemas.microsoft.com/office/drawing/2014/main" id="{84E6769B-B162-894F-9A7B-22D11A849826}"/>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sp>
        <p:nvSpPr>
          <p:cNvPr id="83" name="TextBox 82">
            <a:extLst>
              <a:ext uri="{FF2B5EF4-FFF2-40B4-BE49-F238E27FC236}">
                <a16:creationId xmlns:a16="http://schemas.microsoft.com/office/drawing/2014/main" id="{446FD2E6-177F-E449-875C-38F3F75E3DA8}"/>
              </a:ext>
            </a:extLst>
          </p:cNvPr>
          <p:cNvSpPr txBox="1"/>
          <p:nvPr/>
        </p:nvSpPr>
        <p:spPr>
          <a:xfrm>
            <a:off x="1332331" y="1337214"/>
            <a:ext cx="1447832" cy="461665"/>
          </a:xfrm>
          <a:prstGeom prst="rect">
            <a:avLst/>
          </a:prstGeom>
          <a:noFill/>
        </p:spPr>
        <p:txBody>
          <a:bodyPr wrap="none" rtlCol="0">
            <a:spAutoFit/>
          </a:bodyPr>
          <a:lstStyle/>
          <a:p>
            <a:r>
              <a:rPr lang="en-US" sz="2400" dirty="0">
                <a:latin typeface="Cambria" panose="02040503050406030204" pitchFamily="18" charset="0"/>
              </a:rPr>
              <a:t>REFRESH</a:t>
            </a:r>
          </a:p>
        </p:txBody>
      </p:sp>
      <p:sp>
        <p:nvSpPr>
          <p:cNvPr id="84" name="Rectangle 83">
            <a:extLst>
              <a:ext uri="{FF2B5EF4-FFF2-40B4-BE49-F238E27FC236}">
                <a16:creationId xmlns:a16="http://schemas.microsoft.com/office/drawing/2014/main" id="{F22DC205-6317-274C-9AE0-D53DE5ADA1D8}"/>
              </a:ext>
            </a:extLst>
          </p:cNvPr>
          <p:cNvSpPr/>
          <p:nvPr/>
        </p:nvSpPr>
        <p:spPr>
          <a:xfrm>
            <a:off x="447294" y="4041912"/>
            <a:ext cx="4734306" cy="222973"/>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8165F56-504F-314F-B828-100A52D33A9F}"/>
              </a:ext>
            </a:extLst>
          </p:cNvPr>
          <p:cNvSpPr/>
          <p:nvPr/>
        </p:nvSpPr>
        <p:spPr>
          <a:xfrm>
            <a:off x="447294" y="4267199"/>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1316C79-CED4-CF4A-97EA-FDD15B2F8A54}"/>
              </a:ext>
            </a:extLst>
          </p:cNvPr>
          <p:cNvSpPr/>
          <p:nvPr/>
        </p:nvSpPr>
        <p:spPr>
          <a:xfrm>
            <a:off x="447294" y="447291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55612B-8F4C-EA4D-BDAC-E7CDF4750722}"/>
              </a:ext>
            </a:extLst>
          </p:cNvPr>
          <p:cNvSpPr/>
          <p:nvPr/>
        </p:nvSpPr>
        <p:spPr>
          <a:xfrm>
            <a:off x="447294" y="4678634"/>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92AFC92-8B52-3A4B-80CB-93448CA31A44}"/>
              </a:ext>
            </a:extLst>
          </p:cNvPr>
          <p:cNvSpPr/>
          <p:nvPr/>
        </p:nvSpPr>
        <p:spPr>
          <a:xfrm>
            <a:off x="447294" y="4884353"/>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F08FA1E8-FE35-474E-B9C0-F55FC98B3DF2}"/>
              </a:ext>
            </a:extLst>
          </p:cNvPr>
          <p:cNvGrpSpPr/>
          <p:nvPr/>
        </p:nvGrpSpPr>
        <p:grpSpPr>
          <a:xfrm>
            <a:off x="5191965" y="3557726"/>
            <a:ext cx="3659231" cy="1235281"/>
            <a:chOff x="5191965" y="3557726"/>
            <a:chExt cx="3659231" cy="1235281"/>
          </a:xfrm>
        </p:grpSpPr>
        <p:sp>
          <p:nvSpPr>
            <p:cNvPr id="106" name="TextBox 105">
              <a:extLst>
                <a:ext uri="{FF2B5EF4-FFF2-40B4-BE49-F238E27FC236}">
                  <a16:creationId xmlns:a16="http://schemas.microsoft.com/office/drawing/2014/main" id="{B0CB2E3D-1835-2F43-BE80-B4E9DE30C61C}"/>
                </a:ext>
              </a:extLst>
            </p:cNvPr>
            <p:cNvSpPr txBox="1"/>
            <p:nvPr/>
          </p:nvSpPr>
          <p:spPr>
            <a:xfrm>
              <a:off x="5698537" y="3557726"/>
              <a:ext cx="3152659" cy="830997"/>
            </a:xfrm>
            <a:prstGeom prst="rect">
              <a:avLst/>
            </a:prstGeom>
            <a:noFill/>
          </p:spPr>
          <p:txBody>
            <a:bodyPr wrap="square" rtlCol="0">
              <a:spAutoFit/>
            </a:bodyPr>
            <a:lstStyle/>
            <a:p>
              <a:r>
                <a:rPr lang="en-US" sz="1600" dirty="0">
                  <a:latin typeface="Cambria" panose="02040503050406030204" pitchFamily="18" charset="0"/>
                </a:rPr>
                <a:t>Disable refresh to </a:t>
              </a:r>
              <a:r>
                <a:rPr lang="en-US" sz="1600" b="1" dirty="0">
                  <a:solidFill>
                    <a:srgbClr val="538234"/>
                  </a:solidFill>
                  <a:latin typeface="Cambria" panose="02040503050406030204" pitchFamily="18" charset="0"/>
                </a:rPr>
                <a:t>prevent interruptions</a:t>
              </a:r>
              <a:r>
                <a:rPr lang="en-US" sz="1600" dirty="0">
                  <a:solidFill>
                    <a:srgbClr val="538234"/>
                  </a:solidFill>
                  <a:latin typeface="Cambria" panose="02040503050406030204" pitchFamily="18" charset="0"/>
                </a:rPr>
                <a:t> </a:t>
              </a:r>
              <a:r>
                <a:rPr lang="en-US" sz="1600" dirty="0">
                  <a:latin typeface="Cambria" panose="02040503050406030204" pitchFamily="18" charset="0"/>
                </a:rPr>
                <a:t>in the core loop of our test </a:t>
              </a:r>
              <a:r>
                <a:rPr lang="en-US" sz="1600" b="1" dirty="0">
                  <a:solidFill>
                    <a:schemeClr val="accent5">
                      <a:lumMod val="75000"/>
                    </a:schemeClr>
                  </a:solidFill>
                  <a:latin typeface="Cambria" panose="02040503050406030204" pitchFamily="18" charset="0"/>
                </a:rPr>
                <a:t>from refresh operations</a:t>
              </a:r>
            </a:p>
          </p:txBody>
        </p:sp>
        <p:cxnSp>
          <p:nvCxnSpPr>
            <p:cNvPr id="108" name="Straight Connector 107">
              <a:extLst>
                <a:ext uri="{FF2B5EF4-FFF2-40B4-BE49-F238E27FC236}">
                  <a16:creationId xmlns:a16="http://schemas.microsoft.com/office/drawing/2014/main" id="{555852D2-776F-E445-88AC-E89102D6D6F3}"/>
                </a:ext>
              </a:extLst>
            </p:cNvPr>
            <p:cNvCxnSpPr>
              <a:cxnSpLocks/>
            </p:cNvCxnSpPr>
            <p:nvPr/>
          </p:nvCxnSpPr>
          <p:spPr>
            <a:xfrm>
              <a:off x="5737171" y="3606085"/>
              <a:ext cx="0" cy="7510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9614F3D-4250-9847-8C97-139C68F70C25}"/>
                </a:ext>
              </a:extLst>
            </p:cNvPr>
            <p:cNvCxnSpPr>
              <a:cxnSpLocks/>
            </p:cNvCxnSpPr>
            <p:nvPr/>
          </p:nvCxnSpPr>
          <p:spPr>
            <a:xfrm flipH="1">
              <a:off x="5191965" y="4153398"/>
              <a:ext cx="545206" cy="639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D5A9498E-3C86-4A4F-880E-0FD3BD99DC54}"/>
              </a:ext>
            </a:extLst>
          </p:cNvPr>
          <p:cNvGrpSpPr/>
          <p:nvPr/>
        </p:nvGrpSpPr>
        <p:grpSpPr>
          <a:xfrm>
            <a:off x="5191965" y="4459490"/>
            <a:ext cx="3659231" cy="584775"/>
            <a:chOff x="5191965" y="4459490"/>
            <a:chExt cx="3659231" cy="584775"/>
          </a:xfrm>
        </p:grpSpPr>
        <p:sp>
          <p:nvSpPr>
            <p:cNvPr id="112" name="TextBox 111">
              <a:extLst>
                <a:ext uri="{FF2B5EF4-FFF2-40B4-BE49-F238E27FC236}">
                  <a16:creationId xmlns:a16="http://schemas.microsoft.com/office/drawing/2014/main" id="{3B0F324A-9022-1743-82F1-F3D5D8AE26C1}"/>
                </a:ext>
              </a:extLst>
            </p:cNvPr>
            <p:cNvSpPr txBox="1"/>
            <p:nvPr/>
          </p:nvSpPr>
          <p:spPr>
            <a:xfrm>
              <a:off x="5698537" y="4459490"/>
              <a:ext cx="3152659" cy="584775"/>
            </a:xfrm>
            <a:prstGeom prst="rect">
              <a:avLst/>
            </a:prstGeom>
            <a:noFill/>
          </p:spPr>
          <p:txBody>
            <a:bodyPr wrap="square" rtlCol="0">
              <a:spAutoFit/>
            </a:bodyPr>
            <a:lstStyle/>
            <a:p>
              <a:r>
                <a:rPr lang="en-US" sz="1600" dirty="0">
                  <a:latin typeface="Cambria" panose="02040503050406030204" pitchFamily="18" charset="0"/>
                </a:rPr>
                <a:t>Induce </a:t>
              </a:r>
              <a:r>
                <a:rPr lang="en-US" sz="1600" dirty="0" err="1">
                  <a:latin typeface="Cambria" panose="02040503050406030204" pitchFamily="18" charset="0"/>
                </a:rPr>
                <a:t>RowHammer</a:t>
              </a:r>
              <a:r>
                <a:rPr lang="en-US" sz="1600" dirty="0">
                  <a:latin typeface="Cambria" panose="02040503050406030204" pitchFamily="18" charset="0"/>
                </a:rPr>
                <a:t> bit flips on a </a:t>
              </a:r>
              <a:r>
                <a:rPr lang="en-US" sz="1600" b="1" dirty="0">
                  <a:solidFill>
                    <a:srgbClr val="538234"/>
                  </a:solidFill>
                  <a:latin typeface="Cambria" panose="02040503050406030204" pitchFamily="18" charset="0"/>
                </a:rPr>
                <a:t>fully charged row </a:t>
              </a:r>
            </a:p>
          </p:txBody>
        </p:sp>
        <p:cxnSp>
          <p:nvCxnSpPr>
            <p:cNvPr id="113" name="Straight Connector 112">
              <a:extLst>
                <a:ext uri="{FF2B5EF4-FFF2-40B4-BE49-F238E27FC236}">
                  <a16:creationId xmlns:a16="http://schemas.microsoft.com/office/drawing/2014/main" id="{71373DEB-8EAB-784A-956C-C69493051804}"/>
                </a:ext>
              </a:extLst>
            </p:cNvPr>
            <p:cNvCxnSpPr>
              <a:cxnSpLocks/>
            </p:cNvCxnSpPr>
            <p:nvPr/>
          </p:nvCxnSpPr>
          <p:spPr>
            <a:xfrm>
              <a:off x="5737171" y="452168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13CF7C-1DC6-804C-80F0-3740B426379B}"/>
                </a:ext>
              </a:extLst>
            </p:cNvPr>
            <p:cNvCxnSpPr>
              <a:cxnSpLocks/>
              <a:stCxn id="112" idx="1"/>
            </p:cNvCxnSpPr>
            <p:nvPr/>
          </p:nvCxnSpPr>
          <p:spPr>
            <a:xfrm flipH="1">
              <a:off x="5191965" y="4751878"/>
              <a:ext cx="506572" cy="273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2BE9A790-F817-5C4A-841F-F40B60F9B9C6}"/>
              </a:ext>
            </a:extLst>
          </p:cNvPr>
          <p:cNvSpPr/>
          <p:nvPr/>
        </p:nvSpPr>
        <p:spPr>
          <a:xfrm>
            <a:off x="461178" y="4050547"/>
            <a:ext cx="4734306" cy="222973"/>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1391EE7-C262-CF47-9CB2-75AC3FED7872}"/>
              </a:ext>
            </a:extLst>
          </p:cNvPr>
          <p:cNvSpPr/>
          <p:nvPr/>
        </p:nvSpPr>
        <p:spPr>
          <a:xfrm>
            <a:off x="461178" y="4275834"/>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A26C90E-D85C-D44C-8235-49ACC7135232}"/>
              </a:ext>
            </a:extLst>
          </p:cNvPr>
          <p:cNvSpPr/>
          <p:nvPr/>
        </p:nvSpPr>
        <p:spPr>
          <a:xfrm>
            <a:off x="461178" y="4481552"/>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83C7D96-9F45-F64E-954E-67A08E17EF74}"/>
              </a:ext>
            </a:extLst>
          </p:cNvPr>
          <p:cNvSpPr/>
          <p:nvPr/>
        </p:nvSpPr>
        <p:spPr>
          <a:xfrm>
            <a:off x="461178" y="4687269"/>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160AD7F-D4A6-FF43-813D-5FF29D84EC61}"/>
              </a:ext>
            </a:extLst>
          </p:cNvPr>
          <p:cNvSpPr/>
          <p:nvPr/>
        </p:nvSpPr>
        <p:spPr>
          <a:xfrm>
            <a:off x="461178" y="4892988"/>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ECCF8460-B476-3B48-B8F6-0C66831B1BF2}"/>
              </a:ext>
            </a:extLst>
          </p:cNvPr>
          <p:cNvGrpSpPr/>
          <p:nvPr/>
        </p:nvGrpSpPr>
        <p:grpSpPr>
          <a:xfrm>
            <a:off x="272721" y="3569590"/>
            <a:ext cx="4735266" cy="2908835"/>
            <a:chOff x="272721" y="3569590"/>
            <a:chExt cx="4735266" cy="2908835"/>
          </a:xfrm>
        </p:grpSpPr>
        <p:pic>
          <p:nvPicPr>
            <p:cNvPr id="3" name="Picture 2">
              <a:extLst>
                <a:ext uri="{FF2B5EF4-FFF2-40B4-BE49-F238E27FC236}">
                  <a16:creationId xmlns:a16="http://schemas.microsoft.com/office/drawing/2014/main" id="{3D414886-F330-6F40-AA82-36B73F990AC5}"/>
                </a:ext>
              </a:extLst>
            </p:cNvPr>
            <p:cNvPicPr>
              <a:picLocks noChangeAspect="1"/>
            </p:cNvPicPr>
            <p:nvPr/>
          </p:nvPicPr>
          <p:blipFill rotWithShape="1">
            <a:blip r:embed="rId3"/>
            <a:srcRect b="69291"/>
            <a:stretch/>
          </p:blipFill>
          <p:spPr>
            <a:xfrm>
              <a:off x="679530" y="3789813"/>
              <a:ext cx="4328457" cy="888822"/>
            </a:xfrm>
            <a:prstGeom prst="rect">
              <a:avLst/>
            </a:prstGeom>
          </p:spPr>
        </p:pic>
        <p:pic>
          <p:nvPicPr>
            <p:cNvPr id="4" name="Picture 3">
              <a:extLst>
                <a:ext uri="{FF2B5EF4-FFF2-40B4-BE49-F238E27FC236}">
                  <a16:creationId xmlns:a16="http://schemas.microsoft.com/office/drawing/2014/main" id="{28C99194-788A-0B45-BC88-5636982A2B14}"/>
                </a:ext>
              </a:extLst>
            </p:cNvPr>
            <p:cNvPicPr>
              <a:picLocks noChangeAspect="1"/>
            </p:cNvPicPr>
            <p:nvPr/>
          </p:nvPicPr>
          <p:blipFill>
            <a:blip r:embed="rId4"/>
            <a:stretch>
              <a:fillRect/>
            </a:stretch>
          </p:blipFill>
          <p:spPr>
            <a:xfrm>
              <a:off x="514176" y="3569590"/>
              <a:ext cx="3690464" cy="214285"/>
            </a:xfrm>
            <a:prstGeom prst="rect">
              <a:avLst/>
            </a:prstGeom>
          </p:spPr>
        </p:pic>
        <p:pic>
          <p:nvPicPr>
            <p:cNvPr id="101" name="Picture 100">
              <a:extLst>
                <a:ext uri="{FF2B5EF4-FFF2-40B4-BE49-F238E27FC236}">
                  <a16:creationId xmlns:a16="http://schemas.microsoft.com/office/drawing/2014/main" id="{CA060ADB-013D-8745-93F3-A131EC9D9921}"/>
                </a:ext>
              </a:extLst>
            </p:cNvPr>
            <p:cNvPicPr>
              <a:picLocks noChangeAspect="1"/>
            </p:cNvPicPr>
            <p:nvPr/>
          </p:nvPicPr>
          <p:blipFill rotWithShape="1">
            <a:blip r:embed="rId3"/>
            <a:srcRect t="38505" b="-689"/>
            <a:stretch/>
          </p:blipFill>
          <p:spPr>
            <a:xfrm>
              <a:off x="272721" y="4678635"/>
              <a:ext cx="4328457" cy="1799790"/>
            </a:xfrm>
            <a:prstGeom prst="rect">
              <a:avLst/>
            </a:prstGeom>
          </p:spPr>
        </p:pic>
      </p:grpSp>
    </p:spTree>
    <p:extLst>
      <p:ext uri="{BB962C8B-B14F-4D97-AF65-F5344CB8AC3E}">
        <p14:creationId xmlns:p14="http://schemas.microsoft.com/office/powerpoint/2010/main" val="60620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5" grpId="0" animBg="1"/>
      <p:bldP spid="86" grpId="0" animBg="1"/>
      <p:bldP spid="104" grpId="0" animBg="1"/>
      <p:bldP spid="105" grpId="0" animBg="1"/>
      <p:bldP spid="78" grpId="0" animBg="1"/>
      <p:bldP spid="78" grpId="1" animBg="1"/>
      <p:bldP spid="79" grpId="0" animBg="1"/>
      <p:bldP spid="79" grpId="1" animBg="1"/>
      <p:bldP spid="80" grpId="0" animBg="1"/>
      <p:bldP spid="80" grpId="1" animBg="1"/>
      <p:bldP spid="81" grpId="0" animBg="1"/>
      <p:bldP spid="81" grpId="1" animBg="1"/>
      <p:bldP spid="8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Executive Summary</a:t>
            </a:r>
          </a:p>
        </p:txBody>
      </p:sp>
      <p:sp>
        <p:nvSpPr>
          <p:cNvPr id="3" name="Content Placeholder 2"/>
          <p:cNvSpPr>
            <a:spLocks noGrp="1"/>
          </p:cNvSpPr>
          <p:nvPr>
            <p:ph idx="1"/>
          </p:nvPr>
        </p:nvSpPr>
        <p:spPr>
          <a:xfrm>
            <a:off x="0" y="807706"/>
            <a:ext cx="9143999" cy="5565385"/>
          </a:xfrm>
        </p:spPr>
        <p:txBody>
          <a:bodyPr/>
          <a:lstStyle/>
          <a:p>
            <a:pPr marL="274320" indent="-274320">
              <a:spcBef>
                <a:spcPts val="400"/>
              </a:spcBef>
            </a:pPr>
            <a:r>
              <a:rPr lang="en-US" sz="2000" b="1" u="sng" dirty="0"/>
              <a:t>Motivation</a:t>
            </a:r>
            <a:r>
              <a:rPr lang="en-US" sz="2000" dirty="0"/>
              <a:t>: Denser DRAM chips are more vulnerable to </a:t>
            </a:r>
            <a:r>
              <a:rPr lang="en-US" sz="2000" dirty="0" err="1"/>
              <a:t>RowHammer</a:t>
            </a:r>
            <a:r>
              <a:rPr lang="en-US" sz="2000" dirty="0"/>
              <a:t> but no characterization-based study demonstrates how vulnerability scales</a:t>
            </a:r>
          </a:p>
          <a:p>
            <a:pPr marL="274320" indent="-274320">
              <a:spcBef>
                <a:spcPts val="400"/>
              </a:spcBef>
            </a:pPr>
            <a:r>
              <a:rPr lang="en-US" sz="2000" b="1" u="sng" dirty="0">
                <a:solidFill>
                  <a:schemeClr val="accent2">
                    <a:lumMod val="75000"/>
                  </a:schemeClr>
                </a:solidFill>
              </a:rPr>
              <a:t>Problem</a:t>
            </a:r>
            <a:r>
              <a:rPr lang="en-US" sz="2000" dirty="0">
                <a:solidFill>
                  <a:schemeClr val="accent2">
                    <a:lumMod val="75000"/>
                  </a:schemeClr>
                </a:solidFill>
              </a:rPr>
              <a:t>: Unclear if existing mitigation mechanisms will remain viable for future DRAM chips that are likely to be more vulnerable to </a:t>
            </a:r>
            <a:r>
              <a:rPr lang="en-US" sz="2000" dirty="0" err="1">
                <a:solidFill>
                  <a:schemeClr val="accent2">
                    <a:lumMod val="75000"/>
                  </a:schemeClr>
                </a:solidFill>
              </a:rPr>
              <a:t>RowHammer</a:t>
            </a:r>
            <a:endParaRPr lang="en-US" sz="2000" b="1" u="sng" dirty="0">
              <a:solidFill>
                <a:schemeClr val="accent2">
                  <a:lumMod val="75000"/>
                </a:schemeClr>
              </a:solidFill>
            </a:endParaRPr>
          </a:p>
          <a:p>
            <a:pPr marL="274320" indent="-274320">
              <a:spcBef>
                <a:spcPts val="400"/>
              </a:spcBef>
            </a:pPr>
            <a:r>
              <a:rPr lang="en-US" sz="2000" b="1" u="sng" dirty="0">
                <a:solidFill>
                  <a:schemeClr val="accent1">
                    <a:lumMod val="75000"/>
                  </a:schemeClr>
                </a:solidFill>
              </a:rPr>
              <a:t>Goal</a:t>
            </a:r>
            <a:r>
              <a:rPr lang="en-US" sz="2000" dirty="0">
                <a:solidFill>
                  <a:schemeClr val="accent1">
                    <a:lumMod val="75000"/>
                  </a:schemeClr>
                </a:solidFill>
              </a:rPr>
              <a:t>: </a:t>
            </a:r>
          </a:p>
          <a:p>
            <a:pPr marL="800100" lvl="1" indent="-342900">
              <a:spcBef>
                <a:spcPts val="400"/>
              </a:spcBef>
              <a:buFont typeface="+mj-lt"/>
              <a:buAutoNum type="arabicPeriod"/>
            </a:pPr>
            <a:r>
              <a:rPr lang="en-US" sz="2000" dirty="0">
                <a:solidFill>
                  <a:schemeClr val="accent1">
                    <a:lumMod val="75000"/>
                  </a:schemeClr>
                </a:solidFill>
              </a:rPr>
              <a:t>Experimentally demonstrate how vulnerable modern DRAM chips are to </a:t>
            </a:r>
            <a:r>
              <a:rPr lang="en-US" sz="2000" dirty="0" err="1">
                <a:solidFill>
                  <a:schemeClr val="accent1">
                    <a:lumMod val="75000"/>
                  </a:schemeClr>
                </a:solidFill>
              </a:rPr>
              <a:t>RowHammer</a:t>
            </a:r>
            <a:r>
              <a:rPr lang="en-US" sz="2000" dirty="0">
                <a:solidFill>
                  <a:schemeClr val="accent1">
                    <a:lumMod val="75000"/>
                  </a:schemeClr>
                </a:solidFill>
              </a:rPr>
              <a:t> and study how this vulnerability will scale going forward</a:t>
            </a:r>
          </a:p>
          <a:p>
            <a:pPr marL="800100" lvl="1" indent="-342900">
              <a:spcBef>
                <a:spcPts val="400"/>
              </a:spcBef>
              <a:buFont typeface="+mj-lt"/>
              <a:buAutoNum type="arabicPeriod"/>
            </a:pPr>
            <a:r>
              <a:rPr lang="en-US" sz="2000" dirty="0">
                <a:solidFill>
                  <a:schemeClr val="accent1">
                    <a:lumMod val="75000"/>
                  </a:schemeClr>
                </a:solidFill>
              </a:rPr>
              <a:t>Study viability of existing mitigation mechanisms on more vulnerable chips</a:t>
            </a:r>
          </a:p>
          <a:p>
            <a:pPr marL="274320" indent="-274320">
              <a:spcBef>
                <a:spcPts val="400"/>
              </a:spcBef>
            </a:pPr>
            <a:r>
              <a:rPr lang="en-US" sz="2000" b="1" u="sng" dirty="0">
                <a:solidFill>
                  <a:schemeClr val="accent6">
                    <a:lumMod val="75000"/>
                  </a:schemeClr>
                </a:solidFill>
              </a:rPr>
              <a:t>Experimental Study</a:t>
            </a:r>
            <a:r>
              <a:rPr lang="en-US" sz="2000" u="sng" dirty="0">
                <a:solidFill>
                  <a:schemeClr val="accent6">
                    <a:lumMod val="75000"/>
                  </a:schemeClr>
                </a:solidFill>
              </a:rPr>
              <a:t>:</a:t>
            </a:r>
            <a:r>
              <a:rPr lang="en-US" sz="2000" dirty="0">
                <a:solidFill>
                  <a:schemeClr val="accent6">
                    <a:lumMod val="75000"/>
                  </a:schemeClr>
                </a:solidFill>
              </a:rPr>
              <a:t> First rigorous </a:t>
            </a:r>
            <a:r>
              <a:rPr lang="en-US" sz="2000" dirty="0" err="1">
                <a:solidFill>
                  <a:schemeClr val="accent6">
                    <a:lumMod val="75000"/>
                  </a:schemeClr>
                </a:solidFill>
              </a:rPr>
              <a:t>RowHammer</a:t>
            </a:r>
            <a:r>
              <a:rPr lang="en-US" sz="2000" dirty="0">
                <a:solidFill>
                  <a:schemeClr val="accent6">
                    <a:lumMod val="75000"/>
                  </a:schemeClr>
                </a:solidFill>
              </a:rPr>
              <a:t> characterization study across a broad range of DRAM chips </a:t>
            </a:r>
          </a:p>
          <a:p>
            <a:pPr marL="457200" lvl="1" indent="-274320">
              <a:spcBef>
                <a:spcPts val="400"/>
              </a:spcBef>
            </a:pPr>
            <a:r>
              <a:rPr lang="en-US" sz="1800" dirty="0">
                <a:solidFill>
                  <a:schemeClr val="accent6">
                    <a:lumMod val="75000"/>
                  </a:schemeClr>
                </a:solidFill>
              </a:rPr>
              <a:t>1580 chips of different DRAM {types, technology node generations, manufacturers}</a:t>
            </a:r>
          </a:p>
          <a:p>
            <a:pPr marL="457200" lvl="1" indent="-274320">
              <a:spcBef>
                <a:spcPts val="400"/>
              </a:spcBef>
            </a:pPr>
            <a:r>
              <a:rPr lang="en-US" sz="1800" dirty="0">
                <a:solidFill>
                  <a:schemeClr val="accent6">
                    <a:lumMod val="75000"/>
                  </a:schemeClr>
                </a:solidFill>
              </a:rPr>
              <a:t>We find that </a:t>
            </a:r>
            <a:r>
              <a:rPr lang="en-US" sz="1800" dirty="0" err="1">
                <a:solidFill>
                  <a:schemeClr val="accent6">
                    <a:lumMod val="75000"/>
                  </a:schemeClr>
                </a:solidFill>
              </a:rPr>
              <a:t>RowHammer</a:t>
            </a:r>
            <a:r>
              <a:rPr lang="en-US" sz="1800" dirty="0">
                <a:solidFill>
                  <a:schemeClr val="accent6">
                    <a:lumMod val="75000"/>
                  </a:schemeClr>
                </a:solidFill>
              </a:rPr>
              <a:t> vulnerability worsens in newer chips</a:t>
            </a:r>
            <a:endParaRPr lang="en-US" sz="1800" u="sng" dirty="0">
              <a:solidFill>
                <a:schemeClr val="accent6">
                  <a:lumMod val="75000"/>
                </a:schemeClr>
              </a:solidFill>
            </a:endParaRPr>
          </a:p>
          <a:p>
            <a:pPr marL="274320" indent="-274320">
              <a:spcBef>
                <a:spcPts val="400"/>
              </a:spcBef>
            </a:pPr>
            <a:r>
              <a:rPr lang="en-US" sz="2000" b="1" u="sng" dirty="0" err="1">
                <a:solidFill>
                  <a:srgbClr val="7030A0"/>
                </a:solidFill>
              </a:rPr>
              <a:t>RowHammer</a:t>
            </a:r>
            <a:r>
              <a:rPr lang="en-US" sz="2000" b="1" u="sng" dirty="0">
                <a:solidFill>
                  <a:srgbClr val="7030A0"/>
                </a:solidFill>
              </a:rPr>
              <a:t> Mitigation Mechanism Study</a:t>
            </a:r>
            <a:r>
              <a:rPr lang="en-US" sz="2000" u="sng" dirty="0">
                <a:solidFill>
                  <a:srgbClr val="7030A0"/>
                </a:solidFill>
              </a:rPr>
              <a:t>:</a:t>
            </a:r>
            <a:r>
              <a:rPr lang="en-US" sz="2000" dirty="0">
                <a:solidFill>
                  <a:srgbClr val="7030A0"/>
                </a:solidFill>
              </a:rPr>
              <a:t> How five state-of-the-art mechanisms are affected by worsening </a:t>
            </a:r>
            <a:r>
              <a:rPr lang="en-US" sz="2000" dirty="0" err="1">
                <a:solidFill>
                  <a:srgbClr val="7030A0"/>
                </a:solidFill>
              </a:rPr>
              <a:t>RowHammer</a:t>
            </a:r>
            <a:r>
              <a:rPr lang="en-US" sz="2000" dirty="0">
                <a:solidFill>
                  <a:srgbClr val="7030A0"/>
                </a:solidFill>
              </a:rPr>
              <a:t> vulnerability</a:t>
            </a:r>
          </a:p>
          <a:p>
            <a:pPr marL="457200" lvl="1" indent="-274320">
              <a:spcBef>
                <a:spcPts val="400"/>
              </a:spcBef>
            </a:pPr>
            <a:r>
              <a:rPr lang="en-US" sz="1800" dirty="0">
                <a:solidFill>
                  <a:srgbClr val="7030A0"/>
                </a:solidFill>
              </a:rPr>
              <a:t>Reasonable performance loss (8% on average) on modern DRAM chips</a:t>
            </a:r>
          </a:p>
          <a:p>
            <a:pPr marL="457200" lvl="1" indent="-274320">
              <a:spcBef>
                <a:spcPts val="400"/>
              </a:spcBef>
            </a:pPr>
            <a:r>
              <a:rPr lang="en-US" sz="1800" dirty="0">
                <a:solidFill>
                  <a:srgbClr val="7030A0"/>
                </a:solidFill>
              </a:rPr>
              <a:t>Scale poorly to more vulnerable DRAM chips (e.g., 80% performance loss)</a:t>
            </a:r>
          </a:p>
          <a:p>
            <a:pPr>
              <a:spcBef>
                <a:spcPts val="400"/>
              </a:spcBef>
            </a:pPr>
            <a:r>
              <a:rPr lang="en-US" sz="2000" b="1" u="sng" dirty="0">
                <a:solidFill>
                  <a:srgbClr val="C00000"/>
                </a:solidFill>
              </a:rPr>
              <a:t>Conclusion:</a:t>
            </a:r>
            <a:r>
              <a:rPr lang="en-US" sz="2000" dirty="0">
                <a:solidFill>
                  <a:srgbClr val="C00000"/>
                </a:solidFill>
              </a:rPr>
              <a:t> it is critical to research more effective solutions to </a:t>
            </a:r>
            <a:r>
              <a:rPr lang="en-US" sz="2000" dirty="0" err="1">
                <a:solidFill>
                  <a:srgbClr val="C00000"/>
                </a:solidFill>
              </a:rPr>
              <a:t>RowHammer</a:t>
            </a:r>
            <a:r>
              <a:rPr lang="en-US" sz="2000" dirty="0">
                <a:solidFill>
                  <a:srgbClr val="C00000"/>
                </a:solidFill>
              </a:rPr>
              <a:t> for future DRAM chips that will likely be even more vulnerable to </a:t>
            </a:r>
            <a:r>
              <a:rPr lang="en-US" sz="2000" dirty="0" err="1">
                <a:solidFill>
                  <a:srgbClr val="C00000"/>
                </a:solidFill>
              </a:rPr>
              <a:t>RowHammer</a:t>
            </a:r>
            <a:endParaRPr lang="tr-TR" sz="1800" dirty="0">
              <a:solidFill>
                <a:srgbClr val="C00000"/>
              </a:solidFill>
            </a:endParaRPr>
          </a:p>
        </p:txBody>
      </p:sp>
    </p:spTree>
    <p:extLst>
      <p:ext uri="{BB962C8B-B14F-4D97-AF65-F5344CB8AC3E}">
        <p14:creationId xmlns:p14="http://schemas.microsoft.com/office/powerpoint/2010/main" val="23676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Methodology</a:t>
            </a:r>
          </a:p>
        </p:txBody>
      </p:sp>
      <p:sp>
        <p:nvSpPr>
          <p:cNvPr id="7" name="Rounded Rectangle 6">
            <a:extLst>
              <a:ext uri="{FF2B5EF4-FFF2-40B4-BE49-F238E27FC236}">
                <a16:creationId xmlns:a16="http://schemas.microsoft.com/office/drawing/2014/main" id="{EAE80CDF-A5BA-094C-B8A1-210F05444677}"/>
              </a:ext>
            </a:extLst>
          </p:cNvPr>
          <p:cNvSpPr/>
          <p:nvPr/>
        </p:nvSpPr>
        <p:spPr>
          <a:xfrm>
            <a:off x="447294" y="819854"/>
            <a:ext cx="8281070" cy="26536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A2F25FD-5DB1-4D4B-A4CF-1937459F1417}"/>
              </a:ext>
            </a:extLst>
          </p:cNvPr>
          <p:cNvCxnSpPr>
            <a:cxnSpLocks/>
          </p:cNvCxnSpPr>
          <p:nvPr/>
        </p:nvCxnSpPr>
        <p:spPr>
          <a:xfrm>
            <a:off x="907183" y="1182809"/>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8715A8-4EEE-1C48-B80B-2B3082C99889}"/>
              </a:ext>
            </a:extLst>
          </p:cNvPr>
          <p:cNvCxnSpPr>
            <a:cxnSpLocks/>
          </p:cNvCxnSpPr>
          <p:nvPr/>
        </p:nvCxnSpPr>
        <p:spPr>
          <a:xfrm>
            <a:off x="907183" y="1577316"/>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7EAC-25E5-4045-8813-333A7C25E7E6}"/>
              </a:ext>
            </a:extLst>
          </p:cNvPr>
          <p:cNvCxnSpPr>
            <a:cxnSpLocks/>
          </p:cNvCxnSpPr>
          <p:nvPr/>
        </p:nvCxnSpPr>
        <p:spPr>
          <a:xfrm>
            <a:off x="907183" y="196964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F41139-BCCD-8842-9577-8E5536E326F7}"/>
              </a:ext>
            </a:extLst>
          </p:cNvPr>
          <p:cNvCxnSpPr>
            <a:cxnSpLocks/>
          </p:cNvCxnSpPr>
          <p:nvPr/>
        </p:nvCxnSpPr>
        <p:spPr>
          <a:xfrm>
            <a:off x="907183" y="235756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3BD06B-AE41-7C4A-9222-2D78ED7E9B94}"/>
              </a:ext>
            </a:extLst>
          </p:cNvPr>
          <p:cNvCxnSpPr>
            <a:cxnSpLocks/>
          </p:cNvCxnSpPr>
          <p:nvPr/>
        </p:nvCxnSpPr>
        <p:spPr>
          <a:xfrm>
            <a:off x="907183" y="2726037"/>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C1F0E-8A0B-2B49-8256-9982F6D7EF9A}"/>
              </a:ext>
            </a:extLst>
          </p:cNvPr>
          <p:cNvSpPr/>
          <p:nvPr/>
        </p:nvSpPr>
        <p:spPr>
          <a:xfrm>
            <a:off x="1332331" y="2549008"/>
            <a:ext cx="6487433" cy="3737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69FCB-2831-E84F-8956-CD54E45F4CD1}"/>
              </a:ext>
            </a:extLst>
          </p:cNvPr>
          <p:cNvSpPr/>
          <p:nvPr/>
        </p:nvSpPr>
        <p:spPr>
          <a:xfrm>
            <a:off x="1332331" y="2149214"/>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8" name="Rectangle 17">
            <a:extLst>
              <a:ext uri="{FF2B5EF4-FFF2-40B4-BE49-F238E27FC236}">
                <a16:creationId xmlns:a16="http://schemas.microsoft.com/office/drawing/2014/main" id="{04FB0C35-FFB0-9E4C-AFF8-860742CB916A}"/>
              </a:ext>
            </a:extLst>
          </p:cNvPr>
          <p:cNvSpPr/>
          <p:nvPr/>
        </p:nvSpPr>
        <p:spPr>
          <a:xfrm>
            <a:off x="1332331" y="2539187"/>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31" name="Rectangle 30">
            <a:extLst>
              <a:ext uri="{FF2B5EF4-FFF2-40B4-BE49-F238E27FC236}">
                <a16:creationId xmlns:a16="http://schemas.microsoft.com/office/drawing/2014/main" id="{0DAA7145-8C09-4D4E-9D5A-03F269888DE7}"/>
              </a:ext>
            </a:extLst>
          </p:cNvPr>
          <p:cNvSpPr/>
          <p:nvPr/>
        </p:nvSpPr>
        <p:spPr>
          <a:xfrm>
            <a:off x="1334077" y="2149054"/>
            <a:ext cx="6487433" cy="373701"/>
          </a:xfrm>
          <a:prstGeom prst="rect">
            <a:avLst/>
          </a:prstGeom>
          <a:solidFill>
            <a:srgbClr val="FFF3C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33" name="Rectangle 32">
            <a:extLst>
              <a:ext uri="{FF2B5EF4-FFF2-40B4-BE49-F238E27FC236}">
                <a16:creationId xmlns:a16="http://schemas.microsoft.com/office/drawing/2014/main" id="{26D555CF-E789-F44A-AF20-C46A8CC7D726}"/>
              </a:ext>
            </a:extLst>
          </p:cNvPr>
          <p:cNvSpPr/>
          <p:nvPr/>
        </p:nvSpPr>
        <p:spPr>
          <a:xfrm>
            <a:off x="1334077" y="253861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grpSp>
        <p:nvGrpSpPr>
          <p:cNvPr id="37" name="Group 36">
            <a:extLst>
              <a:ext uri="{FF2B5EF4-FFF2-40B4-BE49-F238E27FC236}">
                <a16:creationId xmlns:a16="http://schemas.microsoft.com/office/drawing/2014/main" id="{9BF09F48-3B89-7040-9AF1-627281AE44B5}"/>
              </a:ext>
            </a:extLst>
          </p:cNvPr>
          <p:cNvGrpSpPr/>
          <p:nvPr/>
        </p:nvGrpSpPr>
        <p:grpSpPr>
          <a:xfrm>
            <a:off x="5911363" y="1418622"/>
            <a:ext cx="1728357" cy="1522407"/>
            <a:chOff x="5868306" y="2008207"/>
            <a:chExt cx="1672795" cy="2646515"/>
          </a:xfrm>
        </p:grpSpPr>
        <p:sp>
          <p:nvSpPr>
            <p:cNvPr id="38" name="Rectangle 37">
              <a:extLst>
                <a:ext uri="{FF2B5EF4-FFF2-40B4-BE49-F238E27FC236}">
                  <a16:creationId xmlns:a16="http://schemas.microsoft.com/office/drawing/2014/main" id="{22D19971-1F39-9347-8395-B8ACF1090269}"/>
                </a:ext>
              </a:extLst>
            </p:cNvPr>
            <p:cNvSpPr/>
            <p:nvPr/>
          </p:nvSpPr>
          <p:spPr>
            <a:xfrm>
              <a:off x="5868306" y="2654188"/>
              <a:ext cx="1672795" cy="642038"/>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sp>
          <p:nvSpPr>
            <p:cNvPr id="40" name="Rectangle 39">
              <a:extLst>
                <a:ext uri="{FF2B5EF4-FFF2-40B4-BE49-F238E27FC236}">
                  <a16:creationId xmlns:a16="http://schemas.microsoft.com/office/drawing/2014/main" id="{AB680162-C53A-E94D-ABBD-38244A97BC10}"/>
                </a:ext>
              </a:extLst>
            </p:cNvPr>
            <p:cNvSpPr/>
            <p:nvPr/>
          </p:nvSpPr>
          <p:spPr>
            <a:xfrm>
              <a:off x="6229633" y="2008207"/>
              <a:ext cx="130162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Victim Row</a:t>
              </a:r>
            </a:p>
          </p:txBody>
        </p:sp>
        <p:sp>
          <p:nvSpPr>
            <p:cNvPr id="41" name="Rectangle 40">
              <a:extLst>
                <a:ext uri="{FF2B5EF4-FFF2-40B4-BE49-F238E27FC236}">
                  <a16:creationId xmlns:a16="http://schemas.microsoft.com/office/drawing/2014/main" id="{FCDB1259-9F12-CF4B-AB08-B6ED2662540A}"/>
                </a:ext>
              </a:extLst>
            </p:cNvPr>
            <p:cNvSpPr/>
            <p:nvPr/>
          </p:nvSpPr>
          <p:spPr>
            <a:xfrm>
              <a:off x="6577159" y="3341348"/>
              <a:ext cx="60656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42" name="Rectangle 41">
              <a:extLst>
                <a:ext uri="{FF2B5EF4-FFF2-40B4-BE49-F238E27FC236}">
                  <a16:creationId xmlns:a16="http://schemas.microsoft.com/office/drawing/2014/main" id="{28144555-BAA7-7A42-9010-93B64A5568DE}"/>
                </a:ext>
              </a:extLst>
            </p:cNvPr>
            <p:cNvSpPr/>
            <p:nvPr/>
          </p:nvSpPr>
          <p:spPr>
            <a:xfrm>
              <a:off x="6576973" y="4012684"/>
              <a:ext cx="606936"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sp>
        <p:nvSpPr>
          <p:cNvPr id="47" name="Rectangle 46">
            <a:extLst>
              <a:ext uri="{FF2B5EF4-FFF2-40B4-BE49-F238E27FC236}">
                <a16:creationId xmlns:a16="http://schemas.microsoft.com/office/drawing/2014/main" id="{F010192A-4D21-264D-A2AA-3B84849DF981}"/>
              </a:ext>
            </a:extLst>
          </p:cNvPr>
          <p:cNvSpPr/>
          <p:nvPr/>
        </p:nvSpPr>
        <p:spPr>
          <a:xfrm>
            <a:off x="6643376" y="2963035"/>
            <a:ext cx="627095"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cxnSp>
        <p:nvCxnSpPr>
          <p:cNvPr id="56" name="Straight Connector 55">
            <a:extLst>
              <a:ext uri="{FF2B5EF4-FFF2-40B4-BE49-F238E27FC236}">
                <a16:creationId xmlns:a16="http://schemas.microsoft.com/office/drawing/2014/main" id="{70219E55-C102-A349-85B9-9E5D57B83B10}"/>
              </a:ext>
            </a:extLst>
          </p:cNvPr>
          <p:cNvCxnSpPr>
            <a:cxnSpLocks/>
          </p:cNvCxnSpPr>
          <p:nvPr/>
        </p:nvCxnSpPr>
        <p:spPr>
          <a:xfrm>
            <a:off x="907183" y="3110005"/>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4341289-020D-2140-908D-26EEC7747BAA}"/>
              </a:ext>
            </a:extLst>
          </p:cNvPr>
          <p:cNvSpPr/>
          <p:nvPr/>
        </p:nvSpPr>
        <p:spPr>
          <a:xfrm>
            <a:off x="1330174" y="2928022"/>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5</a:t>
            </a:r>
          </a:p>
        </p:txBody>
      </p:sp>
      <p:sp>
        <p:nvSpPr>
          <p:cNvPr id="61" name="Rectangle 60">
            <a:extLst>
              <a:ext uri="{FF2B5EF4-FFF2-40B4-BE49-F238E27FC236}">
                <a16:creationId xmlns:a16="http://schemas.microsoft.com/office/drawing/2014/main" id="{4FAE9F5F-BAA5-5B40-9288-5ABD9EB4231D}"/>
              </a:ext>
            </a:extLst>
          </p:cNvPr>
          <p:cNvSpPr/>
          <p:nvPr/>
        </p:nvSpPr>
        <p:spPr>
          <a:xfrm>
            <a:off x="6641219" y="2962857"/>
            <a:ext cx="627095"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5" name="Rectangle 64">
            <a:extLst>
              <a:ext uri="{FF2B5EF4-FFF2-40B4-BE49-F238E27FC236}">
                <a16:creationId xmlns:a16="http://schemas.microsoft.com/office/drawing/2014/main" id="{E9634514-7090-7D4E-A006-17A8F0FC84E9}"/>
              </a:ext>
            </a:extLst>
          </p:cNvPr>
          <p:cNvSpPr/>
          <p:nvPr/>
        </p:nvSpPr>
        <p:spPr>
          <a:xfrm>
            <a:off x="1330175" y="989871"/>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66" name="Rectangle 65">
            <a:extLst>
              <a:ext uri="{FF2B5EF4-FFF2-40B4-BE49-F238E27FC236}">
                <a16:creationId xmlns:a16="http://schemas.microsoft.com/office/drawing/2014/main" id="{A8E9013F-9263-8D4D-9301-F168911ECA9A}"/>
              </a:ext>
            </a:extLst>
          </p:cNvPr>
          <p:cNvSpPr/>
          <p:nvPr/>
        </p:nvSpPr>
        <p:spPr>
          <a:xfrm>
            <a:off x="1328138" y="1379605"/>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28CA58E6-C076-9B4F-AFF0-63539951169A}"/>
              </a:ext>
            </a:extLst>
          </p:cNvPr>
          <p:cNvSpPr/>
          <p:nvPr/>
        </p:nvSpPr>
        <p:spPr>
          <a:xfrm>
            <a:off x="1328138" y="175747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8" name="Rectangle 67">
            <a:extLst>
              <a:ext uri="{FF2B5EF4-FFF2-40B4-BE49-F238E27FC236}">
                <a16:creationId xmlns:a16="http://schemas.microsoft.com/office/drawing/2014/main" id="{B60844AB-B63F-8E46-B3D1-8FB25E5B131C}"/>
              </a:ext>
            </a:extLst>
          </p:cNvPr>
          <p:cNvSpPr/>
          <p:nvPr/>
        </p:nvSpPr>
        <p:spPr>
          <a:xfrm>
            <a:off x="6641604" y="1803279"/>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9" name="Rectangle 68">
            <a:extLst>
              <a:ext uri="{FF2B5EF4-FFF2-40B4-BE49-F238E27FC236}">
                <a16:creationId xmlns:a16="http://schemas.microsoft.com/office/drawing/2014/main" id="{F5000257-E0E4-9340-8CBC-3D0102ACB0D3}"/>
              </a:ext>
            </a:extLst>
          </p:cNvPr>
          <p:cNvSpPr/>
          <p:nvPr/>
        </p:nvSpPr>
        <p:spPr>
          <a:xfrm>
            <a:off x="6648157" y="1409610"/>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70" name="Rectangle 69">
            <a:extLst>
              <a:ext uri="{FF2B5EF4-FFF2-40B4-BE49-F238E27FC236}">
                <a16:creationId xmlns:a16="http://schemas.microsoft.com/office/drawing/2014/main" id="{2DCB78BC-A242-1C42-BF3E-40D53356F41A}"/>
              </a:ext>
            </a:extLst>
          </p:cNvPr>
          <p:cNvSpPr/>
          <p:nvPr/>
        </p:nvSpPr>
        <p:spPr>
          <a:xfrm>
            <a:off x="6648157" y="1022184"/>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nvGrpSpPr>
          <p:cNvPr id="72" name="Group 71">
            <a:extLst>
              <a:ext uri="{FF2B5EF4-FFF2-40B4-BE49-F238E27FC236}">
                <a16:creationId xmlns:a16="http://schemas.microsoft.com/office/drawing/2014/main" id="{0F653A50-A84B-CF40-9FA1-6C1910B2BC74}"/>
              </a:ext>
            </a:extLst>
          </p:cNvPr>
          <p:cNvGrpSpPr/>
          <p:nvPr/>
        </p:nvGrpSpPr>
        <p:grpSpPr>
          <a:xfrm>
            <a:off x="1340295" y="1378282"/>
            <a:ext cx="6487433" cy="413433"/>
            <a:chOff x="2579675" y="4625531"/>
            <a:chExt cx="6487433" cy="413433"/>
          </a:xfrm>
        </p:grpSpPr>
        <p:sp>
          <p:nvSpPr>
            <p:cNvPr id="30" name="Rectangle 29">
              <a:extLst>
                <a:ext uri="{FF2B5EF4-FFF2-40B4-BE49-F238E27FC236}">
                  <a16:creationId xmlns:a16="http://schemas.microsoft.com/office/drawing/2014/main" id="{1E911FD8-9BF9-7147-8788-B390C166AE8E}"/>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4" name="Rectangle 63">
              <a:extLst>
                <a:ext uri="{FF2B5EF4-FFF2-40B4-BE49-F238E27FC236}">
                  <a16:creationId xmlns:a16="http://schemas.microsoft.com/office/drawing/2014/main" id="{84E6769B-B162-894F-9A7B-22D11A849826}"/>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137" name="Group 136">
            <a:extLst>
              <a:ext uri="{FF2B5EF4-FFF2-40B4-BE49-F238E27FC236}">
                <a16:creationId xmlns:a16="http://schemas.microsoft.com/office/drawing/2014/main" id="{C2B18E10-026A-F143-AF4F-727E400D80EC}"/>
              </a:ext>
            </a:extLst>
          </p:cNvPr>
          <p:cNvGrpSpPr/>
          <p:nvPr/>
        </p:nvGrpSpPr>
        <p:grpSpPr>
          <a:xfrm>
            <a:off x="1275731" y="1688791"/>
            <a:ext cx="6543055" cy="591494"/>
            <a:chOff x="1274552" y="1698288"/>
            <a:chExt cx="6543055" cy="591494"/>
          </a:xfrm>
        </p:grpSpPr>
        <p:grpSp>
          <p:nvGrpSpPr>
            <p:cNvPr id="138" name="Group 137">
              <a:extLst>
                <a:ext uri="{FF2B5EF4-FFF2-40B4-BE49-F238E27FC236}">
                  <a16:creationId xmlns:a16="http://schemas.microsoft.com/office/drawing/2014/main" id="{565DE66F-A46D-494E-A866-B346B115A539}"/>
                </a:ext>
              </a:extLst>
            </p:cNvPr>
            <p:cNvGrpSpPr/>
            <p:nvPr/>
          </p:nvGrpSpPr>
          <p:grpSpPr>
            <a:xfrm>
              <a:off x="1330174" y="1770146"/>
              <a:ext cx="6487433" cy="393061"/>
              <a:chOff x="2576180" y="5010769"/>
              <a:chExt cx="6487433" cy="393061"/>
            </a:xfrm>
          </p:grpSpPr>
          <p:sp>
            <p:nvSpPr>
              <p:cNvPr id="140" name="Rectangle 139">
                <a:extLst>
                  <a:ext uri="{FF2B5EF4-FFF2-40B4-BE49-F238E27FC236}">
                    <a16:creationId xmlns:a16="http://schemas.microsoft.com/office/drawing/2014/main" id="{C979B3F2-96C6-2340-BBEE-2834801CC4EB}"/>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41" name="Rectangle 140">
                <a:extLst>
                  <a:ext uri="{FF2B5EF4-FFF2-40B4-BE49-F238E27FC236}">
                    <a16:creationId xmlns:a16="http://schemas.microsoft.com/office/drawing/2014/main" id="{97642F84-A486-8447-BF1D-26522BB6C29B}"/>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39" name="Content Placeholder 2">
              <a:extLst>
                <a:ext uri="{FF2B5EF4-FFF2-40B4-BE49-F238E27FC236}">
                  <a16:creationId xmlns:a16="http://schemas.microsoft.com/office/drawing/2014/main" id="{8E87126D-AF28-634F-9CC1-F2982D086398}"/>
                </a:ext>
              </a:extLst>
            </p:cNvPr>
            <p:cNvSpPr txBox="1">
              <a:spLocks/>
            </p:cNvSpPr>
            <p:nvPr/>
          </p:nvSpPr>
          <p:spPr>
            <a:xfrm>
              <a:off x="1274552" y="169828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142" name="Group 141">
            <a:extLst>
              <a:ext uri="{FF2B5EF4-FFF2-40B4-BE49-F238E27FC236}">
                <a16:creationId xmlns:a16="http://schemas.microsoft.com/office/drawing/2014/main" id="{B409E843-35F3-AF44-9C84-94F1FCD8EB4A}"/>
              </a:ext>
            </a:extLst>
          </p:cNvPr>
          <p:cNvGrpSpPr/>
          <p:nvPr/>
        </p:nvGrpSpPr>
        <p:grpSpPr>
          <a:xfrm>
            <a:off x="1150549" y="908843"/>
            <a:ext cx="6671732" cy="591494"/>
            <a:chOff x="1149370" y="918340"/>
            <a:chExt cx="6671732" cy="591494"/>
          </a:xfrm>
        </p:grpSpPr>
        <p:grpSp>
          <p:nvGrpSpPr>
            <p:cNvPr id="143" name="Group 142">
              <a:extLst>
                <a:ext uri="{FF2B5EF4-FFF2-40B4-BE49-F238E27FC236}">
                  <a16:creationId xmlns:a16="http://schemas.microsoft.com/office/drawing/2014/main" id="{FCB765EC-122B-6545-BEA9-E2BC0F4AE9C6}"/>
                </a:ext>
              </a:extLst>
            </p:cNvPr>
            <p:cNvGrpSpPr/>
            <p:nvPr/>
          </p:nvGrpSpPr>
          <p:grpSpPr>
            <a:xfrm>
              <a:off x="1333669" y="995665"/>
              <a:ext cx="6487433" cy="390381"/>
              <a:chOff x="2579675" y="4236288"/>
              <a:chExt cx="6487433" cy="390381"/>
            </a:xfrm>
          </p:grpSpPr>
          <p:sp>
            <p:nvSpPr>
              <p:cNvPr id="145" name="Rectangle 144">
                <a:extLst>
                  <a:ext uri="{FF2B5EF4-FFF2-40B4-BE49-F238E27FC236}">
                    <a16:creationId xmlns:a16="http://schemas.microsoft.com/office/drawing/2014/main" id="{DC869B13-8690-5347-8E9E-BC543AECD3E9}"/>
                  </a:ext>
                </a:extLst>
              </p:cNvPr>
              <p:cNvSpPr/>
              <p:nvPr/>
            </p:nvSpPr>
            <p:spPr>
              <a:xfrm>
                <a:off x="2579675" y="4236288"/>
                <a:ext cx="6487433" cy="373701"/>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146" name="Rectangle 145">
                <a:extLst>
                  <a:ext uri="{FF2B5EF4-FFF2-40B4-BE49-F238E27FC236}">
                    <a16:creationId xmlns:a16="http://schemas.microsoft.com/office/drawing/2014/main" id="{F182E062-397A-3344-9039-E6261CA99420}"/>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44" name="Content Placeholder 2">
              <a:extLst>
                <a:ext uri="{FF2B5EF4-FFF2-40B4-BE49-F238E27FC236}">
                  <a16:creationId xmlns:a16="http://schemas.microsoft.com/office/drawing/2014/main" id="{84351D9C-3E6B-3C46-B7D8-1F90B964132E}"/>
                </a:ext>
              </a:extLst>
            </p:cNvPr>
            <p:cNvSpPr txBox="1">
              <a:spLocks/>
            </p:cNvSpPr>
            <p:nvPr/>
          </p:nvSpPr>
          <p:spPr>
            <a:xfrm>
              <a:off x="1149370" y="91834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chemeClr val="accent6">
                      <a:lumMod val="50000"/>
                    </a:schemeClr>
                  </a:solidFill>
                </a:rPr>
                <a:t>open</a:t>
              </a:r>
            </a:p>
          </p:txBody>
        </p:sp>
      </p:grpSp>
      <p:grpSp>
        <p:nvGrpSpPr>
          <p:cNvPr id="157" name="Group 156">
            <a:extLst>
              <a:ext uri="{FF2B5EF4-FFF2-40B4-BE49-F238E27FC236}">
                <a16:creationId xmlns:a16="http://schemas.microsoft.com/office/drawing/2014/main" id="{DE6A9BC0-6B96-064A-B445-B90E19BB2227}"/>
              </a:ext>
            </a:extLst>
          </p:cNvPr>
          <p:cNvGrpSpPr/>
          <p:nvPr/>
        </p:nvGrpSpPr>
        <p:grpSpPr>
          <a:xfrm>
            <a:off x="1275731" y="914574"/>
            <a:ext cx="6543055" cy="591494"/>
            <a:chOff x="1274552" y="1698288"/>
            <a:chExt cx="6543055" cy="591494"/>
          </a:xfrm>
        </p:grpSpPr>
        <p:grpSp>
          <p:nvGrpSpPr>
            <p:cNvPr id="158" name="Group 157">
              <a:extLst>
                <a:ext uri="{FF2B5EF4-FFF2-40B4-BE49-F238E27FC236}">
                  <a16:creationId xmlns:a16="http://schemas.microsoft.com/office/drawing/2014/main" id="{C54CA999-0948-D941-9D38-F8C7F0482903}"/>
                </a:ext>
              </a:extLst>
            </p:cNvPr>
            <p:cNvGrpSpPr/>
            <p:nvPr/>
          </p:nvGrpSpPr>
          <p:grpSpPr>
            <a:xfrm>
              <a:off x="1330174" y="1770146"/>
              <a:ext cx="6487433" cy="393061"/>
              <a:chOff x="2576180" y="5010769"/>
              <a:chExt cx="6487433" cy="393061"/>
            </a:xfrm>
          </p:grpSpPr>
          <p:sp>
            <p:nvSpPr>
              <p:cNvPr id="160" name="Rectangle 159">
                <a:extLst>
                  <a:ext uri="{FF2B5EF4-FFF2-40B4-BE49-F238E27FC236}">
                    <a16:creationId xmlns:a16="http://schemas.microsoft.com/office/drawing/2014/main" id="{957F4AA4-DC27-3B4D-BA31-E1F50D7BEBC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161" name="Rectangle 160">
                <a:extLst>
                  <a:ext uri="{FF2B5EF4-FFF2-40B4-BE49-F238E27FC236}">
                    <a16:creationId xmlns:a16="http://schemas.microsoft.com/office/drawing/2014/main" id="{772D8EB8-805C-0143-8490-E15387494C23}"/>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59" name="Content Placeholder 2">
              <a:extLst>
                <a:ext uri="{FF2B5EF4-FFF2-40B4-BE49-F238E27FC236}">
                  <a16:creationId xmlns:a16="http://schemas.microsoft.com/office/drawing/2014/main" id="{9CE8034A-0C91-064D-8BBF-956202115742}"/>
                </a:ext>
              </a:extLst>
            </p:cNvPr>
            <p:cNvSpPr txBox="1">
              <a:spLocks/>
            </p:cNvSpPr>
            <p:nvPr/>
          </p:nvSpPr>
          <p:spPr>
            <a:xfrm>
              <a:off x="1274552" y="169828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162" name="Group 161">
            <a:extLst>
              <a:ext uri="{FF2B5EF4-FFF2-40B4-BE49-F238E27FC236}">
                <a16:creationId xmlns:a16="http://schemas.microsoft.com/office/drawing/2014/main" id="{947E54B3-6860-544F-8AE1-1CD6655F6969}"/>
              </a:ext>
            </a:extLst>
          </p:cNvPr>
          <p:cNvGrpSpPr/>
          <p:nvPr/>
        </p:nvGrpSpPr>
        <p:grpSpPr>
          <a:xfrm>
            <a:off x="1147053" y="1678661"/>
            <a:ext cx="6671732" cy="591494"/>
            <a:chOff x="1149370" y="918340"/>
            <a:chExt cx="6671732" cy="591494"/>
          </a:xfrm>
        </p:grpSpPr>
        <p:grpSp>
          <p:nvGrpSpPr>
            <p:cNvPr id="163" name="Group 162">
              <a:extLst>
                <a:ext uri="{FF2B5EF4-FFF2-40B4-BE49-F238E27FC236}">
                  <a16:creationId xmlns:a16="http://schemas.microsoft.com/office/drawing/2014/main" id="{B8F7C9C8-9274-2147-9490-194C10D5BF82}"/>
                </a:ext>
              </a:extLst>
            </p:cNvPr>
            <p:cNvGrpSpPr/>
            <p:nvPr/>
          </p:nvGrpSpPr>
          <p:grpSpPr>
            <a:xfrm>
              <a:off x="1333669" y="995665"/>
              <a:ext cx="6487433" cy="390381"/>
              <a:chOff x="2579675" y="4236288"/>
              <a:chExt cx="6487433" cy="390381"/>
            </a:xfrm>
          </p:grpSpPr>
          <p:sp>
            <p:nvSpPr>
              <p:cNvPr id="165" name="Rectangle 164">
                <a:extLst>
                  <a:ext uri="{FF2B5EF4-FFF2-40B4-BE49-F238E27FC236}">
                    <a16:creationId xmlns:a16="http://schemas.microsoft.com/office/drawing/2014/main" id="{8F6DEA72-E58E-1B48-8F3E-1AA703E3EAEA}"/>
                  </a:ext>
                </a:extLst>
              </p:cNvPr>
              <p:cNvSpPr/>
              <p:nvPr/>
            </p:nvSpPr>
            <p:spPr>
              <a:xfrm>
                <a:off x="2579675" y="4236288"/>
                <a:ext cx="6487433" cy="373701"/>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66" name="Rectangle 165">
                <a:extLst>
                  <a:ext uri="{FF2B5EF4-FFF2-40B4-BE49-F238E27FC236}">
                    <a16:creationId xmlns:a16="http://schemas.microsoft.com/office/drawing/2014/main" id="{28FBDF18-FDCB-904C-92EB-1035804E5E65}"/>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64" name="Content Placeholder 2">
              <a:extLst>
                <a:ext uri="{FF2B5EF4-FFF2-40B4-BE49-F238E27FC236}">
                  <a16:creationId xmlns:a16="http://schemas.microsoft.com/office/drawing/2014/main" id="{D08167E0-E12A-B24F-9AED-99F1B8BF64B2}"/>
                </a:ext>
              </a:extLst>
            </p:cNvPr>
            <p:cNvSpPr txBox="1">
              <a:spLocks/>
            </p:cNvSpPr>
            <p:nvPr/>
          </p:nvSpPr>
          <p:spPr>
            <a:xfrm>
              <a:off x="1149370" y="91834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chemeClr val="accent6">
                      <a:lumMod val="50000"/>
                    </a:schemeClr>
                  </a:solidFill>
                </a:rPr>
                <a:t>open</a:t>
              </a:r>
            </a:p>
          </p:txBody>
        </p:sp>
      </p:grpSp>
      <p:grpSp>
        <p:nvGrpSpPr>
          <p:cNvPr id="167" name="Group 166">
            <a:extLst>
              <a:ext uri="{FF2B5EF4-FFF2-40B4-BE49-F238E27FC236}">
                <a16:creationId xmlns:a16="http://schemas.microsoft.com/office/drawing/2014/main" id="{F3C0E0D4-ABCB-7549-B388-88ED6BB8190A}"/>
              </a:ext>
            </a:extLst>
          </p:cNvPr>
          <p:cNvGrpSpPr/>
          <p:nvPr/>
        </p:nvGrpSpPr>
        <p:grpSpPr>
          <a:xfrm>
            <a:off x="1327043" y="1371919"/>
            <a:ext cx="6487433" cy="390381"/>
            <a:chOff x="2579675" y="4236288"/>
            <a:chExt cx="6487433" cy="390381"/>
          </a:xfrm>
        </p:grpSpPr>
        <p:sp>
          <p:nvSpPr>
            <p:cNvPr id="168" name="Rectangle 167">
              <a:extLst>
                <a:ext uri="{FF2B5EF4-FFF2-40B4-BE49-F238E27FC236}">
                  <a16:creationId xmlns:a16="http://schemas.microsoft.com/office/drawing/2014/main" id="{B883E02C-B483-8A4A-B0CE-59EBB3AA32B5}"/>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169" name="Rectangle 168">
              <a:extLst>
                <a:ext uri="{FF2B5EF4-FFF2-40B4-BE49-F238E27FC236}">
                  <a16:creationId xmlns:a16="http://schemas.microsoft.com/office/drawing/2014/main" id="{E56A4E7B-B668-BE49-ACCA-DE7BA96C6218}"/>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70" name="Group 169">
            <a:extLst>
              <a:ext uri="{FF2B5EF4-FFF2-40B4-BE49-F238E27FC236}">
                <a16:creationId xmlns:a16="http://schemas.microsoft.com/office/drawing/2014/main" id="{68C0ED66-45F6-804A-9F48-5127A5F543E6}"/>
              </a:ext>
            </a:extLst>
          </p:cNvPr>
          <p:cNvGrpSpPr/>
          <p:nvPr/>
        </p:nvGrpSpPr>
        <p:grpSpPr>
          <a:xfrm>
            <a:off x="1323548" y="2146400"/>
            <a:ext cx="6487433" cy="393061"/>
            <a:chOff x="2576180" y="5010769"/>
            <a:chExt cx="6487433" cy="393061"/>
          </a:xfrm>
        </p:grpSpPr>
        <p:sp>
          <p:nvSpPr>
            <p:cNvPr id="171" name="Rectangle 170">
              <a:extLst>
                <a:ext uri="{FF2B5EF4-FFF2-40B4-BE49-F238E27FC236}">
                  <a16:creationId xmlns:a16="http://schemas.microsoft.com/office/drawing/2014/main" id="{BBE357B6-0731-FF43-82C9-7892605B30B8}"/>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72" name="Rectangle 171">
              <a:extLst>
                <a:ext uri="{FF2B5EF4-FFF2-40B4-BE49-F238E27FC236}">
                  <a16:creationId xmlns:a16="http://schemas.microsoft.com/office/drawing/2014/main" id="{7908386C-000D-DD41-876F-D85FB70B00C6}"/>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73" name="Group 172">
            <a:extLst>
              <a:ext uri="{FF2B5EF4-FFF2-40B4-BE49-F238E27FC236}">
                <a16:creationId xmlns:a16="http://schemas.microsoft.com/office/drawing/2014/main" id="{1B497FD0-E8A9-BD4E-B15C-027BEA987798}"/>
              </a:ext>
            </a:extLst>
          </p:cNvPr>
          <p:cNvGrpSpPr/>
          <p:nvPr/>
        </p:nvGrpSpPr>
        <p:grpSpPr>
          <a:xfrm>
            <a:off x="1327043" y="1761162"/>
            <a:ext cx="6487433" cy="413433"/>
            <a:chOff x="2579675" y="4625531"/>
            <a:chExt cx="6487433" cy="413433"/>
          </a:xfrm>
        </p:grpSpPr>
        <p:sp>
          <p:nvSpPr>
            <p:cNvPr id="174" name="Rectangle 173">
              <a:extLst>
                <a:ext uri="{FF2B5EF4-FFF2-40B4-BE49-F238E27FC236}">
                  <a16:creationId xmlns:a16="http://schemas.microsoft.com/office/drawing/2014/main" id="{18237B0F-C3BC-6C4A-AA75-89A69EA16539}"/>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75" name="Rectangle 174">
              <a:extLst>
                <a:ext uri="{FF2B5EF4-FFF2-40B4-BE49-F238E27FC236}">
                  <a16:creationId xmlns:a16="http://schemas.microsoft.com/office/drawing/2014/main" id="{AE4301BB-B0CD-6B48-B5D0-8A556F7A8242}"/>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176" name="Group 175">
            <a:extLst>
              <a:ext uri="{FF2B5EF4-FFF2-40B4-BE49-F238E27FC236}">
                <a16:creationId xmlns:a16="http://schemas.microsoft.com/office/drawing/2014/main" id="{F4521EB7-C32C-584A-ABF8-B03A24D1D2D0}"/>
              </a:ext>
            </a:extLst>
          </p:cNvPr>
          <p:cNvGrpSpPr/>
          <p:nvPr/>
        </p:nvGrpSpPr>
        <p:grpSpPr>
          <a:xfrm>
            <a:off x="1336150" y="1760872"/>
            <a:ext cx="6487433" cy="390381"/>
            <a:chOff x="2579675" y="4236288"/>
            <a:chExt cx="6487433" cy="390381"/>
          </a:xfrm>
        </p:grpSpPr>
        <p:sp>
          <p:nvSpPr>
            <p:cNvPr id="177" name="Rectangle 176">
              <a:extLst>
                <a:ext uri="{FF2B5EF4-FFF2-40B4-BE49-F238E27FC236}">
                  <a16:creationId xmlns:a16="http://schemas.microsoft.com/office/drawing/2014/main" id="{D0858276-4A50-7A4F-B2AF-77E9D53A6616}"/>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78" name="Rectangle 177">
              <a:extLst>
                <a:ext uri="{FF2B5EF4-FFF2-40B4-BE49-F238E27FC236}">
                  <a16:creationId xmlns:a16="http://schemas.microsoft.com/office/drawing/2014/main" id="{E8FDF240-F6DB-164C-862B-E0616A5386DC}"/>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79" name="Group 178">
            <a:extLst>
              <a:ext uri="{FF2B5EF4-FFF2-40B4-BE49-F238E27FC236}">
                <a16:creationId xmlns:a16="http://schemas.microsoft.com/office/drawing/2014/main" id="{91D4F9A7-D9D4-CC4D-87BE-01F1C0AA5E9B}"/>
              </a:ext>
            </a:extLst>
          </p:cNvPr>
          <p:cNvGrpSpPr/>
          <p:nvPr/>
        </p:nvGrpSpPr>
        <p:grpSpPr>
          <a:xfrm>
            <a:off x="1332655" y="2535353"/>
            <a:ext cx="6487433" cy="393061"/>
            <a:chOff x="2576180" y="5010769"/>
            <a:chExt cx="6487433" cy="393061"/>
          </a:xfrm>
        </p:grpSpPr>
        <p:sp>
          <p:nvSpPr>
            <p:cNvPr id="180" name="Rectangle 179">
              <a:extLst>
                <a:ext uri="{FF2B5EF4-FFF2-40B4-BE49-F238E27FC236}">
                  <a16:creationId xmlns:a16="http://schemas.microsoft.com/office/drawing/2014/main" id="{68328838-FB16-6F49-9C3B-8D53E66A609A}"/>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sp>
          <p:nvSpPr>
            <p:cNvPr id="181" name="Rectangle 180">
              <a:extLst>
                <a:ext uri="{FF2B5EF4-FFF2-40B4-BE49-F238E27FC236}">
                  <a16:creationId xmlns:a16="http://schemas.microsoft.com/office/drawing/2014/main" id="{3BAACABF-1B37-A547-A3C6-0FA561E6D68B}"/>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82" name="Group 181">
            <a:extLst>
              <a:ext uri="{FF2B5EF4-FFF2-40B4-BE49-F238E27FC236}">
                <a16:creationId xmlns:a16="http://schemas.microsoft.com/office/drawing/2014/main" id="{94409BF6-2AAA-5043-B057-CBAED708225E}"/>
              </a:ext>
            </a:extLst>
          </p:cNvPr>
          <p:cNvGrpSpPr/>
          <p:nvPr/>
        </p:nvGrpSpPr>
        <p:grpSpPr>
          <a:xfrm>
            <a:off x="1336150" y="2150115"/>
            <a:ext cx="6487433" cy="413433"/>
            <a:chOff x="2579675" y="4625531"/>
            <a:chExt cx="6487433" cy="413433"/>
          </a:xfrm>
        </p:grpSpPr>
        <p:sp>
          <p:nvSpPr>
            <p:cNvPr id="183" name="Rectangle 182">
              <a:extLst>
                <a:ext uri="{FF2B5EF4-FFF2-40B4-BE49-F238E27FC236}">
                  <a16:creationId xmlns:a16="http://schemas.microsoft.com/office/drawing/2014/main" id="{170622B1-FBFB-FF4A-8AD2-683878AF7910}"/>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84" name="Rectangle 183">
              <a:extLst>
                <a:ext uri="{FF2B5EF4-FFF2-40B4-BE49-F238E27FC236}">
                  <a16:creationId xmlns:a16="http://schemas.microsoft.com/office/drawing/2014/main" id="{D0F6CEDA-05A8-FE4D-B3DB-C24BF6C71CC2}"/>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74" name="Group 73">
            <a:extLst>
              <a:ext uri="{FF2B5EF4-FFF2-40B4-BE49-F238E27FC236}">
                <a16:creationId xmlns:a16="http://schemas.microsoft.com/office/drawing/2014/main" id="{FD1E7D32-95F2-074E-8D39-B21CD7D28673}"/>
              </a:ext>
            </a:extLst>
          </p:cNvPr>
          <p:cNvGrpSpPr/>
          <p:nvPr/>
        </p:nvGrpSpPr>
        <p:grpSpPr>
          <a:xfrm>
            <a:off x="1339607" y="2154264"/>
            <a:ext cx="6487433" cy="390381"/>
            <a:chOff x="2579675" y="4236288"/>
            <a:chExt cx="6487433" cy="390381"/>
          </a:xfrm>
        </p:grpSpPr>
        <p:sp>
          <p:nvSpPr>
            <p:cNvPr id="75" name="Rectangle 74">
              <a:extLst>
                <a:ext uri="{FF2B5EF4-FFF2-40B4-BE49-F238E27FC236}">
                  <a16:creationId xmlns:a16="http://schemas.microsoft.com/office/drawing/2014/main" id="{AEF8CD28-0526-D94F-AD3D-25D84459C368}"/>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76" name="Rectangle 75">
              <a:extLst>
                <a:ext uri="{FF2B5EF4-FFF2-40B4-BE49-F238E27FC236}">
                  <a16:creationId xmlns:a16="http://schemas.microsoft.com/office/drawing/2014/main" id="{D3719F36-C793-EA42-B1D1-156C4E838A1B}"/>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77" name="Group 76">
            <a:extLst>
              <a:ext uri="{FF2B5EF4-FFF2-40B4-BE49-F238E27FC236}">
                <a16:creationId xmlns:a16="http://schemas.microsoft.com/office/drawing/2014/main" id="{FB8AA9CE-B6C2-4342-A5C0-6B99D0FABB42}"/>
              </a:ext>
            </a:extLst>
          </p:cNvPr>
          <p:cNvGrpSpPr/>
          <p:nvPr/>
        </p:nvGrpSpPr>
        <p:grpSpPr>
          <a:xfrm>
            <a:off x="1336112" y="2928745"/>
            <a:ext cx="6487433" cy="393061"/>
            <a:chOff x="2576180" y="5010769"/>
            <a:chExt cx="6487433" cy="393061"/>
          </a:xfrm>
        </p:grpSpPr>
        <p:sp>
          <p:nvSpPr>
            <p:cNvPr id="78" name="Rectangle 77">
              <a:extLst>
                <a:ext uri="{FF2B5EF4-FFF2-40B4-BE49-F238E27FC236}">
                  <a16:creationId xmlns:a16="http://schemas.microsoft.com/office/drawing/2014/main" id="{D7A423ED-AAA7-6544-B959-2317B7B098F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5</a:t>
              </a:r>
            </a:p>
          </p:txBody>
        </p:sp>
        <p:sp>
          <p:nvSpPr>
            <p:cNvPr id="79" name="Rectangle 78">
              <a:extLst>
                <a:ext uri="{FF2B5EF4-FFF2-40B4-BE49-F238E27FC236}">
                  <a16:creationId xmlns:a16="http://schemas.microsoft.com/office/drawing/2014/main" id="{A5FD4872-79C7-6A4B-A4E2-50FF5EC6FA21}"/>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80" name="Group 79">
            <a:extLst>
              <a:ext uri="{FF2B5EF4-FFF2-40B4-BE49-F238E27FC236}">
                <a16:creationId xmlns:a16="http://schemas.microsoft.com/office/drawing/2014/main" id="{B7F263C8-BE18-8E44-8A0E-E72408075800}"/>
              </a:ext>
            </a:extLst>
          </p:cNvPr>
          <p:cNvGrpSpPr/>
          <p:nvPr/>
        </p:nvGrpSpPr>
        <p:grpSpPr>
          <a:xfrm>
            <a:off x="1339607" y="2543507"/>
            <a:ext cx="6487433" cy="413433"/>
            <a:chOff x="2579675" y="4625531"/>
            <a:chExt cx="6487433" cy="413433"/>
          </a:xfrm>
        </p:grpSpPr>
        <p:sp>
          <p:nvSpPr>
            <p:cNvPr id="81" name="Rectangle 80">
              <a:extLst>
                <a:ext uri="{FF2B5EF4-FFF2-40B4-BE49-F238E27FC236}">
                  <a16:creationId xmlns:a16="http://schemas.microsoft.com/office/drawing/2014/main" id="{AE191D3C-79E4-2840-AAB9-47851B6F8412}"/>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sp>
          <p:nvSpPr>
            <p:cNvPr id="82" name="Rectangle 81">
              <a:extLst>
                <a:ext uri="{FF2B5EF4-FFF2-40B4-BE49-F238E27FC236}">
                  <a16:creationId xmlns:a16="http://schemas.microsoft.com/office/drawing/2014/main" id="{B1D1668A-349D-8A4C-AA18-5A04B9E55969}"/>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16" name="Group 15">
            <a:extLst>
              <a:ext uri="{FF2B5EF4-FFF2-40B4-BE49-F238E27FC236}">
                <a16:creationId xmlns:a16="http://schemas.microsoft.com/office/drawing/2014/main" id="{9A559664-20C6-CA40-8F44-A396DCB5732C}"/>
              </a:ext>
            </a:extLst>
          </p:cNvPr>
          <p:cNvGrpSpPr/>
          <p:nvPr/>
        </p:nvGrpSpPr>
        <p:grpSpPr>
          <a:xfrm>
            <a:off x="1334077" y="1755148"/>
            <a:ext cx="6487433" cy="402298"/>
            <a:chOff x="1334077" y="1755148"/>
            <a:chExt cx="6487433" cy="402298"/>
          </a:xfrm>
        </p:grpSpPr>
        <p:sp>
          <p:nvSpPr>
            <p:cNvPr id="188" name="Rectangle 187">
              <a:extLst>
                <a:ext uri="{FF2B5EF4-FFF2-40B4-BE49-F238E27FC236}">
                  <a16:creationId xmlns:a16="http://schemas.microsoft.com/office/drawing/2014/main" id="{2A8058DA-80AB-9541-9E85-5D677F030F93}"/>
                </a:ext>
              </a:extLst>
            </p:cNvPr>
            <p:cNvSpPr/>
            <p:nvPr/>
          </p:nvSpPr>
          <p:spPr>
            <a:xfrm>
              <a:off x="1334077" y="175514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89" name="Rectangle 188">
              <a:extLst>
                <a:ext uri="{FF2B5EF4-FFF2-40B4-BE49-F238E27FC236}">
                  <a16:creationId xmlns:a16="http://schemas.microsoft.com/office/drawing/2014/main" id="{00172123-1789-E549-A81C-5CCB76F5EBEE}"/>
                </a:ext>
              </a:extLst>
            </p:cNvPr>
            <p:cNvSpPr/>
            <p:nvPr/>
          </p:nvSpPr>
          <p:spPr>
            <a:xfrm>
              <a:off x="6656291" y="1788114"/>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sp>
        <p:nvSpPr>
          <p:cNvPr id="190" name="Rectangle 189">
            <a:extLst>
              <a:ext uri="{FF2B5EF4-FFF2-40B4-BE49-F238E27FC236}">
                <a16:creationId xmlns:a16="http://schemas.microsoft.com/office/drawing/2014/main" id="{5263BCC6-57D8-B144-AC74-44BE1039C733}"/>
              </a:ext>
            </a:extLst>
          </p:cNvPr>
          <p:cNvSpPr/>
          <p:nvPr/>
        </p:nvSpPr>
        <p:spPr>
          <a:xfrm>
            <a:off x="447294" y="4041912"/>
            <a:ext cx="4734306" cy="222973"/>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FCE80871-50A8-7A45-9EAA-0207BFAAD124}"/>
              </a:ext>
            </a:extLst>
          </p:cNvPr>
          <p:cNvSpPr/>
          <p:nvPr/>
        </p:nvSpPr>
        <p:spPr>
          <a:xfrm>
            <a:off x="447294" y="4267199"/>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B2125673-DF7A-4646-A8C6-CFDD34F3AD75}"/>
              </a:ext>
            </a:extLst>
          </p:cNvPr>
          <p:cNvSpPr/>
          <p:nvPr/>
        </p:nvSpPr>
        <p:spPr>
          <a:xfrm>
            <a:off x="447294" y="447291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CB188D7-A9E0-FA47-A521-A084797A4631}"/>
              </a:ext>
            </a:extLst>
          </p:cNvPr>
          <p:cNvSpPr/>
          <p:nvPr/>
        </p:nvSpPr>
        <p:spPr>
          <a:xfrm>
            <a:off x="447294" y="5352521"/>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2EFC369D-945E-AC45-9179-CFDD82B56DB6}"/>
              </a:ext>
            </a:extLst>
          </p:cNvPr>
          <p:cNvSpPr/>
          <p:nvPr/>
        </p:nvSpPr>
        <p:spPr>
          <a:xfrm>
            <a:off x="447294" y="558954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C265B4EF-3B3C-D04F-AFDE-17955DAC32E5}"/>
              </a:ext>
            </a:extLst>
          </p:cNvPr>
          <p:cNvSpPr/>
          <p:nvPr/>
        </p:nvSpPr>
        <p:spPr>
          <a:xfrm>
            <a:off x="447294" y="5121378"/>
            <a:ext cx="4734306" cy="228830"/>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3BAF6EB9-9919-7D46-80B2-3E4C5A11B0A3}"/>
              </a:ext>
            </a:extLst>
          </p:cNvPr>
          <p:cNvSpPr/>
          <p:nvPr/>
        </p:nvSpPr>
        <p:spPr>
          <a:xfrm>
            <a:off x="447294" y="4884353"/>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284DE54D-B0E6-EA40-97E1-A02A081A8163}"/>
              </a:ext>
            </a:extLst>
          </p:cNvPr>
          <p:cNvSpPr/>
          <p:nvPr/>
        </p:nvSpPr>
        <p:spPr>
          <a:xfrm>
            <a:off x="447294" y="4678634"/>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321CDE0D-5060-0C42-AFAB-931C3A9323E8}"/>
              </a:ext>
            </a:extLst>
          </p:cNvPr>
          <p:cNvSpPr/>
          <p:nvPr/>
        </p:nvSpPr>
        <p:spPr>
          <a:xfrm>
            <a:off x="447294" y="6224697"/>
            <a:ext cx="4734306" cy="25372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6B4F424-6BA0-D741-9360-60A8C418FB78}"/>
              </a:ext>
            </a:extLst>
          </p:cNvPr>
          <p:cNvSpPr txBox="1"/>
          <p:nvPr/>
        </p:nvSpPr>
        <p:spPr>
          <a:xfrm>
            <a:off x="5706671" y="5078546"/>
            <a:ext cx="3152659" cy="584775"/>
          </a:xfrm>
          <a:prstGeom prst="rect">
            <a:avLst/>
          </a:prstGeom>
          <a:noFill/>
        </p:spPr>
        <p:txBody>
          <a:bodyPr wrap="square" rtlCol="0">
            <a:spAutoFit/>
          </a:bodyPr>
          <a:lstStyle/>
          <a:p>
            <a:r>
              <a:rPr lang="en-US" sz="1600" dirty="0">
                <a:latin typeface="Cambria" panose="02040503050406030204" pitchFamily="18" charset="0"/>
              </a:rPr>
              <a:t>Core test loop where we alternate accesses to adjacent rows</a:t>
            </a:r>
            <a:endParaRPr lang="en-US" sz="1600" b="1" dirty="0">
              <a:latin typeface="Cambria" panose="02040503050406030204" pitchFamily="18" charset="0"/>
            </a:endParaRPr>
          </a:p>
        </p:txBody>
      </p:sp>
      <p:cxnSp>
        <p:nvCxnSpPr>
          <p:cNvPr id="216" name="Straight Connector 215">
            <a:extLst>
              <a:ext uri="{FF2B5EF4-FFF2-40B4-BE49-F238E27FC236}">
                <a16:creationId xmlns:a16="http://schemas.microsoft.com/office/drawing/2014/main" id="{849DACB4-651F-1E45-AB06-620F54FAF2B9}"/>
              </a:ext>
            </a:extLst>
          </p:cNvPr>
          <p:cNvCxnSpPr>
            <a:cxnSpLocks/>
          </p:cNvCxnSpPr>
          <p:nvPr/>
        </p:nvCxnSpPr>
        <p:spPr>
          <a:xfrm>
            <a:off x="5727837" y="512390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7799D7C-DE1E-EB4E-9094-1805A42D13C4}"/>
              </a:ext>
            </a:extLst>
          </p:cNvPr>
          <p:cNvCxnSpPr>
            <a:cxnSpLocks/>
          </p:cNvCxnSpPr>
          <p:nvPr/>
        </p:nvCxnSpPr>
        <p:spPr>
          <a:xfrm flipH="1" flipV="1">
            <a:off x="5181601" y="5247796"/>
            <a:ext cx="550916" cy="79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D55FBA9-2DAE-7B46-BFFC-8055961F93F3}"/>
              </a:ext>
            </a:extLst>
          </p:cNvPr>
          <p:cNvGrpSpPr/>
          <p:nvPr/>
        </p:nvGrpSpPr>
        <p:grpSpPr>
          <a:xfrm>
            <a:off x="447294" y="5795265"/>
            <a:ext cx="8397349" cy="590005"/>
            <a:chOff x="447294" y="5795265"/>
            <a:chExt cx="8397349" cy="590005"/>
          </a:xfrm>
        </p:grpSpPr>
        <p:sp>
          <p:nvSpPr>
            <p:cNvPr id="198" name="Rectangle 197">
              <a:extLst>
                <a:ext uri="{FF2B5EF4-FFF2-40B4-BE49-F238E27FC236}">
                  <a16:creationId xmlns:a16="http://schemas.microsoft.com/office/drawing/2014/main" id="{E331BCB8-ACFD-5140-A7D1-929EE520E0A2}"/>
                </a:ext>
              </a:extLst>
            </p:cNvPr>
            <p:cNvSpPr/>
            <p:nvPr/>
          </p:nvSpPr>
          <p:spPr>
            <a:xfrm>
              <a:off x="447294" y="5795265"/>
              <a:ext cx="4734306" cy="213816"/>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TextBox 217">
              <a:extLst>
                <a:ext uri="{FF2B5EF4-FFF2-40B4-BE49-F238E27FC236}">
                  <a16:creationId xmlns:a16="http://schemas.microsoft.com/office/drawing/2014/main" id="{A1346CBD-093B-954C-B5E3-39009457C93B}"/>
                </a:ext>
              </a:extLst>
            </p:cNvPr>
            <p:cNvSpPr txBox="1"/>
            <p:nvPr/>
          </p:nvSpPr>
          <p:spPr>
            <a:xfrm>
              <a:off x="5691984" y="6046716"/>
              <a:ext cx="3152659" cy="338554"/>
            </a:xfrm>
            <a:prstGeom prst="rect">
              <a:avLst/>
            </a:prstGeom>
            <a:noFill/>
          </p:spPr>
          <p:txBody>
            <a:bodyPr wrap="square" rtlCol="0">
              <a:spAutoFit/>
            </a:bodyPr>
            <a:lstStyle/>
            <a:p>
              <a:r>
                <a:rPr lang="en-US" sz="1600" dirty="0">
                  <a:latin typeface="Cambria" panose="02040503050406030204" pitchFamily="18" charset="0"/>
                </a:rPr>
                <a:t>Prevent further retention failures</a:t>
              </a:r>
            </a:p>
          </p:txBody>
        </p:sp>
        <p:cxnSp>
          <p:nvCxnSpPr>
            <p:cNvPr id="219" name="Straight Connector 218">
              <a:extLst>
                <a:ext uri="{FF2B5EF4-FFF2-40B4-BE49-F238E27FC236}">
                  <a16:creationId xmlns:a16="http://schemas.microsoft.com/office/drawing/2014/main" id="{C7F15F1F-A234-D54D-B44C-D03ACF70EA38}"/>
                </a:ext>
              </a:extLst>
            </p:cNvPr>
            <p:cNvCxnSpPr>
              <a:cxnSpLocks/>
            </p:cNvCxnSpPr>
            <p:nvPr/>
          </p:nvCxnSpPr>
          <p:spPr>
            <a:xfrm>
              <a:off x="5724601" y="6082638"/>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B3E17A7-B1E7-4041-9926-F32C1E62C1E3}"/>
                </a:ext>
              </a:extLst>
            </p:cNvPr>
            <p:cNvCxnSpPr>
              <a:cxnSpLocks/>
              <a:stCxn id="218" idx="1"/>
              <a:endCxn id="198" idx="3"/>
            </p:cNvCxnSpPr>
            <p:nvPr/>
          </p:nvCxnSpPr>
          <p:spPr>
            <a:xfrm flipH="1" flipV="1">
              <a:off x="5181600" y="5902173"/>
              <a:ext cx="510384" cy="3138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3497327-61D9-DA44-8882-6C0D84CB7FE5}"/>
              </a:ext>
            </a:extLst>
          </p:cNvPr>
          <p:cNvGrpSpPr/>
          <p:nvPr/>
        </p:nvGrpSpPr>
        <p:grpSpPr>
          <a:xfrm>
            <a:off x="447294" y="6009081"/>
            <a:ext cx="8412036" cy="695746"/>
            <a:chOff x="447294" y="6009081"/>
            <a:chExt cx="8412036" cy="695746"/>
          </a:xfrm>
        </p:grpSpPr>
        <p:sp>
          <p:nvSpPr>
            <p:cNvPr id="199" name="Rectangle 198">
              <a:extLst>
                <a:ext uri="{FF2B5EF4-FFF2-40B4-BE49-F238E27FC236}">
                  <a16:creationId xmlns:a16="http://schemas.microsoft.com/office/drawing/2014/main" id="{686C3243-ED20-394A-97DE-EC468CE17713}"/>
                </a:ext>
              </a:extLst>
            </p:cNvPr>
            <p:cNvSpPr/>
            <p:nvPr/>
          </p:nvSpPr>
          <p:spPr>
            <a:xfrm>
              <a:off x="447294" y="6009081"/>
              <a:ext cx="4734306" cy="215616"/>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947DB7CB-91A7-274A-8C66-3B0C0704406E}"/>
                </a:ext>
              </a:extLst>
            </p:cNvPr>
            <p:cNvSpPr txBox="1"/>
            <p:nvPr/>
          </p:nvSpPr>
          <p:spPr>
            <a:xfrm>
              <a:off x="5706671" y="6366273"/>
              <a:ext cx="3152659" cy="338554"/>
            </a:xfrm>
            <a:prstGeom prst="rect">
              <a:avLst/>
            </a:prstGeom>
            <a:noFill/>
          </p:spPr>
          <p:txBody>
            <a:bodyPr wrap="square" rtlCol="0">
              <a:spAutoFit/>
            </a:bodyPr>
            <a:lstStyle/>
            <a:p>
              <a:r>
                <a:rPr lang="en-US" sz="1600" dirty="0">
                  <a:latin typeface="Cambria" panose="02040503050406030204" pitchFamily="18" charset="0"/>
                </a:rPr>
                <a:t>Record bit flips for analysis</a:t>
              </a:r>
            </a:p>
          </p:txBody>
        </p:sp>
        <p:cxnSp>
          <p:nvCxnSpPr>
            <p:cNvPr id="225" name="Straight Connector 224">
              <a:extLst>
                <a:ext uri="{FF2B5EF4-FFF2-40B4-BE49-F238E27FC236}">
                  <a16:creationId xmlns:a16="http://schemas.microsoft.com/office/drawing/2014/main" id="{59CA7F84-9AE7-C94E-8624-F7DB8154381C}"/>
                </a:ext>
              </a:extLst>
            </p:cNvPr>
            <p:cNvCxnSpPr>
              <a:cxnSpLocks/>
            </p:cNvCxnSpPr>
            <p:nvPr/>
          </p:nvCxnSpPr>
          <p:spPr>
            <a:xfrm>
              <a:off x="5724601" y="6409816"/>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0C764F-6CA5-044B-9F3A-F1015E9003E0}"/>
                </a:ext>
              </a:extLst>
            </p:cNvPr>
            <p:cNvCxnSpPr>
              <a:cxnSpLocks/>
              <a:stCxn id="224" idx="1"/>
              <a:endCxn id="199" idx="3"/>
            </p:cNvCxnSpPr>
            <p:nvPr/>
          </p:nvCxnSpPr>
          <p:spPr>
            <a:xfrm flipH="1" flipV="1">
              <a:off x="5181600" y="6116889"/>
              <a:ext cx="525071" cy="418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A07E0961-9121-9746-BE07-1AA352831454}"/>
              </a:ext>
            </a:extLst>
          </p:cNvPr>
          <p:cNvGrpSpPr/>
          <p:nvPr/>
        </p:nvGrpSpPr>
        <p:grpSpPr>
          <a:xfrm>
            <a:off x="5191965" y="3557726"/>
            <a:ext cx="3659231" cy="1235281"/>
            <a:chOff x="5191965" y="3557726"/>
            <a:chExt cx="3659231" cy="1235281"/>
          </a:xfrm>
        </p:grpSpPr>
        <p:sp>
          <p:nvSpPr>
            <p:cNvPr id="228" name="TextBox 227">
              <a:extLst>
                <a:ext uri="{FF2B5EF4-FFF2-40B4-BE49-F238E27FC236}">
                  <a16:creationId xmlns:a16="http://schemas.microsoft.com/office/drawing/2014/main" id="{E9F0B4C5-45E9-884B-8E8D-DB09BA350846}"/>
                </a:ext>
              </a:extLst>
            </p:cNvPr>
            <p:cNvSpPr txBox="1"/>
            <p:nvPr/>
          </p:nvSpPr>
          <p:spPr>
            <a:xfrm>
              <a:off x="5698537" y="3557726"/>
              <a:ext cx="3152659" cy="830997"/>
            </a:xfrm>
            <a:prstGeom prst="rect">
              <a:avLst/>
            </a:prstGeom>
            <a:noFill/>
          </p:spPr>
          <p:txBody>
            <a:bodyPr wrap="square" rtlCol="0">
              <a:spAutoFit/>
            </a:bodyPr>
            <a:lstStyle/>
            <a:p>
              <a:r>
                <a:rPr lang="en-US" sz="1600" dirty="0">
                  <a:latin typeface="Cambria" panose="02040503050406030204" pitchFamily="18" charset="0"/>
                </a:rPr>
                <a:t>Disable refresh to </a:t>
              </a:r>
              <a:r>
                <a:rPr lang="en-US" sz="1600" b="1" dirty="0">
                  <a:solidFill>
                    <a:srgbClr val="538234"/>
                  </a:solidFill>
                  <a:latin typeface="Cambria" panose="02040503050406030204" pitchFamily="18" charset="0"/>
                </a:rPr>
                <a:t>prevent interruptions</a:t>
              </a:r>
              <a:r>
                <a:rPr lang="en-US" sz="1600" dirty="0">
                  <a:latin typeface="Cambria" panose="02040503050406030204" pitchFamily="18" charset="0"/>
                </a:rPr>
                <a:t> in the core loop of our test </a:t>
              </a:r>
              <a:r>
                <a:rPr lang="en-US" sz="1600" b="1" dirty="0">
                  <a:solidFill>
                    <a:schemeClr val="accent5">
                      <a:lumMod val="75000"/>
                    </a:schemeClr>
                  </a:solidFill>
                  <a:latin typeface="Cambria" panose="02040503050406030204" pitchFamily="18" charset="0"/>
                </a:rPr>
                <a:t>from refresh operations</a:t>
              </a:r>
            </a:p>
          </p:txBody>
        </p:sp>
        <p:cxnSp>
          <p:nvCxnSpPr>
            <p:cNvPr id="229" name="Straight Connector 228">
              <a:extLst>
                <a:ext uri="{FF2B5EF4-FFF2-40B4-BE49-F238E27FC236}">
                  <a16:creationId xmlns:a16="http://schemas.microsoft.com/office/drawing/2014/main" id="{B5EAFB39-DDB8-884C-8BB7-E2243B7D9948}"/>
                </a:ext>
              </a:extLst>
            </p:cNvPr>
            <p:cNvCxnSpPr>
              <a:cxnSpLocks/>
            </p:cNvCxnSpPr>
            <p:nvPr/>
          </p:nvCxnSpPr>
          <p:spPr>
            <a:xfrm>
              <a:off x="5737171" y="3606085"/>
              <a:ext cx="0" cy="7510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47B7BD-E0D6-6B44-A030-7943B8D49317}"/>
                </a:ext>
              </a:extLst>
            </p:cNvPr>
            <p:cNvCxnSpPr>
              <a:cxnSpLocks/>
            </p:cNvCxnSpPr>
            <p:nvPr/>
          </p:nvCxnSpPr>
          <p:spPr>
            <a:xfrm flipH="1">
              <a:off x="5191965" y="4153398"/>
              <a:ext cx="545206" cy="639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22BA4EA7-A930-4C46-94E4-59B7340FB318}"/>
              </a:ext>
            </a:extLst>
          </p:cNvPr>
          <p:cNvGrpSpPr/>
          <p:nvPr/>
        </p:nvGrpSpPr>
        <p:grpSpPr>
          <a:xfrm>
            <a:off x="5191965" y="4459490"/>
            <a:ext cx="3659231" cy="584775"/>
            <a:chOff x="5191965" y="4459490"/>
            <a:chExt cx="3659231" cy="584775"/>
          </a:xfrm>
        </p:grpSpPr>
        <p:sp>
          <p:nvSpPr>
            <p:cNvPr id="232" name="TextBox 231">
              <a:extLst>
                <a:ext uri="{FF2B5EF4-FFF2-40B4-BE49-F238E27FC236}">
                  <a16:creationId xmlns:a16="http://schemas.microsoft.com/office/drawing/2014/main" id="{3EE7E4E2-FFC7-9A49-BE4E-699410E8A7E1}"/>
                </a:ext>
              </a:extLst>
            </p:cNvPr>
            <p:cNvSpPr txBox="1"/>
            <p:nvPr/>
          </p:nvSpPr>
          <p:spPr>
            <a:xfrm>
              <a:off x="5698537" y="4459490"/>
              <a:ext cx="3152659" cy="584775"/>
            </a:xfrm>
            <a:prstGeom prst="rect">
              <a:avLst/>
            </a:prstGeom>
            <a:noFill/>
          </p:spPr>
          <p:txBody>
            <a:bodyPr wrap="square" rtlCol="0">
              <a:spAutoFit/>
            </a:bodyPr>
            <a:lstStyle/>
            <a:p>
              <a:r>
                <a:rPr lang="en-US" sz="1600" dirty="0">
                  <a:latin typeface="Cambria" panose="02040503050406030204" pitchFamily="18" charset="0"/>
                </a:rPr>
                <a:t>Induce </a:t>
              </a:r>
              <a:r>
                <a:rPr lang="en-US" sz="1600" dirty="0" err="1">
                  <a:latin typeface="Cambria" panose="02040503050406030204" pitchFamily="18" charset="0"/>
                </a:rPr>
                <a:t>RowHammer</a:t>
              </a:r>
              <a:r>
                <a:rPr lang="en-US" sz="1600" dirty="0">
                  <a:latin typeface="Cambria" panose="02040503050406030204" pitchFamily="18" charset="0"/>
                </a:rPr>
                <a:t> bit flips on a </a:t>
              </a:r>
              <a:r>
                <a:rPr lang="en-US" sz="1600" b="1" dirty="0">
                  <a:solidFill>
                    <a:srgbClr val="538234"/>
                  </a:solidFill>
                  <a:latin typeface="Cambria" panose="02040503050406030204" pitchFamily="18" charset="0"/>
                </a:rPr>
                <a:t>fully charged row </a:t>
              </a:r>
            </a:p>
          </p:txBody>
        </p:sp>
        <p:cxnSp>
          <p:nvCxnSpPr>
            <p:cNvPr id="233" name="Straight Connector 232">
              <a:extLst>
                <a:ext uri="{FF2B5EF4-FFF2-40B4-BE49-F238E27FC236}">
                  <a16:creationId xmlns:a16="http://schemas.microsoft.com/office/drawing/2014/main" id="{0C9EC77C-F145-CF40-A0B8-3F98AF0C2803}"/>
                </a:ext>
              </a:extLst>
            </p:cNvPr>
            <p:cNvCxnSpPr>
              <a:cxnSpLocks/>
            </p:cNvCxnSpPr>
            <p:nvPr/>
          </p:nvCxnSpPr>
          <p:spPr>
            <a:xfrm>
              <a:off x="5737171" y="452168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4E6F02A-3CA1-CE4D-98F3-19B067CF5178}"/>
                </a:ext>
              </a:extLst>
            </p:cNvPr>
            <p:cNvCxnSpPr>
              <a:cxnSpLocks/>
              <a:stCxn id="232" idx="1"/>
            </p:cNvCxnSpPr>
            <p:nvPr/>
          </p:nvCxnSpPr>
          <p:spPr>
            <a:xfrm flipH="1">
              <a:off x="5191965" y="4751878"/>
              <a:ext cx="506572" cy="273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1263314-D56C-6D4A-90C6-6401B521CBDF}"/>
              </a:ext>
            </a:extLst>
          </p:cNvPr>
          <p:cNvGrpSpPr/>
          <p:nvPr/>
        </p:nvGrpSpPr>
        <p:grpSpPr>
          <a:xfrm>
            <a:off x="5181600" y="5584291"/>
            <a:ext cx="3962399" cy="436183"/>
            <a:chOff x="5181600" y="5584291"/>
            <a:chExt cx="3962399" cy="436183"/>
          </a:xfrm>
        </p:grpSpPr>
        <p:cxnSp>
          <p:nvCxnSpPr>
            <p:cNvPr id="118" name="Straight Connector 117">
              <a:extLst>
                <a:ext uri="{FF2B5EF4-FFF2-40B4-BE49-F238E27FC236}">
                  <a16:creationId xmlns:a16="http://schemas.microsoft.com/office/drawing/2014/main" id="{8339CE87-EF38-1548-9D2C-EFE10D76AE60}"/>
                </a:ext>
              </a:extLst>
            </p:cNvPr>
            <p:cNvCxnSpPr>
              <a:cxnSpLocks/>
            </p:cNvCxnSpPr>
            <p:nvPr/>
          </p:nvCxnSpPr>
          <p:spPr>
            <a:xfrm>
              <a:off x="5724601" y="5734919"/>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D946EF0-702C-914A-8079-31006A4927DD}"/>
                </a:ext>
              </a:extLst>
            </p:cNvPr>
            <p:cNvCxnSpPr>
              <a:cxnSpLocks/>
            </p:cNvCxnSpPr>
            <p:nvPr/>
          </p:nvCxnSpPr>
          <p:spPr>
            <a:xfrm flipH="1" flipV="1">
              <a:off x="5181600" y="5584291"/>
              <a:ext cx="525071" cy="252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243CA69-27E3-2A49-A045-A4B1A5022520}"/>
                </a:ext>
              </a:extLst>
            </p:cNvPr>
            <p:cNvSpPr txBox="1"/>
            <p:nvPr/>
          </p:nvSpPr>
          <p:spPr>
            <a:xfrm>
              <a:off x="5706671" y="5681920"/>
              <a:ext cx="3437328" cy="338554"/>
            </a:xfrm>
            <a:prstGeom prst="rect">
              <a:avLst/>
            </a:prstGeom>
            <a:noFill/>
          </p:spPr>
          <p:txBody>
            <a:bodyPr wrap="square" rtlCol="0">
              <a:spAutoFit/>
            </a:bodyPr>
            <a:lstStyle/>
            <a:p>
              <a:r>
                <a:rPr lang="en-US" sz="1600" b="1" dirty="0">
                  <a:solidFill>
                    <a:srgbClr val="002060"/>
                  </a:solidFill>
                  <a:latin typeface="Cambria" panose="02040503050406030204" pitchFamily="18" charset="0"/>
                </a:rPr>
                <a:t>1 Hammer (HC) = two accesses</a:t>
              </a:r>
            </a:p>
          </p:txBody>
        </p:sp>
      </p:grpSp>
      <p:sp>
        <p:nvSpPr>
          <p:cNvPr id="131" name="Rectangle 130">
            <a:extLst>
              <a:ext uri="{FF2B5EF4-FFF2-40B4-BE49-F238E27FC236}">
                <a16:creationId xmlns:a16="http://schemas.microsoft.com/office/drawing/2014/main" id="{66B8F318-87FD-C242-AB18-5884FBCD38EA}"/>
              </a:ext>
            </a:extLst>
          </p:cNvPr>
          <p:cNvSpPr/>
          <p:nvPr/>
        </p:nvSpPr>
        <p:spPr>
          <a:xfrm>
            <a:off x="447294" y="5352521"/>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97B97F9-CBED-DE48-8DA7-6DD09EA27FF5}"/>
              </a:ext>
            </a:extLst>
          </p:cNvPr>
          <p:cNvSpPr/>
          <p:nvPr/>
        </p:nvSpPr>
        <p:spPr>
          <a:xfrm>
            <a:off x="447294" y="5589547"/>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4728ADE-5533-1F4F-935B-BCDF9D3D4750}"/>
              </a:ext>
            </a:extLst>
          </p:cNvPr>
          <p:cNvSpPr/>
          <p:nvPr/>
        </p:nvSpPr>
        <p:spPr>
          <a:xfrm>
            <a:off x="447294" y="5121378"/>
            <a:ext cx="4734306" cy="228830"/>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CE7BF34-021B-8D46-9366-A8BFF512E2E2}"/>
              </a:ext>
            </a:extLst>
          </p:cNvPr>
          <p:cNvSpPr/>
          <p:nvPr/>
        </p:nvSpPr>
        <p:spPr>
          <a:xfrm>
            <a:off x="447294" y="5986596"/>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684F3CE-D487-964A-A125-A8D6CED7D0FF}"/>
              </a:ext>
            </a:extLst>
          </p:cNvPr>
          <p:cNvSpPr/>
          <p:nvPr/>
        </p:nvSpPr>
        <p:spPr>
          <a:xfrm>
            <a:off x="447294" y="6223622"/>
            <a:ext cx="4734306" cy="237960"/>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E8034F2-B166-B74A-83EA-27D6B58450DB}"/>
              </a:ext>
            </a:extLst>
          </p:cNvPr>
          <p:cNvSpPr/>
          <p:nvPr/>
        </p:nvSpPr>
        <p:spPr>
          <a:xfrm>
            <a:off x="447294" y="5786561"/>
            <a:ext cx="4734306" cy="197722"/>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roup 201">
            <a:extLst>
              <a:ext uri="{FF2B5EF4-FFF2-40B4-BE49-F238E27FC236}">
                <a16:creationId xmlns:a16="http://schemas.microsoft.com/office/drawing/2014/main" id="{18222425-246F-DE4E-A8AC-71481EE98E7E}"/>
              </a:ext>
            </a:extLst>
          </p:cNvPr>
          <p:cNvGrpSpPr/>
          <p:nvPr/>
        </p:nvGrpSpPr>
        <p:grpSpPr>
          <a:xfrm>
            <a:off x="272721" y="3569590"/>
            <a:ext cx="4735266" cy="2908835"/>
            <a:chOff x="272721" y="3569590"/>
            <a:chExt cx="4735266" cy="2908835"/>
          </a:xfrm>
        </p:grpSpPr>
        <p:pic>
          <p:nvPicPr>
            <p:cNvPr id="203" name="Picture 202">
              <a:extLst>
                <a:ext uri="{FF2B5EF4-FFF2-40B4-BE49-F238E27FC236}">
                  <a16:creationId xmlns:a16="http://schemas.microsoft.com/office/drawing/2014/main" id="{2687DEBE-EC7C-724D-AF76-F710AFC0F802}"/>
                </a:ext>
              </a:extLst>
            </p:cNvPr>
            <p:cNvPicPr>
              <a:picLocks noChangeAspect="1"/>
            </p:cNvPicPr>
            <p:nvPr/>
          </p:nvPicPr>
          <p:blipFill rotWithShape="1">
            <a:blip r:embed="rId3"/>
            <a:srcRect b="69291"/>
            <a:stretch/>
          </p:blipFill>
          <p:spPr>
            <a:xfrm>
              <a:off x="679530" y="3789813"/>
              <a:ext cx="4328457" cy="888822"/>
            </a:xfrm>
            <a:prstGeom prst="rect">
              <a:avLst/>
            </a:prstGeom>
          </p:spPr>
        </p:pic>
        <p:pic>
          <p:nvPicPr>
            <p:cNvPr id="204" name="Picture 203">
              <a:extLst>
                <a:ext uri="{FF2B5EF4-FFF2-40B4-BE49-F238E27FC236}">
                  <a16:creationId xmlns:a16="http://schemas.microsoft.com/office/drawing/2014/main" id="{DB66C2E4-B183-294B-BF3F-33F1D5AD99D8}"/>
                </a:ext>
              </a:extLst>
            </p:cNvPr>
            <p:cNvPicPr>
              <a:picLocks noChangeAspect="1"/>
            </p:cNvPicPr>
            <p:nvPr/>
          </p:nvPicPr>
          <p:blipFill>
            <a:blip r:embed="rId4"/>
            <a:stretch>
              <a:fillRect/>
            </a:stretch>
          </p:blipFill>
          <p:spPr>
            <a:xfrm>
              <a:off x="514176" y="3569590"/>
              <a:ext cx="3690464" cy="214285"/>
            </a:xfrm>
            <a:prstGeom prst="rect">
              <a:avLst/>
            </a:prstGeom>
          </p:spPr>
        </p:pic>
        <p:pic>
          <p:nvPicPr>
            <p:cNvPr id="205" name="Picture 204">
              <a:extLst>
                <a:ext uri="{FF2B5EF4-FFF2-40B4-BE49-F238E27FC236}">
                  <a16:creationId xmlns:a16="http://schemas.microsoft.com/office/drawing/2014/main" id="{763A5620-726F-7F45-B75A-E697553EF717}"/>
                </a:ext>
              </a:extLst>
            </p:cNvPr>
            <p:cNvPicPr>
              <a:picLocks noChangeAspect="1"/>
            </p:cNvPicPr>
            <p:nvPr/>
          </p:nvPicPr>
          <p:blipFill rotWithShape="1">
            <a:blip r:embed="rId3"/>
            <a:srcRect t="38505" b="-689"/>
            <a:stretch/>
          </p:blipFill>
          <p:spPr>
            <a:xfrm>
              <a:off x="272721" y="4678635"/>
              <a:ext cx="4328457" cy="1799790"/>
            </a:xfrm>
            <a:prstGeom prst="rect">
              <a:avLst/>
            </a:prstGeom>
          </p:spPr>
        </p:pic>
      </p:grpSp>
    </p:spTree>
    <p:extLst>
      <p:ext uri="{BB962C8B-B14F-4D97-AF65-F5344CB8AC3E}">
        <p14:creationId xmlns:p14="http://schemas.microsoft.com/office/powerpoint/2010/main" val="2210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0"/>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6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5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7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6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3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6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176"/>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31" grpId="0" animBg="1"/>
      <p:bldP spid="132" grpId="0" animBg="1"/>
      <p:bldP spid="133" grpId="0" animBg="1"/>
      <p:bldP spid="134" grpId="0" animBg="1"/>
      <p:bldP spid="134" grpId="1" animBg="1"/>
      <p:bldP spid="135" grpId="0" animBg="1"/>
      <p:bldP spid="135" grpId="1" animBg="1"/>
      <p:bldP spid="136" grpId="0" animBg="1"/>
      <p:bldP spid="13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1520940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75991" y="911224"/>
            <a:ext cx="8879750" cy="5318753"/>
          </a:xfrm>
        </p:spPr>
        <p:txBody>
          <a:bodyPr/>
          <a:lstStyle/>
          <a:p>
            <a:r>
              <a:rPr lang="en-US" sz="2800" dirty="0"/>
              <a:t>Chips of newer DRAM technology nodes are </a:t>
            </a:r>
            <a:r>
              <a:rPr lang="en-US" sz="2800" b="1" dirty="0">
                <a:solidFill>
                  <a:srgbClr val="C00000"/>
                </a:solidFill>
              </a:rPr>
              <a:t>more vulnerable</a:t>
            </a:r>
            <a:r>
              <a:rPr lang="en-US" sz="2800" dirty="0"/>
              <a:t> to </a:t>
            </a:r>
            <a:r>
              <a:rPr lang="en-US" sz="2800" dirty="0" err="1"/>
              <a:t>RowHammer</a:t>
            </a:r>
            <a:endParaRPr lang="en-US" sz="2800" dirty="0"/>
          </a:p>
          <a:p>
            <a:endParaRPr lang="en-US" sz="2800" dirty="0"/>
          </a:p>
          <a:p>
            <a:r>
              <a:rPr lang="en-US" sz="2800" dirty="0"/>
              <a:t>There are chips today whose weakest cells fail after </a:t>
            </a:r>
            <a:r>
              <a:rPr lang="en-US" sz="2800" b="1" dirty="0">
                <a:solidFill>
                  <a:schemeClr val="accent2">
                    <a:lumMod val="75000"/>
                  </a:schemeClr>
                </a:solidFill>
              </a:rPr>
              <a:t>only 4800 hammers</a:t>
            </a:r>
            <a:r>
              <a:rPr lang="en-US" sz="2800" dirty="0">
                <a:solidFill>
                  <a:schemeClr val="accent2">
                    <a:lumMod val="75000"/>
                  </a:schemeClr>
                </a:solidFill>
              </a:rPr>
              <a:t> </a:t>
            </a:r>
          </a:p>
          <a:p>
            <a:endParaRPr lang="en-US" sz="2800" dirty="0"/>
          </a:p>
          <a:p>
            <a:r>
              <a:rPr lang="en-US" sz="2800" dirty="0"/>
              <a:t>Chips of newer DRAM technology nodes can exhibit </a:t>
            </a:r>
            <a:r>
              <a:rPr lang="en-US" sz="2800" dirty="0" err="1"/>
              <a:t>RowHammer</a:t>
            </a:r>
            <a:r>
              <a:rPr lang="en-US" sz="2800" dirty="0"/>
              <a:t> bit flips 1) in </a:t>
            </a:r>
            <a:r>
              <a:rPr lang="en-US" sz="2800" b="1" dirty="0">
                <a:solidFill>
                  <a:schemeClr val="accent5">
                    <a:lumMod val="75000"/>
                  </a:schemeClr>
                </a:solidFill>
              </a:rPr>
              <a:t>more rows </a:t>
            </a:r>
            <a:r>
              <a:rPr lang="en-US" sz="2800" dirty="0"/>
              <a:t>and 2) </a:t>
            </a:r>
            <a:r>
              <a:rPr lang="en-US" sz="2800" b="1" dirty="0">
                <a:solidFill>
                  <a:schemeClr val="accent5">
                    <a:lumMod val="75000"/>
                  </a:schemeClr>
                </a:solidFill>
              </a:rPr>
              <a:t>farther away </a:t>
            </a:r>
            <a:r>
              <a:rPr lang="en-US" sz="2800" dirty="0"/>
              <a:t>from the victim row. </a:t>
            </a:r>
          </a:p>
          <a:p>
            <a:endParaRPr lang="en-US" sz="2800" dirty="0"/>
          </a:p>
        </p:txBody>
      </p:sp>
    </p:spTree>
    <p:extLst>
      <p:ext uri="{BB962C8B-B14F-4D97-AF65-F5344CB8AC3E}">
        <p14:creationId xmlns:p14="http://schemas.microsoft.com/office/powerpoint/2010/main" val="390267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0178-1C0F-FC4B-BBE6-F1D08B320385}"/>
              </a:ext>
            </a:extLst>
          </p:cNvPr>
          <p:cNvSpPr>
            <a:spLocks noGrp="1"/>
          </p:cNvSpPr>
          <p:nvPr>
            <p:ph type="title"/>
          </p:nvPr>
        </p:nvSpPr>
        <p:spPr/>
        <p:txBody>
          <a:bodyPr/>
          <a:lstStyle/>
          <a:p>
            <a:r>
              <a:rPr lang="en-US" b="1" dirty="0"/>
              <a:t>1. </a:t>
            </a:r>
            <a:r>
              <a:rPr lang="en-US" b="1" dirty="0" err="1"/>
              <a:t>RowHammer</a:t>
            </a:r>
            <a:r>
              <a:rPr lang="en-US" b="1" dirty="0"/>
              <a:t> Vulnerability</a:t>
            </a:r>
          </a:p>
        </p:txBody>
      </p:sp>
      <p:pic>
        <p:nvPicPr>
          <p:cNvPr id="4" name="Picture 3">
            <a:extLst>
              <a:ext uri="{FF2B5EF4-FFF2-40B4-BE49-F238E27FC236}">
                <a16:creationId xmlns:a16="http://schemas.microsoft.com/office/drawing/2014/main" id="{C941A5E6-372A-B848-A23C-872EB6F6D1A2}"/>
              </a:ext>
            </a:extLst>
          </p:cNvPr>
          <p:cNvPicPr>
            <a:picLocks noChangeAspect="1"/>
          </p:cNvPicPr>
          <p:nvPr/>
        </p:nvPicPr>
        <p:blipFill>
          <a:blip r:embed="rId3"/>
          <a:stretch>
            <a:fillRect/>
          </a:stretch>
        </p:blipFill>
        <p:spPr>
          <a:xfrm>
            <a:off x="1889162" y="7353946"/>
            <a:ext cx="5644307" cy="1845254"/>
          </a:xfrm>
          <a:prstGeom prst="rect">
            <a:avLst/>
          </a:prstGeom>
        </p:spPr>
      </p:pic>
      <p:sp>
        <p:nvSpPr>
          <p:cNvPr id="5" name="Rectangle 4">
            <a:extLst>
              <a:ext uri="{FF2B5EF4-FFF2-40B4-BE49-F238E27FC236}">
                <a16:creationId xmlns:a16="http://schemas.microsoft.com/office/drawing/2014/main" id="{232B28C5-64F3-CA48-8D0D-FFB485FA996D}"/>
              </a:ext>
            </a:extLst>
          </p:cNvPr>
          <p:cNvSpPr/>
          <p:nvPr/>
        </p:nvSpPr>
        <p:spPr>
          <a:xfrm>
            <a:off x="0" y="5083430"/>
            <a:ext cx="9144000" cy="769441"/>
          </a:xfrm>
          <a:prstGeom prst="rect">
            <a:avLst/>
          </a:prstGeom>
          <a:solidFill>
            <a:schemeClr val="accent6">
              <a:lumMod val="40000"/>
              <a:lumOff val="60000"/>
            </a:schemeClr>
          </a:solidFill>
        </p:spPr>
        <p:txBody>
          <a:bodyPr wrap="square" anchor="ctr">
            <a:spAutoFit/>
          </a:bodyPr>
          <a:lstStyle/>
          <a:p>
            <a:pPr algn="ctr"/>
            <a:endParaRPr lang="en-US" sz="1050" b="1" dirty="0">
              <a:latin typeface="Cambria" panose="02040503050406030204" pitchFamily="18" charset="0"/>
            </a:endParaRPr>
          </a:p>
          <a:p>
            <a:pPr algn="ctr"/>
            <a:r>
              <a:rPr lang="en-US" sz="2300" b="1" dirty="0">
                <a:latin typeface="Cambria" panose="02040503050406030204" pitchFamily="18" charset="0"/>
              </a:rPr>
              <a:t>Newer DRAM chips are more vulnerable to </a:t>
            </a:r>
            <a:r>
              <a:rPr lang="en-US" sz="2300" b="1" dirty="0" err="1">
                <a:latin typeface="Cambria" panose="02040503050406030204" pitchFamily="18" charset="0"/>
              </a:rPr>
              <a:t>RowHammer</a:t>
            </a:r>
            <a:endParaRPr lang="en-US" sz="2300" b="1" dirty="0">
              <a:latin typeface="Cambria" panose="02040503050406030204" pitchFamily="18" charset="0"/>
            </a:endParaRPr>
          </a:p>
          <a:p>
            <a:pPr algn="ctr"/>
            <a:endParaRPr lang="en-US" sz="1050" dirty="0">
              <a:latin typeface="Cambria" panose="02040503050406030204" pitchFamily="18" charset="0"/>
            </a:endParaRPr>
          </a:p>
        </p:txBody>
      </p:sp>
      <p:sp>
        <p:nvSpPr>
          <p:cNvPr id="6" name="Rectangle 5">
            <a:extLst>
              <a:ext uri="{FF2B5EF4-FFF2-40B4-BE49-F238E27FC236}">
                <a16:creationId xmlns:a16="http://schemas.microsoft.com/office/drawing/2014/main" id="{096BDEAF-CA8D-C44F-B20D-5D7797EB5909}"/>
              </a:ext>
            </a:extLst>
          </p:cNvPr>
          <p:cNvSpPr/>
          <p:nvPr/>
        </p:nvSpPr>
        <p:spPr>
          <a:xfrm>
            <a:off x="220920" y="763116"/>
            <a:ext cx="8973879" cy="461665"/>
          </a:xfrm>
          <a:prstGeom prst="rect">
            <a:avLst/>
          </a:prstGeom>
        </p:spPr>
        <p:txBody>
          <a:bodyPr wrap="square">
            <a:spAutoFit/>
          </a:bodyPr>
          <a:lstStyle/>
          <a:p>
            <a:r>
              <a:rPr lang="en-US" sz="2300" i="1" dirty="0">
                <a:solidFill>
                  <a:srgbClr val="C00000"/>
                </a:solidFill>
                <a:latin typeface="Cambria" panose="02040503050406030204" pitchFamily="18" charset="0"/>
              </a:rPr>
              <a:t>Q. Can we induce </a:t>
            </a:r>
            <a:r>
              <a:rPr lang="en-US" sz="2300" i="1" dirty="0" err="1">
                <a:solidFill>
                  <a:srgbClr val="C00000"/>
                </a:solidFill>
                <a:latin typeface="Cambria" panose="02040503050406030204" pitchFamily="18" charset="0"/>
              </a:rPr>
              <a:t>RowHammer</a:t>
            </a:r>
            <a:r>
              <a:rPr lang="en-US" sz="2300" i="1" dirty="0">
                <a:solidFill>
                  <a:srgbClr val="C00000"/>
                </a:solidFill>
                <a:latin typeface="Cambria" panose="02040503050406030204" pitchFamily="18" charset="0"/>
              </a:rPr>
              <a:t> bit flips in all of our DRAM chips?</a:t>
            </a:r>
          </a:p>
        </p:txBody>
      </p:sp>
      <p:sp>
        <p:nvSpPr>
          <p:cNvPr id="7" name="Rectangle 6">
            <a:extLst>
              <a:ext uri="{FF2B5EF4-FFF2-40B4-BE49-F238E27FC236}">
                <a16:creationId xmlns:a16="http://schemas.microsoft.com/office/drawing/2014/main" id="{46F97381-C3F1-784A-8083-D7240A959A21}"/>
              </a:ext>
            </a:extLst>
          </p:cNvPr>
          <p:cNvSpPr/>
          <p:nvPr/>
        </p:nvSpPr>
        <p:spPr>
          <a:xfrm>
            <a:off x="170121" y="1761262"/>
            <a:ext cx="8973879" cy="2616101"/>
          </a:xfrm>
          <a:prstGeom prst="rect">
            <a:avLst/>
          </a:prstGeom>
        </p:spPr>
        <p:txBody>
          <a:bodyPr wrap="square">
            <a:spAutoFit/>
          </a:bodyPr>
          <a:lstStyle/>
          <a:p>
            <a:r>
              <a:rPr lang="en-US" sz="2600" b="1" dirty="0">
                <a:solidFill>
                  <a:schemeClr val="accent5">
                    <a:lumMod val="75000"/>
                  </a:schemeClr>
                </a:solidFill>
                <a:latin typeface="Cambria" panose="02040503050406030204" pitchFamily="18" charset="0"/>
              </a:rPr>
              <a:t>All chips are vulnerable, except many DDR3 chips </a:t>
            </a:r>
          </a:p>
          <a:p>
            <a:pPr marL="342900" indent="-342900">
              <a:buFont typeface="Arial" panose="020B0604020202020204" pitchFamily="34" charset="0"/>
              <a:buChar char="•"/>
            </a:pPr>
            <a:endParaRPr lang="en-US" sz="2300" dirty="0">
              <a:latin typeface="Cambria" panose="02040503050406030204" pitchFamily="18" charset="0"/>
            </a:endParaRPr>
          </a:p>
          <a:p>
            <a:pPr marL="68580" indent="-251460">
              <a:buFont typeface="Arial" panose="020B0604020202020204" pitchFamily="34" charset="0"/>
              <a:buChar char="•"/>
            </a:pPr>
            <a:r>
              <a:rPr lang="en-US" sz="2300" dirty="0">
                <a:latin typeface="Cambria" panose="02040503050406030204" pitchFamily="18" charset="0"/>
              </a:rPr>
              <a:t>A total of 1320 out of all 1580 chips </a:t>
            </a:r>
            <a:r>
              <a:rPr lang="en-US" sz="2300" b="1" dirty="0">
                <a:solidFill>
                  <a:srgbClr val="C00000"/>
                </a:solidFill>
                <a:latin typeface="Cambria" panose="02040503050406030204" pitchFamily="18" charset="0"/>
              </a:rPr>
              <a:t>(84%) </a:t>
            </a:r>
            <a:r>
              <a:rPr lang="en-US" sz="2300" dirty="0">
                <a:latin typeface="Cambria" panose="02040503050406030204" pitchFamily="18" charset="0"/>
              </a:rPr>
              <a:t>are vulnerable</a:t>
            </a:r>
          </a:p>
          <a:p>
            <a:pPr marL="68580" indent="-251460">
              <a:buFont typeface="Arial" panose="020B0604020202020204" pitchFamily="34" charset="0"/>
              <a:buChar char="•"/>
            </a:pPr>
            <a:endParaRPr lang="en-US" sz="2300" dirty="0">
              <a:latin typeface="Cambria" panose="02040503050406030204" pitchFamily="18" charset="0"/>
            </a:endParaRPr>
          </a:p>
          <a:p>
            <a:pPr marL="68580" indent="-251460">
              <a:buFont typeface="Arial" panose="020B0604020202020204" pitchFamily="34" charset="0"/>
              <a:buChar char="•"/>
            </a:pPr>
            <a:r>
              <a:rPr lang="en-US" sz="2300" dirty="0">
                <a:latin typeface="Cambria" panose="02040503050406030204" pitchFamily="18" charset="0"/>
              </a:rPr>
              <a:t>Within </a:t>
            </a:r>
            <a:r>
              <a:rPr lang="en-US" sz="2300" b="1" dirty="0">
                <a:solidFill>
                  <a:schemeClr val="accent5">
                    <a:lumMod val="75000"/>
                  </a:schemeClr>
                </a:solidFill>
                <a:latin typeface="Cambria" panose="02040503050406030204" pitchFamily="18" charset="0"/>
              </a:rPr>
              <a:t>DDR3-old</a:t>
            </a:r>
            <a:r>
              <a:rPr lang="en-US" sz="2300" dirty="0">
                <a:latin typeface="Cambria" panose="02040503050406030204" pitchFamily="18" charset="0"/>
              </a:rPr>
              <a:t> chips, </a:t>
            </a:r>
            <a:r>
              <a:rPr lang="en-US" sz="2300" b="1" dirty="0">
                <a:solidFill>
                  <a:srgbClr val="538234"/>
                </a:solidFill>
                <a:latin typeface="Cambria" panose="02040503050406030204" pitchFamily="18" charset="0"/>
              </a:rPr>
              <a:t>only 12%</a:t>
            </a:r>
            <a:r>
              <a:rPr lang="en-US" sz="2300" dirty="0">
                <a:latin typeface="Cambria" panose="02040503050406030204" pitchFamily="18" charset="0"/>
              </a:rPr>
              <a:t> of chips (24/204) are vulnerable</a:t>
            </a:r>
          </a:p>
          <a:p>
            <a:pPr marL="68580" indent="-251460">
              <a:buFont typeface="Arial" panose="020B0604020202020204" pitchFamily="34" charset="0"/>
              <a:buChar char="•"/>
            </a:pPr>
            <a:endParaRPr lang="en-US" sz="2300" dirty="0">
              <a:latin typeface="Cambria" panose="02040503050406030204" pitchFamily="18" charset="0"/>
            </a:endParaRPr>
          </a:p>
          <a:p>
            <a:pPr marL="68580" indent="-251460">
              <a:buFont typeface="Arial" panose="020B0604020202020204" pitchFamily="34" charset="0"/>
              <a:buChar char="•"/>
            </a:pPr>
            <a:r>
              <a:rPr lang="en-US" sz="2300" dirty="0">
                <a:latin typeface="Cambria" panose="02040503050406030204" pitchFamily="18" charset="0"/>
              </a:rPr>
              <a:t>Within </a:t>
            </a:r>
            <a:r>
              <a:rPr lang="en-US" sz="2300" b="1" dirty="0">
                <a:solidFill>
                  <a:schemeClr val="accent5">
                    <a:lumMod val="75000"/>
                  </a:schemeClr>
                </a:solidFill>
                <a:latin typeface="Cambria" panose="02040503050406030204" pitchFamily="18" charset="0"/>
              </a:rPr>
              <a:t>DDR3-new</a:t>
            </a:r>
            <a:r>
              <a:rPr lang="en-US" sz="2300" dirty="0">
                <a:latin typeface="Cambria" panose="02040503050406030204" pitchFamily="18" charset="0"/>
              </a:rPr>
              <a:t> chips, </a:t>
            </a:r>
            <a:r>
              <a:rPr lang="en-US" sz="2300" b="1" dirty="0">
                <a:solidFill>
                  <a:srgbClr val="C00000"/>
                </a:solidFill>
                <a:latin typeface="Cambria" panose="02040503050406030204" pitchFamily="18" charset="0"/>
              </a:rPr>
              <a:t>65%</a:t>
            </a:r>
            <a:r>
              <a:rPr lang="en-US" sz="2300" dirty="0">
                <a:latin typeface="Cambria" panose="02040503050406030204" pitchFamily="18" charset="0"/>
              </a:rPr>
              <a:t> of chips (148/228) are vulnerable</a:t>
            </a:r>
          </a:p>
        </p:txBody>
      </p:sp>
      <p:sp>
        <p:nvSpPr>
          <p:cNvPr id="3" name="TextBox 2">
            <a:extLst>
              <a:ext uri="{FF2B5EF4-FFF2-40B4-BE49-F238E27FC236}">
                <a16:creationId xmlns:a16="http://schemas.microsoft.com/office/drawing/2014/main" id="{1706C31F-2A96-BD46-9506-52E5B43422B8}"/>
              </a:ext>
            </a:extLst>
          </p:cNvPr>
          <p:cNvSpPr txBox="1"/>
          <p:nvPr/>
        </p:nvSpPr>
        <p:spPr>
          <a:xfrm>
            <a:off x="4069432" y="8302798"/>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27%</a:t>
            </a:r>
          </a:p>
        </p:txBody>
      </p:sp>
      <p:sp>
        <p:nvSpPr>
          <p:cNvPr id="14" name="TextBox 13">
            <a:extLst>
              <a:ext uri="{FF2B5EF4-FFF2-40B4-BE49-F238E27FC236}">
                <a16:creationId xmlns:a16="http://schemas.microsoft.com/office/drawing/2014/main" id="{7A80908C-2883-0144-99F8-59BB2F2E65AC}"/>
              </a:ext>
            </a:extLst>
          </p:cNvPr>
          <p:cNvSpPr txBox="1"/>
          <p:nvPr/>
        </p:nvSpPr>
        <p:spPr>
          <a:xfrm>
            <a:off x="4069431" y="8632518"/>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11%</a:t>
            </a:r>
          </a:p>
        </p:txBody>
      </p:sp>
      <p:sp>
        <p:nvSpPr>
          <p:cNvPr id="15" name="TextBox 14">
            <a:extLst>
              <a:ext uri="{FF2B5EF4-FFF2-40B4-BE49-F238E27FC236}">
                <a16:creationId xmlns:a16="http://schemas.microsoft.com/office/drawing/2014/main" id="{7B7A8282-0FE3-2445-B7E1-BD9ADA17E945}"/>
              </a:ext>
            </a:extLst>
          </p:cNvPr>
          <p:cNvSpPr txBox="1"/>
          <p:nvPr/>
        </p:nvSpPr>
        <p:spPr>
          <a:xfrm>
            <a:off x="5286218" y="8645867"/>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85%</a:t>
            </a:r>
          </a:p>
        </p:txBody>
      </p:sp>
      <p:sp>
        <p:nvSpPr>
          <p:cNvPr id="16" name="TextBox 15">
            <a:extLst>
              <a:ext uri="{FF2B5EF4-FFF2-40B4-BE49-F238E27FC236}">
                <a16:creationId xmlns:a16="http://schemas.microsoft.com/office/drawing/2014/main" id="{32379986-06EA-6543-88FB-4D1F9E0A58A2}"/>
              </a:ext>
            </a:extLst>
          </p:cNvPr>
          <p:cNvSpPr txBox="1"/>
          <p:nvPr/>
        </p:nvSpPr>
        <p:spPr>
          <a:xfrm>
            <a:off x="6322186" y="8632518"/>
            <a:ext cx="1211283"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92%</a:t>
            </a:r>
          </a:p>
        </p:txBody>
      </p:sp>
      <p:sp>
        <p:nvSpPr>
          <p:cNvPr id="17" name="TextBox 16">
            <a:extLst>
              <a:ext uri="{FF2B5EF4-FFF2-40B4-BE49-F238E27FC236}">
                <a16:creationId xmlns:a16="http://schemas.microsoft.com/office/drawing/2014/main" id="{04310BA9-0514-F740-BDE1-315B5AC3C55F}"/>
              </a:ext>
            </a:extLst>
          </p:cNvPr>
          <p:cNvSpPr txBox="1"/>
          <p:nvPr/>
        </p:nvSpPr>
        <p:spPr>
          <a:xfrm>
            <a:off x="5286218" y="8301292"/>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0%</a:t>
            </a:r>
          </a:p>
        </p:txBody>
      </p:sp>
      <p:sp>
        <p:nvSpPr>
          <p:cNvPr id="18" name="TextBox 17">
            <a:extLst>
              <a:ext uri="{FF2B5EF4-FFF2-40B4-BE49-F238E27FC236}">
                <a16:creationId xmlns:a16="http://schemas.microsoft.com/office/drawing/2014/main" id="{39B7386C-941C-A640-921A-6B9985EE82FB}"/>
              </a:ext>
            </a:extLst>
          </p:cNvPr>
          <p:cNvSpPr txBox="1"/>
          <p:nvPr/>
        </p:nvSpPr>
        <p:spPr>
          <a:xfrm>
            <a:off x="6495526" y="8301292"/>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0%</a:t>
            </a:r>
          </a:p>
        </p:txBody>
      </p:sp>
      <p:sp>
        <p:nvSpPr>
          <p:cNvPr id="8" name="Rectangle 7">
            <a:extLst>
              <a:ext uri="{FF2B5EF4-FFF2-40B4-BE49-F238E27FC236}">
                <a16:creationId xmlns:a16="http://schemas.microsoft.com/office/drawing/2014/main" id="{CA29C017-E0F2-AD4D-AF7E-5A0A632EE6D4}"/>
              </a:ext>
            </a:extLst>
          </p:cNvPr>
          <p:cNvSpPr/>
          <p:nvPr/>
        </p:nvSpPr>
        <p:spPr>
          <a:xfrm>
            <a:off x="5016787" y="8362011"/>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9B7CD-8F2F-D041-9132-8ED65E9FD741}"/>
              </a:ext>
            </a:extLst>
          </p:cNvPr>
          <p:cNvSpPr/>
          <p:nvPr/>
        </p:nvSpPr>
        <p:spPr>
          <a:xfrm>
            <a:off x="3809267" y="8674835"/>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D762B2-AED1-5441-8E90-8984AE3CFDD3}"/>
              </a:ext>
            </a:extLst>
          </p:cNvPr>
          <p:cNvSpPr/>
          <p:nvPr/>
        </p:nvSpPr>
        <p:spPr>
          <a:xfrm>
            <a:off x="6226624" y="8362011"/>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A42B81-1C9F-8746-A3B5-2831426F242B}"/>
              </a:ext>
            </a:extLst>
          </p:cNvPr>
          <p:cNvSpPr/>
          <p:nvPr/>
        </p:nvSpPr>
        <p:spPr>
          <a:xfrm>
            <a:off x="5016787" y="8672302"/>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4DBE4B-031F-4146-8CD1-550A3C36FA6B}"/>
              </a:ext>
            </a:extLst>
          </p:cNvPr>
          <p:cNvSpPr/>
          <p:nvPr/>
        </p:nvSpPr>
        <p:spPr>
          <a:xfrm>
            <a:off x="6225001" y="8669769"/>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8F7869-0787-154F-B9B7-070921B75DAB}"/>
              </a:ext>
            </a:extLst>
          </p:cNvPr>
          <p:cNvSpPr/>
          <p:nvPr/>
        </p:nvSpPr>
        <p:spPr>
          <a:xfrm>
            <a:off x="3811876" y="8363241"/>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17EC70E-9E9F-6141-B109-9536BD441559}"/>
              </a:ext>
            </a:extLst>
          </p:cNvPr>
          <p:cNvPicPr>
            <a:picLocks noChangeAspect="1"/>
          </p:cNvPicPr>
          <p:nvPr/>
        </p:nvPicPr>
        <p:blipFill>
          <a:blip r:embed="rId3"/>
          <a:stretch>
            <a:fillRect/>
          </a:stretch>
        </p:blipFill>
        <p:spPr>
          <a:xfrm>
            <a:off x="9509164" y="7353946"/>
            <a:ext cx="5644307" cy="1845254"/>
          </a:xfrm>
          <a:prstGeom prst="rect">
            <a:avLst/>
          </a:prstGeom>
        </p:spPr>
      </p:pic>
    </p:spTree>
    <p:extLst>
      <p:ext uri="{BB962C8B-B14F-4D97-AF65-F5344CB8AC3E}">
        <p14:creationId xmlns:p14="http://schemas.microsoft.com/office/powerpoint/2010/main" val="309874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2. Data Pattern Dependence</a:t>
            </a:r>
          </a:p>
        </p:txBody>
      </p:sp>
      <p:sp>
        <p:nvSpPr>
          <p:cNvPr id="6" name="Rectangle 5">
            <a:extLst>
              <a:ext uri="{FF2B5EF4-FFF2-40B4-BE49-F238E27FC236}">
                <a16:creationId xmlns:a16="http://schemas.microsoft.com/office/drawing/2014/main" id="{3DDC69C9-C4EF-0442-B810-8426034FCA38}"/>
              </a:ext>
            </a:extLst>
          </p:cNvPr>
          <p:cNvSpPr/>
          <p:nvPr/>
        </p:nvSpPr>
        <p:spPr>
          <a:xfrm>
            <a:off x="183863" y="770004"/>
            <a:ext cx="8973879" cy="430887"/>
          </a:xfrm>
          <a:prstGeom prst="rect">
            <a:avLst/>
          </a:prstGeom>
        </p:spPr>
        <p:txBody>
          <a:bodyPr wrap="square">
            <a:spAutoFit/>
          </a:bodyPr>
          <a:lstStyle/>
          <a:p>
            <a:r>
              <a:rPr lang="en-US" sz="2200" i="1" dirty="0">
                <a:solidFill>
                  <a:srgbClr val="C00000"/>
                </a:solidFill>
                <a:latin typeface="Cambria" panose="02040503050406030204" pitchFamily="18" charset="0"/>
              </a:rPr>
              <a:t>Q. Are some data patterns more effective in inducing </a:t>
            </a:r>
            <a:r>
              <a:rPr lang="en-US" sz="2200" i="1" dirty="0" err="1">
                <a:solidFill>
                  <a:srgbClr val="C00000"/>
                </a:solidFill>
                <a:latin typeface="Cambria" panose="02040503050406030204" pitchFamily="18" charset="0"/>
              </a:rPr>
              <a:t>RowHammer</a:t>
            </a:r>
            <a:r>
              <a:rPr lang="en-US" sz="2200" i="1" dirty="0">
                <a:solidFill>
                  <a:srgbClr val="C00000"/>
                </a:solidFill>
                <a:latin typeface="Cambria" panose="02040503050406030204" pitchFamily="18" charset="0"/>
              </a:rPr>
              <a:t> bit flips?</a:t>
            </a:r>
          </a:p>
        </p:txBody>
      </p:sp>
      <p:sp>
        <p:nvSpPr>
          <p:cNvPr id="7" name="TextBox 6">
            <a:extLst>
              <a:ext uri="{FF2B5EF4-FFF2-40B4-BE49-F238E27FC236}">
                <a16:creationId xmlns:a16="http://schemas.microsoft.com/office/drawing/2014/main" id="{1DCA5E4B-BBF9-CD44-99E9-C4437E60765F}"/>
              </a:ext>
            </a:extLst>
          </p:cNvPr>
          <p:cNvSpPr txBox="1"/>
          <p:nvPr/>
        </p:nvSpPr>
        <p:spPr>
          <a:xfrm>
            <a:off x="0" y="1563681"/>
            <a:ext cx="876094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mbria" panose="02040503050406030204" pitchFamily="18" charset="0"/>
                <a:ea typeface="Cambria" charset="0"/>
                <a:cs typeface="Cambria" charset="0"/>
              </a:rPr>
              <a:t>We test </a:t>
            </a:r>
            <a:r>
              <a:rPr lang="en-US" sz="2400" b="1" dirty="0">
                <a:solidFill>
                  <a:schemeClr val="accent2">
                    <a:lumMod val="75000"/>
                  </a:schemeClr>
                </a:solidFill>
                <a:latin typeface="Cambria" panose="02040503050406030204" pitchFamily="18" charset="0"/>
                <a:ea typeface="Cambria" charset="0"/>
                <a:cs typeface="Cambria" charset="0"/>
              </a:rPr>
              <a:t>several data patterns</a:t>
            </a:r>
            <a:r>
              <a:rPr lang="en-US" sz="2400" dirty="0">
                <a:solidFill>
                  <a:schemeClr val="accent2">
                    <a:lumMod val="75000"/>
                  </a:schemeClr>
                </a:solidFill>
                <a:latin typeface="Cambria" panose="02040503050406030204" pitchFamily="18" charset="0"/>
                <a:ea typeface="Cambria" charset="0"/>
                <a:cs typeface="Cambria" charset="0"/>
              </a:rPr>
              <a:t> </a:t>
            </a:r>
            <a:r>
              <a:rPr lang="en-US" sz="2400" dirty="0">
                <a:latin typeface="Cambria" panose="02040503050406030204" pitchFamily="18" charset="0"/>
                <a:ea typeface="Cambria" charset="0"/>
                <a:cs typeface="Cambria" charset="0"/>
              </a:rPr>
              <a:t>typically examined in prior work to identify the worst-case data pattern </a:t>
            </a: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r>
              <a:rPr lang="en-US" sz="2400" dirty="0">
                <a:latin typeface="Cambria" panose="02040503050406030204" pitchFamily="18" charset="0"/>
              </a:rPr>
              <a:t>The worst-case data pattern is </a:t>
            </a:r>
            <a:r>
              <a:rPr lang="en-US" sz="2400" b="1" dirty="0">
                <a:solidFill>
                  <a:srgbClr val="538234"/>
                </a:solidFill>
                <a:latin typeface="Cambria" panose="02040503050406030204" pitchFamily="18" charset="0"/>
              </a:rPr>
              <a:t>consistent across chips </a:t>
            </a:r>
            <a:r>
              <a:rPr lang="en-US" sz="2400" dirty="0">
                <a:latin typeface="Cambria" panose="02040503050406030204" pitchFamily="18" charset="0"/>
              </a:rPr>
              <a:t>of the same manufacturer and DRAM type-node configuration</a:t>
            </a: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r>
              <a:rPr lang="en-US" sz="2400" dirty="0">
                <a:latin typeface="Cambria" panose="02040503050406030204" pitchFamily="18" charset="0"/>
                <a:ea typeface="Cambria" charset="0"/>
                <a:cs typeface="Cambria" charset="0"/>
              </a:rPr>
              <a:t>We use the </a:t>
            </a:r>
            <a:r>
              <a:rPr lang="en-US" sz="2400" b="1" dirty="0">
                <a:solidFill>
                  <a:schemeClr val="accent5">
                    <a:lumMod val="75000"/>
                  </a:schemeClr>
                </a:solidFill>
                <a:latin typeface="Cambria" panose="02040503050406030204" pitchFamily="18" charset="0"/>
                <a:ea typeface="Cambria" charset="0"/>
                <a:cs typeface="Cambria" charset="0"/>
              </a:rPr>
              <a:t>worst-case data pattern </a:t>
            </a:r>
            <a:r>
              <a:rPr lang="en-US" sz="2400" dirty="0">
                <a:latin typeface="Cambria" panose="02040503050406030204" pitchFamily="18" charset="0"/>
                <a:ea typeface="Cambria" charset="0"/>
                <a:cs typeface="Cambria" charset="0"/>
              </a:rPr>
              <a:t>per DRAM chip to characterize each chip at </a:t>
            </a:r>
            <a:r>
              <a:rPr lang="en-US" sz="2400" b="1" dirty="0">
                <a:solidFill>
                  <a:schemeClr val="accent5">
                    <a:lumMod val="75000"/>
                  </a:schemeClr>
                </a:solidFill>
                <a:latin typeface="Cambria" panose="02040503050406030204" pitchFamily="18" charset="0"/>
                <a:ea typeface="Cambria" charset="0"/>
                <a:cs typeface="Cambria" charset="0"/>
              </a:rPr>
              <a:t>worst-case conditions</a:t>
            </a:r>
            <a:r>
              <a:rPr lang="en-US" sz="2400" b="1" dirty="0">
                <a:latin typeface="Cambria" panose="02040503050406030204" pitchFamily="18" charset="0"/>
                <a:ea typeface="Cambria" charset="0"/>
                <a:cs typeface="Cambria" charset="0"/>
              </a:rPr>
              <a:t> </a:t>
            </a:r>
            <a:r>
              <a:rPr lang="en-US" sz="2400" dirty="0">
                <a:latin typeface="Cambria" panose="02040503050406030204" pitchFamily="18" charset="0"/>
                <a:ea typeface="Cambria" charset="0"/>
                <a:cs typeface="Cambria" charset="0"/>
              </a:rPr>
              <a:t>and </a:t>
            </a:r>
            <a:r>
              <a:rPr lang="en-US" sz="2400" b="1" dirty="0">
                <a:solidFill>
                  <a:schemeClr val="accent5">
                    <a:lumMod val="75000"/>
                  </a:schemeClr>
                </a:solidFill>
                <a:latin typeface="Cambria" panose="02040503050406030204" pitchFamily="18" charset="0"/>
                <a:ea typeface="Cambria" charset="0"/>
                <a:cs typeface="Cambria" charset="0"/>
              </a:rPr>
              <a:t>minimize the extensive testing time</a:t>
            </a:r>
          </a:p>
          <a:p>
            <a:pPr marL="342900" indent="-342900">
              <a:buFont typeface="Arial" panose="020B0604020202020204" pitchFamily="34" charset="0"/>
              <a:buChar char="•"/>
            </a:pPr>
            <a:endParaRPr lang="en-US" sz="2400" dirty="0">
              <a:latin typeface="Cambria" panose="02040503050406030204" pitchFamily="18" charset="0"/>
            </a:endParaRPr>
          </a:p>
        </p:txBody>
      </p:sp>
      <p:sp>
        <p:nvSpPr>
          <p:cNvPr id="8" name="Rectangle 7">
            <a:extLst>
              <a:ext uri="{FF2B5EF4-FFF2-40B4-BE49-F238E27FC236}">
                <a16:creationId xmlns:a16="http://schemas.microsoft.com/office/drawing/2014/main" id="{F9BBFBA9-A018-3744-AB59-E197AE849163}"/>
              </a:ext>
            </a:extLst>
          </p:cNvPr>
          <p:cNvSpPr/>
          <p:nvPr/>
        </p:nvSpPr>
        <p:spPr>
          <a:xfrm>
            <a:off x="2288355" y="6087996"/>
            <a:ext cx="4764894" cy="461665"/>
          </a:xfrm>
          <a:prstGeom prst="rect">
            <a:avLst/>
          </a:prstGeom>
        </p:spPr>
        <p:txBody>
          <a:bodyPr wrap="none">
            <a:spAutoFit/>
          </a:bodyPr>
          <a:lstStyle/>
          <a:p>
            <a:pPr marL="274320" indent="0">
              <a:buNone/>
            </a:pPr>
            <a:r>
              <a:rPr lang="en-US" sz="2400" b="1" dirty="0">
                <a:solidFill>
                  <a:srgbClr val="7030A0"/>
                </a:solidFill>
              </a:rPr>
              <a:t>[More detail and figures in paper]</a:t>
            </a:r>
            <a:endParaRPr lang="en-US" sz="2000" dirty="0">
              <a:solidFill>
                <a:srgbClr val="7030A0"/>
              </a:solidFill>
            </a:endParaRPr>
          </a:p>
        </p:txBody>
      </p:sp>
    </p:spTree>
    <p:extLst>
      <p:ext uri="{BB962C8B-B14F-4D97-AF65-F5344CB8AC3E}">
        <p14:creationId xmlns:p14="http://schemas.microsoft.com/office/powerpoint/2010/main" val="298055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43A-134B-C348-B525-144286F21820}"/>
              </a:ext>
            </a:extLst>
          </p:cNvPr>
          <p:cNvSpPr>
            <a:spLocks noGrp="1"/>
          </p:cNvSpPr>
          <p:nvPr>
            <p:ph type="title"/>
          </p:nvPr>
        </p:nvSpPr>
        <p:spPr/>
        <p:txBody>
          <a:bodyPr/>
          <a:lstStyle/>
          <a:p>
            <a:r>
              <a:rPr lang="en-US" b="1" dirty="0"/>
              <a:t>3. Hammer Count (HC) Effects</a:t>
            </a:r>
          </a:p>
        </p:txBody>
      </p:sp>
      <p:pic>
        <p:nvPicPr>
          <p:cNvPr id="4" name="Picture 3">
            <a:extLst>
              <a:ext uri="{FF2B5EF4-FFF2-40B4-BE49-F238E27FC236}">
                <a16:creationId xmlns:a16="http://schemas.microsoft.com/office/drawing/2014/main" id="{71ADAEFF-6FB2-6A4E-9C6F-344EC4D4DFCE}"/>
              </a:ext>
            </a:extLst>
          </p:cNvPr>
          <p:cNvPicPr>
            <a:picLocks noChangeAspect="1"/>
          </p:cNvPicPr>
          <p:nvPr/>
        </p:nvPicPr>
        <p:blipFill>
          <a:blip r:embed="rId3"/>
          <a:stretch>
            <a:fillRect/>
          </a:stretch>
        </p:blipFill>
        <p:spPr>
          <a:xfrm>
            <a:off x="1454150" y="1231900"/>
            <a:ext cx="6235700" cy="4394200"/>
          </a:xfrm>
          <a:prstGeom prst="rect">
            <a:avLst/>
          </a:prstGeom>
        </p:spPr>
      </p:pic>
      <p:sp>
        <p:nvSpPr>
          <p:cNvPr id="5" name="Rectangle 4">
            <a:extLst>
              <a:ext uri="{FF2B5EF4-FFF2-40B4-BE49-F238E27FC236}">
                <a16:creationId xmlns:a16="http://schemas.microsoft.com/office/drawing/2014/main" id="{961989BE-1194-E447-8F5A-94CDDD1DD649}"/>
              </a:ext>
            </a:extLst>
          </p:cNvPr>
          <p:cNvSpPr/>
          <p:nvPr/>
        </p:nvSpPr>
        <p:spPr>
          <a:xfrm>
            <a:off x="170121" y="691996"/>
            <a:ext cx="8973879" cy="446276"/>
          </a:xfrm>
          <a:prstGeom prst="rect">
            <a:avLst/>
          </a:prstGeom>
        </p:spPr>
        <p:txBody>
          <a:bodyPr wrap="square">
            <a:spAutoFit/>
          </a:bodyPr>
          <a:lstStyle/>
          <a:p>
            <a:r>
              <a:rPr lang="en-US" sz="2300" i="1" dirty="0">
                <a:solidFill>
                  <a:srgbClr val="C00000"/>
                </a:solidFill>
                <a:latin typeface="Cambria" panose="02040503050406030204" pitchFamily="18" charset="0"/>
              </a:rPr>
              <a:t>Q. How does the Hammer Count affect the number of bit flips induced?</a:t>
            </a:r>
          </a:p>
        </p:txBody>
      </p:sp>
      <p:sp>
        <p:nvSpPr>
          <p:cNvPr id="3" name="Rectangle 2">
            <a:extLst>
              <a:ext uri="{FF2B5EF4-FFF2-40B4-BE49-F238E27FC236}">
                <a16:creationId xmlns:a16="http://schemas.microsoft.com/office/drawing/2014/main" id="{17950FAB-7F7B-F942-BD40-D22C8F49160B}"/>
              </a:ext>
            </a:extLst>
          </p:cNvPr>
          <p:cNvSpPr/>
          <p:nvPr/>
        </p:nvSpPr>
        <p:spPr>
          <a:xfrm>
            <a:off x="3805382" y="1231900"/>
            <a:ext cx="2521527" cy="33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69D0E0-EE04-3A43-A3C3-AC6D1645EF77}"/>
              </a:ext>
            </a:extLst>
          </p:cNvPr>
          <p:cNvSpPr txBox="1"/>
          <p:nvPr/>
        </p:nvSpPr>
        <p:spPr>
          <a:xfrm>
            <a:off x="4039563" y="1231900"/>
            <a:ext cx="2467342" cy="461665"/>
          </a:xfrm>
          <a:prstGeom prst="rect">
            <a:avLst/>
          </a:prstGeom>
          <a:noFill/>
        </p:spPr>
        <p:txBody>
          <a:bodyPr wrap="none" rtlCol="0">
            <a:spAutoFit/>
          </a:bodyPr>
          <a:lstStyle/>
          <a:p>
            <a:r>
              <a:rPr lang="en-US" sz="2400" b="1" dirty="0"/>
              <a:t>Mfr. A  DDR4-new</a:t>
            </a:r>
          </a:p>
        </p:txBody>
      </p:sp>
      <p:sp>
        <p:nvSpPr>
          <p:cNvPr id="7" name="TextBox 6">
            <a:extLst>
              <a:ext uri="{FF2B5EF4-FFF2-40B4-BE49-F238E27FC236}">
                <a16:creationId xmlns:a16="http://schemas.microsoft.com/office/drawing/2014/main" id="{5A0311E7-88F6-7046-97C0-2F83DC363BF5}"/>
              </a:ext>
            </a:extLst>
          </p:cNvPr>
          <p:cNvSpPr txBox="1"/>
          <p:nvPr/>
        </p:nvSpPr>
        <p:spPr>
          <a:xfrm>
            <a:off x="1948295" y="5885819"/>
            <a:ext cx="6235700" cy="830997"/>
          </a:xfrm>
          <a:prstGeom prst="rect">
            <a:avLst/>
          </a:prstGeom>
          <a:noFill/>
        </p:spPr>
        <p:txBody>
          <a:bodyPr wrap="square" rtlCol="0">
            <a:spAutoFit/>
          </a:bodyPr>
          <a:lstStyle/>
          <a:p>
            <a:pPr algn="ctr"/>
            <a:r>
              <a:rPr lang="en-US" sz="2400" b="1" dirty="0">
                <a:solidFill>
                  <a:srgbClr val="7030A0"/>
                </a:solidFill>
              </a:rPr>
              <a:t>Hammer Count = 2 Accesses, </a:t>
            </a:r>
          </a:p>
          <a:p>
            <a:pPr algn="ctr"/>
            <a:r>
              <a:rPr lang="en-US" sz="2400" b="1" dirty="0">
                <a:solidFill>
                  <a:srgbClr val="7030A0"/>
                </a:solidFill>
              </a:rPr>
              <a:t>one to each adjacent row of victim</a:t>
            </a:r>
          </a:p>
        </p:txBody>
      </p:sp>
    </p:spTree>
    <p:extLst>
      <p:ext uri="{BB962C8B-B14F-4D97-AF65-F5344CB8AC3E}">
        <p14:creationId xmlns:p14="http://schemas.microsoft.com/office/powerpoint/2010/main" val="277407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8FFA-84CB-5E49-93F5-900D54873C78}"/>
              </a:ext>
            </a:extLst>
          </p:cNvPr>
          <p:cNvSpPr>
            <a:spLocks noGrp="1"/>
          </p:cNvSpPr>
          <p:nvPr>
            <p:ph type="title"/>
          </p:nvPr>
        </p:nvSpPr>
        <p:spPr/>
        <p:txBody>
          <a:bodyPr/>
          <a:lstStyle/>
          <a:p>
            <a:r>
              <a:rPr lang="en-US" b="1" dirty="0"/>
              <a:t>3. Hammer Count (HC) Effects</a:t>
            </a:r>
          </a:p>
        </p:txBody>
      </p:sp>
      <p:sp>
        <p:nvSpPr>
          <p:cNvPr id="6" name="Rectangle 5">
            <a:extLst>
              <a:ext uri="{FF2B5EF4-FFF2-40B4-BE49-F238E27FC236}">
                <a16:creationId xmlns:a16="http://schemas.microsoft.com/office/drawing/2014/main" id="{24E0BBC6-71E9-C049-9D8F-53BDF22CBC49}"/>
              </a:ext>
            </a:extLst>
          </p:cNvPr>
          <p:cNvSpPr/>
          <p:nvPr/>
        </p:nvSpPr>
        <p:spPr>
          <a:xfrm>
            <a:off x="-2198" y="5416840"/>
            <a:ext cx="9144000" cy="830997"/>
          </a:xfrm>
          <a:prstGeom prst="rect">
            <a:avLst/>
          </a:prstGeom>
          <a:solidFill>
            <a:schemeClr val="accent6">
              <a:lumMod val="40000"/>
              <a:lumOff val="60000"/>
            </a:schemeClr>
          </a:solidFill>
        </p:spPr>
        <p:txBody>
          <a:bodyPr wrap="square">
            <a:spAutoFit/>
          </a:bodyPr>
          <a:lstStyle/>
          <a:p>
            <a:pPr algn="ct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bit flip rates (i.e., </a:t>
            </a: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vulnerability)</a:t>
            </a:r>
          </a:p>
          <a:p>
            <a:pPr algn="ctr"/>
            <a:r>
              <a:rPr lang="en-US" sz="2400" b="1" dirty="0">
                <a:solidFill>
                  <a:srgbClr val="C00000"/>
                </a:solidFill>
                <a:latin typeface="Cambria" panose="02040503050406030204" pitchFamily="18" charset="0"/>
              </a:rPr>
              <a:t>increase with technology node generation</a:t>
            </a:r>
          </a:p>
        </p:txBody>
      </p:sp>
      <p:pic>
        <p:nvPicPr>
          <p:cNvPr id="12" name="Picture 11">
            <a:extLst>
              <a:ext uri="{FF2B5EF4-FFF2-40B4-BE49-F238E27FC236}">
                <a16:creationId xmlns:a16="http://schemas.microsoft.com/office/drawing/2014/main" id="{BAE25116-7200-0C45-B9FB-88DAB18A9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280082"/>
            <a:ext cx="8772525" cy="2469931"/>
          </a:xfrm>
          <a:prstGeom prst="rect">
            <a:avLst/>
          </a:prstGeom>
        </p:spPr>
      </p:pic>
      <p:grpSp>
        <p:nvGrpSpPr>
          <p:cNvPr id="27" name="Group 26">
            <a:extLst>
              <a:ext uri="{FF2B5EF4-FFF2-40B4-BE49-F238E27FC236}">
                <a16:creationId xmlns:a16="http://schemas.microsoft.com/office/drawing/2014/main" id="{BAC664BD-CED8-BE4A-8EC3-3FD2C7499098}"/>
              </a:ext>
            </a:extLst>
          </p:cNvPr>
          <p:cNvGrpSpPr/>
          <p:nvPr/>
        </p:nvGrpSpPr>
        <p:grpSpPr>
          <a:xfrm>
            <a:off x="1287099" y="2199233"/>
            <a:ext cx="1399649" cy="420817"/>
            <a:chOff x="1228484" y="2199233"/>
            <a:chExt cx="1399649" cy="420817"/>
          </a:xfrm>
        </p:grpSpPr>
        <p:sp>
          <p:nvSpPr>
            <p:cNvPr id="13" name="Rectangle 12">
              <a:extLst>
                <a:ext uri="{FF2B5EF4-FFF2-40B4-BE49-F238E27FC236}">
                  <a16:creationId xmlns:a16="http://schemas.microsoft.com/office/drawing/2014/main" id="{C2BFDBA6-7CD4-AD47-95D4-1642CA8F1FE1}"/>
                </a:ext>
              </a:extLst>
            </p:cNvPr>
            <p:cNvSpPr/>
            <p:nvPr/>
          </p:nvSpPr>
          <p:spPr>
            <a:xfrm rot="19603482">
              <a:off x="1228484" y="2199233"/>
              <a:ext cx="1003821" cy="215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17BE2F1-BF39-EE42-A342-77A2A671E80B}"/>
                </a:ext>
              </a:extLst>
            </p:cNvPr>
            <p:cNvGrpSpPr/>
            <p:nvPr/>
          </p:nvGrpSpPr>
          <p:grpSpPr>
            <a:xfrm>
              <a:off x="1624032" y="2382218"/>
              <a:ext cx="1004101" cy="237832"/>
              <a:chOff x="1624032" y="2382218"/>
              <a:chExt cx="1004101" cy="237832"/>
            </a:xfrm>
          </p:grpSpPr>
          <p:sp>
            <p:nvSpPr>
              <p:cNvPr id="15" name="Rectangle 14">
                <a:extLst>
                  <a:ext uri="{FF2B5EF4-FFF2-40B4-BE49-F238E27FC236}">
                    <a16:creationId xmlns:a16="http://schemas.microsoft.com/office/drawing/2014/main" id="{B2E1EA25-F6FE-A146-8206-EADB2AACDBED}"/>
                  </a:ext>
                </a:extLst>
              </p:cNvPr>
              <p:cNvSpPr/>
              <p:nvPr/>
            </p:nvSpPr>
            <p:spPr>
              <a:xfrm rot="19675068">
                <a:off x="1633764" y="2382218"/>
                <a:ext cx="994369" cy="159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2E901CF-EB08-E141-98EF-9143C5026A9C}"/>
                  </a:ext>
                </a:extLst>
              </p:cNvPr>
              <p:cNvSpPr/>
              <p:nvPr/>
            </p:nvSpPr>
            <p:spPr>
              <a:xfrm rot="19675068">
                <a:off x="1624032" y="2474541"/>
                <a:ext cx="342223" cy="145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A4097676-E3C1-BB42-8174-79C3627DF91A}"/>
              </a:ext>
            </a:extLst>
          </p:cNvPr>
          <p:cNvGrpSpPr/>
          <p:nvPr/>
        </p:nvGrpSpPr>
        <p:grpSpPr>
          <a:xfrm>
            <a:off x="4448778" y="2146568"/>
            <a:ext cx="1256737" cy="682953"/>
            <a:chOff x="4507393" y="2134845"/>
            <a:chExt cx="1256737" cy="682953"/>
          </a:xfrm>
        </p:grpSpPr>
        <p:sp>
          <p:nvSpPr>
            <p:cNvPr id="17" name="Rectangle 16">
              <a:extLst>
                <a:ext uri="{FF2B5EF4-FFF2-40B4-BE49-F238E27FC236}">
                  <a16:creationId xmlns:a16="http://schemas.microsoft.com/office/drawing/2014/main" id="{6C7DA583-7A44-8446-B4AB-D8DF9F31F4A6}"/>
                </a:ext>
              </a:extLst>
            </p:cNvPr>
            <p:cNvSpPr/>
            <p:nvPr/>
          </p:nvSpPr>
          <p:spPr>
            <a:xfrm rot="19934469">
              <a:off x="4507393" y="2134845"/>
              <a:ext cx="1021405"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D6DC291-6E47-BA47-A173-F6F40611A9D5}"/>
                </a:ext>
              </a:extLst>
            </p:cNvPr>
            <p:cNvGrpSpPr/>
            <p:nvPr/>
          </p:nvGrpSpPr>
          <p:grpSpPr>
            <a:xfrm>
              <a:off x="4742725" y="2354450"/>
              <a:ext cx="1021405" cy="463348"/>
              <a:chOff x="4742725" y="2354450"/>
              <a:chExt cx="1021405" cy="463348"/>
            </a:xfrm>
          </p:grpSpPr>
          <p:sp>
            <p:nvSpPr>
              <p:cNvPr id="18" name="Rectangle 17">
                <a:extLst>
                  <a:ext uri="{FF2B5EF4-FFF2-40B4-BE49-F238E27FC236}">
                    <a16:creationId xmlns:a16="http://schemas.microsoft.com/office/drawing/2014/main" id="{CE419E10-DAB9-A246-A8C8-18D7DEA1D882}"/>
                  </a:ext>
                </a:extLst>
              </p:cNvPr>
              <p:cNvSpPr/>
              <p:nvPr/>
            </p:nvSpPr>
            <p:spPr>
              <a:xfrm rot="19748214">
                <a:off x="4742725" y="2354450"/>
                <a:ext cx="1021405"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1095BA-464F-714D-B387-3AAD549D6627}"/>
                  </a:ext>
                </a:extLst>
              </p:cNvPr>
              <p:cNvSpPr/>
              <p:nvPr/>
            </p:nvSpPr>
            <p:spPr>
              <a:xfrm rot="19934469">
                <a:off x="4787734" y="2554326"/>
                <a:ext cx="93978" cy="263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a:extLst>
              <a:ext uri="{FF2B5EF4-FFF2-40B4-BE49-F238E27FC236}">
                <a16:creationId xmlns:a16="http://schemas.microsoft.com/office/drawing/2014/main" id="{5D59BE2E-EEB4-5440-89A6-7DE727427385}"/>
              </a:ext>
            </a:extLst>
          </p:cNvPr>
          <p:cNvGrpSpPr/>
          <p:nvPr/>
        </p:nvGrpSpPr>
        <p:grpSpPr>
          <a:xfrm>
            <a:off x="7194897" y="2492292"/>
            <a:ext cx="1683102" cy="695673"/>
            <a:chOff x="7405911" y="2515738"/>
            <a:chExt cx="1683102" cy="695673"/>
          </a:xfrm>
        </p:grpSpPr>
        <p:sp>
          <p:nvSpPr>
            <p:cNvPr id="22" name="Rectangle 21">
              <a:extLst>
                <a:ext uri="{FF2B5EF4-FFF2-40B4-BE49-F238E27FC236}">
                  <a16:creationId xmlns:a16="http://schemas.microsoft.com/office/drawing/2014/main" id="{9EE47BF9-E381-C340-9E92-CD81EB41CAEF}"/>
                </a:ext>
              </a:extLst>
            </p:cNvPr>
            <p:cNvSpPr/>
            <p:nvPr/>
          </p:nvSpPr>
          <p:spPr>
            <a:xfrm>
              <a:off x="7405911" y="2515738"/>
              <a:ext cx="1049103"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1130A4-50BF-4649-B3D7-EA609D1670C7}"/>
                </a:ext>
              </a:extLst>
            </p:cNvPr>
            <p:cNvSpPr/>
            <p:nvPr/>
          </p:nvSpPr>
          <p:spPr>
            <a:xfrm>
              <a:off x="8067608" y="3066673"/>
              <a:ext cx="1021405" cy="144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9E37D5-5C87-2E4D-B719-3D462CA63DB5}"/>
                </a:ext>
              </a:extLst>
            </p:cNvPr>
            <p:cNvSpPr/>
            <p:nvPr/>
          </p:nvSpPr>
          <p:spPr>
            <a:xfrm>
              <a:off x="8601075" y="2667373"/>
              <a:ext cx="171450"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74757A73-67C1-1040-9B84-A65E5FFF3199}"/>
              </a:ext>
            </a:extLst>
          </p:cNvPr>
          <p:cNvSpPr/>
          <p:nvPr/>
        </p:nvSpPr>
        <p:spPr>
          <a:xfrm>
            <a:off x="-2198" y="4267749"/>
            <a:ext cx="9144000" cy="830997"/>
          </a:xfrm>
          <a:prstGeom prst="rect">
            <a:avLst/>
          </a:prstGeom>
          <a:solidFill>
            <a:schemeClr val="accent6">
              <a:lumMod val="40000"/>
              <a:lumOff val="60000"/>
            </a:schemeClr>
          </a:solidFill>
        </p:spPr>
        <p:txBody>
          <a:bodyPr wrap="square">
            <a:spAutoFit/>
          </a:bodyPr>
          <a:lstStyle/>
          <a:p>
            <a:pPr algn="ctr"/>
            <a:r>
              <a:rPr lang="en-US" sz="2400" dirty="0" err="1">
                <a:latin typeface="Cambria" panose="02040503050406030204" pitchFamily="18" charset="0"/>
              </a:rPr>
              <a:t>RowHammer</a:t>
            </a:r>
            <a:r>
              <a:rPr lang="en-US" sz="2400" dirty="0">
                <a:latin typeface="Cambria" panose="02040503050406030204" pitchFamily="18" charset="0"/>
              </a:rPr>
              <a:t> bit flip rates </a:t>
            </a:r>
            <a:r>
              <a:rPr lang="en-US" sz="2400" b="1" dirty="0">
                <a:solidFill>
                  <a:srgbClr val="C00000"/>
                </a:solidFill>
                <a:latin typeface="Cambria" panose="02040503050406030204" pitchFamily="18" charset="0"/>
              </a:rPr>
              <a:t>increase </a:t>
            </a:r>
          </a:p>
          <a:p>
            <a:pPr algn="ctr"/>
            <a:r>
              <a:rPr lang="en-US" sz="2400" dirty="0">
                <a:latin typeface="Cambria" panose="02040503050406030204" pitchFamily="18" charset="0"/>
              </a:rPr>
              <a:t>when going </a:t>
            </a:r>
            <a:r>
              <a:rPr lang="en-US" sz="2400" b="1" dirty="0">
                <a:solidFill>
                  <a:srgbClr val="002060"/>
                </a:solidFill>
                <a:latin typeface="Cambria" panose="02040503050406030204" pitchFamily="18" charset="0"/>
              </a:rPr>
              <a:t>from old to new </a:t>
            </a:r>
            <a:r>
              <a:rPr lang="en-US" sz="2400" dirty="0">
                <a:latin typeface="Cambria" panose="02040503050406030204" pitchFamily="18" charset="0"/>
              </a:rPr>
              <a:t>DDR4 technology node generations</a:t>
            </a:r>
            <a:endParaRPr lang="en-US" sz="24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306954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4. Spatial Effects: Row Distance</a:t>
            </a:r>
          </a:p>
        </p:txBody>
      </p:sp>
      <p:pic>
        <p:nvPicPr>
          <p:cNvPr id="2" name="Picture 1">
            <a:extLst>
              <a:ext uri="{FF2B5EF4-FFF2-40B4-BE49-F238E27FC236}">
                <a16:creationId xmlns:a16="http://schemas.microsoft.com/office/drawing/2014/main" id="{42ABAE48-599C-A549-AC15-3F228553D92F}"/>
              </a:ext>
            </a:extLst>
          </p:cNvPr>
          <p:cNvPicPr>
            <a:picLocks noChangeAspect="1"/>
          </p:cNvPicPr>
          <p:nvPr/>
        </p:nvPicPr>
        <p:blipFill>
          <a:blip r:embed="rId3"/>
          <a:stretch>
            <a:fillRect/>
          </a:stretch>
        </p:blipFill>
        <p:spPr>
          <a:xfrm>
            <a:off x="1043935" y="1409700"/>
            <a:ext cx="6794500" cy="4038600"/>
          </a:xfrm>
          <a:prstGeom prst="rect">
            <a:avLst/>
          </a:prstGeom>
        </p:spPr>
      </p:pic>
      <p:sp>
        <p:nvSpPr>
          <p:cNvPr id="5" name="Rectangle 4">
            <a:extLst>
              <a:ext uri="{FF2B5EF4-FFF2-40B4-BE49-F238E27FC236}">
                <a16:creationId xmlns:a16="http://schemas.microsoft.com/office/drawing/2014/main" id="{2443FFCD-D120-EC4E-A45D-24FBD1790064}"/>
              </a:ext>
            </a:extLst>
          </p:cNvPr>
          <p:cNvSpPr/>
          <p:nvPr/>
        </p:nvSpPr>
        <p:spPr>
          <a:xfrm>
            <a:off x="-2198" y="5490001"/>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Cambria" panose="02040503050406030204" pitchFamily="18" charset="0"/>
              </a:rPr>
              <a:t>The number of </a:t>
            </a:r>
            <a:r>
              <a:rPr lang="en-US" sz="2400" dirty="0" err="1">
                <a:latin typeface="Cambria" panose="02040503050406030204" pitchFamily="18" charset="0"/>
              </a:rPr>
              <a:t>RowHammer</a:t>
            </a:r>
            <a:r>
              <a:rPr lang="en-US" sz="2400" dirty="0">
                <a:latin typeface="Cambria" panose="02040503050406030204" pitchFamily="18" charset="0"/>
              </a:rPr>
              <a:t> bit flips that occur in a given row decreases as the distance from the </a:t>
            </a:r>
            <a:r>
              <a:rPr lang="en-US" sz="2400" b="1" dirty="0">
                <a:latin typeface="Cambria" panose="02040503050406030204" pitchFamily="18" charset="0"/>
              </a:rPr>
              <a:t>victim row (row 0) </a:t>
            </a:r>
            <a:r>
              <a:rPr lang="en-US" sz="2400" dirty="0">
                <a:latin typeface="Cambria" panose="02040503050406030204" pitchFamily="18" charset="0"/>
              </a:rPr>
              <a:t>increases. </a:t>
            </a:r>
          </a:p>
        </p:txBody>
      </p:sp>
      <p:sp>
        <p:nvSpPr>
          <p:cNvPr id="6" name="Rectangle 5">
            <a:extLst>
              <a:ext uri="{FF2B5EF4-FFF2-40B4-BE49-F238E27FC236}">
                <a16:creationId xmlns:a16="http://schemas.microsoft.com/office/drawing/2014/main" id="{25188903-EF25-584A-95F6-E5750476CEAD}"/>
              </a:ext>
            </a:extLst>
          </p:cNvPr>
          <p:cNvSpPr/>
          <p:nvPr/>
        </p:nvSpPr>
        <p:spPr>
          <a:xfrm>
            <a:off x="170121" y="742796"/>
            <a:ext cx="8973879" cy="461665"/>
          </a:xfrm>
          <a:prstGeom prst="rect">
            <a:avLst/>
          </a:prstGeom>
        </p:spPr>
        <p:txBody>
          <a:bodyPr wrap="square">
            <a:spAutoFit/>
          </a:bodyPr>
          <a:lstStyle/>
          <a:p>
            <a:r>
              <a:rPr lang="en-US" sz="2400" i="1" dirty="0">
                <a:solidFill>
                  <a:srgbClr val="C00000"/>
                </a:solidFill>
                <a:latin typeface="Cambria" panose="02040503050406030204" pitchFamily="18" charset="0"/>
              </a:rPr>
              <a:t>Q. Where do </a:t>
            </a:r>
            <a:r>
              <a:rPr lang="en-US" sz="2400" i="1" dirty="0" err="1">
                <a:solidFill>
                  <a:srgbClr val="C00000"/>
                </a:solidFill>
                <a:latin typeface="Cambria" panose="02040503050406030204" pitchFamily="18" charset="0"/>
              </a:rPr>
              <a:t>RowHammer</a:t>
            </a:r>
            <a:r>
              <a:rPr lang="en-US" sz="2400" i="1" dirty="0">
                <a:solidFill>
                  <a:srgbClr val="C00000"/>
                </a:solidFill>
                <a:latin typeface="Cambria" panose="02040503050406030204" pitchFamily="18" charset="0"/>
              </a:rPr>
              <a:t> bit flips occur relative to aggressor rows?</a:t>
            </a:r>
          </a:p>
        </p:txBody>
      </p:sp>
      <p:cxnSp>
        <p:nvCxnSpPr>
          <p:cNvPr id="7" name="Straight Arrow Connector 6">
            <a:extLst>
              <a:ext uri="{FF2B5EF4-FFF2-40B4-BE49-F238E27FC236}">
                <a16:creationId xmlns:a16="http://schemas.microsoft.com/office/drawing/2014/main" id="{310AE7C4-E9C8-FB40-B6A1-3EC49E6BE052}"/>
              </a:ext>
            </a:extLst>
          </p:cNvPr>
          <p:cNvCxnSpPr/>
          <p:nvPr/>
        </p:nvCxnSpPr>
        <p:spPr>
          <a:xfrm>
            <a:off x="5061527" y="2551595"/>
            <a:ext cx="1099127" cy="1200727"/>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89779D-8441-8D46-B26D-E451B1F8756E}"/>
              </a:ext>
            </a:extLst>
          </p:cNvPr>
          <p:cNvCxnSpPr>
            <a:cxnSpLocks/>
          </p:cNvCxnSpPr>
          <p:nvPr/>
        </p:nvCxnSpPr>
        <p:spPr>
          <a:xfrm flipH="1">
            <a:off x="3805881" y="2551594"/>
            <a:ext cx="1103246" cy="1200728"/>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84B2B-3F1D-DD4D-99AF-B3F16C77BBA6}"/>
              </a:ext>
            </a:extLst>
          </p:cNvPr>
          <p:cNvSpPr txBox="1"/>
          <p:nvPr/>
        </p:nvSpPr>
        <p:spPr>
          <a:xfrm rot="16200000">
            <a:off x="3687990" y="3626407"/>
            <a:ext cx="1763624" cy="400110"/>
          </a:xfrm>
          <a:prstGeom prst="rect">
            <a:avLst/>
          </a:prstGeom>
          <a:noFill/>
        </p:spPr>
        <p:txBody>
          <a:bodyPr wrap="none" rtlCol="0">
            <a:spAutoFit/>
          </a:bodyPr>
          <a:lstStyle/>
          <a:p>
            <a:r>
              <a:rPr lang="en-US" sz="2000" b="1" dirty="0"/>
              <a:t>Aggressor Row</a:t>
            </a:r>
          </a:p>
        </p:txBody>
      </p:sp>
      <p:sp>
        <p:nvSpPr>
          <p:cNvPr id="11" name="TextBox 10">
            <a:extLst>
              <a:ext uri="{FF2B5EF4-FFF2-40B4-BE49-F238E27FC236}">
                <a16:creationId xmlns:a16="http://schemas.microsoft.com/office/drawing/2014/main" id="{D2C54A29-2975-4443-8C6D-E456E80AD962}"/>
              </a:ext>
            </a:extLst>
          </p:cNvPr>
          <p:cNvSpPr txBox="1"/>
          <p:nvPr/>
        </p:nvSpPr>
        <p:spPr>
          <a:xfrm rot="16200000">
            <a:off x="4485432" y="3626407"/>
            <a:ext cx="1764266" cy="400110"/>
          </a:xfrm>
          <a:prstGeom prst="rect">
            <a:avLst/>
          </a:prstGeom>
          <a:noFill/>
        </p:spPr>
        <p:txBody>
          <a:bodyPr wrap="none" rtlCol="0">
            <a:spAutoFit/>
          </a:bodyPr>
          <a:lstStyle/>
          <a:p>
            <a:r>
              <a:rPr lang="en-US" sz="2000" b="1" dirty="0"/>
              <a:t>Aggressor Row</a:t>
            </a:r>
          </a:p>
        </p:txBody>
      </p:sp>
      <p:sp>
        <p:nvSpPr>
          <p:cNvPr id="14" name="TextBox 13">
            <a:extLst>
              <a:ext uri="{FF2B5EF4-FFF2-40B4-BE49-F238E27FC236}">
                <a16:creationId xmlns:a16="http://schemas.microsoft.com/office/drawing/2014/main" id="{C5C06303-CEB3-7849-90EB-4BFE0152C302}"/>
              </a:ext>
            </a:extLst>
          </p:cNvPr>
          <p:cNvSpPr txBox="1"/>
          <p:nvPr/>
        </p:nvSpPr>
        <p:spPr>
          <a:xfrm>
            <a:off x="3894113" y="1261795"/>
            <a:ext cx="2546793" cy="400110"/>
          </a:xfrm>
          <a:prstGeom prst="rect">
            <a:avLst/>
          </a:prstGeom>
          <a:noFill/>
        </p:spPr>
        <p:txBody>
          <a:bodyPr wrap="square" rtlCol="0">
            <a:spAutoFit/>
          </a:bodyPr>
          <a:lstStyle/>
          <a:p>
            <a:r>
              <a:rPr lang="en-US" sz="2000" b="1" dirty="0">
                <a:latin typeface="Cambria" panose="02040503050406030204" pitchFamily="18" charset="0"/>
              </a:rPr>
              <a:t> Mfr. A  DDR4-old</a:t>
            </a:r>
          </a:p>
        </p:txBody>
      </p:sp>
    </p:spTree>
    <p:extLst>
      <p:ext uri="{BB962C8B-B14F-4D97-AF65-F5344CB8AC3E}">
        <p14:creationId xmlns:p14="http://schemas.microsoft.com/office/powerpoint/2010/main" val="4185337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92847C-70BB-D84B-91B2-5EF6317FDC62}"/>
              </a:ext>
            </a:extLst>
          </p:cNvPr>
          <p:cNvPicPr>
            <a:picLocks noChangeAspect="1"/>
          </p:cNvPicPr>
          <p:nvPr/>
        </p:nvPicPr>
        <p:blipFill rotWithShape="1">
          <a:blip r:embed="rId3"/>
          <a:srcRect l="69068" t="22041" b="43412"/>
          <a:stretch/>
        </p:blipFill>
        <p:spPr>
          <a:xfrm>
            <a:off x="3435185" y="1403185"/>
            <a:ext cx="3154627" cy="2562483"/>
          </a:xfrm>
          <a:prstGeom prst="rect">
            <a:avLst/>
          </a:prstGeom>
        </p:spPr>
      </p:pic>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4. Spatial Effects: Row Distance</a:t>
            </a:r>
          </a:p>
        </p:txBody>
      </p:sp>
      <p:pic>
        <p:nvPicPr>
          <p:cNvPr id="13" name="Picture 12">
            <a:extLst>
              <a:ext uri="{FF2B5EF4-FFF2-40B4-BE49-F238E27FC236}">
                <a16:creationId xmlns:a16="http://schemas.microsoft.com/office/drawing/2014/main" id="{533FCE76-02F8-A845-A345-4A79CEBA3526}"/>
              </a:ext>
            </a:extLst>
          </p:cNvPr>
          <p:cNvPicPr>
            <a:picLocks noChangeAspect="1"/>
          </p:cNvPicPr>
          <p:nvPr/>
        </p:nvPicPr>
        <p:blipFill rotWithShape="1">
          <a:blip r:embed="rId3"/>
          <a:srcRect l="69068" t="73286" b="5463"/>
          <a:stretch/>
        </p:blipFill>
        <p:spPr>
          <a:xfrm>
            <a:off x="3435185" y="3916900"/>
            <a:ext cx="3158279" cy="1578079"/>
          </a:xfrm>
          <a:prstGeom prst="rect">
            <a:avLst/>
          </a:prstGeom>
        </p:spPr>
      </p:pic>
      <p:pic>
        <p:nvPicPr>
          <p:cNvPr id="14" name="Picture 13">
            <a:extLst>
              <a:ext uri="{FF2B5EF4-FFF2-40B4-BE49-F238E27FC236}">
                <a16:creationId xmlns:a16="http://schemas.microsoft.com/office/drawing/2014/main" id="{4EA7864A-FE70-B348-AE38-CAFD8EA75CF1}"/>
              </a:ext>
            </a:extLst>
          </p:cNvPr>
          <p:cNvPicPr>
            <a:picLocks noChangeAspect="1"/>
          </p:cNvPicPr>
          <p:nvPr/>
        </p:nvPicPr>
        <p:blipFill rotWithShape="1">
          <a:blip r:embed="rId3"/>
          <a:srcRect l="7966" t="39737" r="87996" b="5464"/>
          <a:stretch/>
        </p:blipFill>
        <p:spPr>
          <a:xfrm>
            <a:off x="3019221" y="1403185"/>
            <a:ext cx="412312" cy="4069357"/>
          </a:xfrm>
          <a:prstGeom prst="rect">
            <a:avLst/>
          </a:prstGeom>
        </p:spPr>
      </p:pic>
      <p:pic>
        <p:nvPicPr>
          <p:cNvPr id="15" name="Picture 14">
            <a:extLst>
              <a:ext uri="{FF2B5EF4-FFF2-40B4-BE49-F238E27FC236}">
                <a16:creationId xmlns:a16="http://schemas.microsoft.com/office/drawing/2014/main" id="{91D5F734-7051-6747-8EE6-7EE9E47B3ECF}"/>
              </a:ext>
            </a:extLst>
          </p:cNvPr>
          <p:cNvPicPr>
            <a:picLocks noChangeAspect="1"/>
          </p:cNvPicPr>
          <p:nvPr/>
        </p:nvPicPr>
        <p:blipFill rotWithShape="1">
          <a:blip r:embed="rId3"/>
          <a:srcRect l="352" t="14712" r="92483" b="20363"/>
          <a:stretch/>
        </p:blipFill>
        <p:spPr>
          <a:xfrm>
            <a:off x="2434439" y="1217580"/>
            <a:ext cx="617419" cy="4069357"/>
          </a:xfrm>
          <a:prstGeom prst="rect">
            <a:avLst/>
          </a:prstGeom>
        </p:spPr>
      </p:pic>
      <p:sp>
        <p:nvSpPr>
          <p:cNvPr id="16" name="Rectangle 15">
            <a:extLst>
              <a:ext uri="{FF2B5EF4-FFF2-40B4-BE49-F238E27FC236}">
                <a16:creationId xmlns:a16="http://schemas.microsoft.com/office/drawing/2014/main" id="{70BF7EE2-96D7-3549-B6ED-C3FA2D7ACD01}"/>
              </a:ext>
            </a:extLst>
          </p:cNvPr>
          <p:cNvSpPr/>
          <p:nvPr/>
        </p:nvSpPr>
        <p:spPr>
          <a:xfrm>
            <a:off x="-2198" y="5530148"/>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Cambria" panose="02040503050406030204" pitchFamily="18" charset="0"/>
              </a:rPr>
              <a:t>Chips of newer DRAM technology nodes can exhibit </a:t>
            </a:r>
            <a:r>
              <a:rPr lang="en-US" sz="2400" dirty="0" err="1">
                <a:latin typeface="Cambria" panose="02040503050406030204" pitchFamily="18" charset="0"/>
              </a:rPr>
              <a:t>RowHammer</a:t>
            </a:r>
            <a:r>
              <a:rPr lang="en-US" sz="2400" dirty="0">
                <a:latin typeface="Cambria" panose="02040503050406030204" pitchFamily="18" charset="0"/>
              </a:rPr>
              <a:t> </a:t>
            </a:r>
          </a:p>
          <a:p>
            <a:pPr algn="ctr"/>
            <a:r>
              <a:rPr lang="en-US" sz="2400" dirty="0">
                <a:latin typeface="Cambria" panose="02040503050406030204" pitchFamily="18" charset="0"/>
              </a:rPr>
              <a:t>bit flips 1) in </a:t>
            </a:r>
            <a:r>
              <a:rPr lang="en-US" sz="2400" b="1" dirty="0">
                <a:latin typeface="Cambria" panose="02040503050406030204" pitchFamily="18" charset="0"/>
              </a:rPr>
              <a:t>more rows </a:t>
            </a:r>
            <a:r>
              <a:rPr lang="en-US" sz="2400" dirty="0">
                <a:latin typeface="Cambria" panose="02040503050406030204" pitchFamily="18" charset="0"/>
              </a:rPr>
              <a:t>and 2) </a:t>
            </a:r>
            <a:r>
              <a:rPr lang="en-US" sz="2400" b="1" dirty="0">
                <a:latin typeface="Cambria" panose="02040503050406030204" pitchFamily="18" charset="0"/>
              </a:rPr>
              <a:t>farther away </a:t>
            </a:r>
            <a:r>
              <a:rPr lang="en-US" sz="2400" dirty="0">
                <a:latin typeface="Cambria" panose="02040503050406030204" pitchFamily="18" charset="0"/>
              </a:rPr>
              <a:t>from the victim row. </a:t>
            </a:r>
          </a:p>
        </p:txBody>
      </p:sp>
      <p:sp>
        <p:nvSpPr>
          <p:cNvPr id="17" name="Rectangle 16">
            <a:extLst>
              <a:ext uri="{FF2B5EF4-FFF2-40B4-BE49-F238E27FC236}">
                <a16:creationId xmlns:a16="http://schemas.microsoft.com/office/drawing/2014/main" id="{FAE9F4A7-7889-7544-8B69-CA15C211D071}"/>
              </a:ext>
            </a:extLst>
          </p:cNvPr>
          <p:cNvSpPr/>
          <p:nvPr/>
        </p:nvSpPr>
        <p:spPr>
          <a:xfrm>
            <a:off x="244012" y="722296"/>
            <a:ext cx="8973879" cy="461665"/>
          </a:xfrm>
          <a:prstGeom prst="rect">
            <a:avLst/>
          </a:prstGeom>
        </p:spPr>
        <p:txBody>
          <a:bodyPr wrap="square">
            <a:spAutoFit/>
          </a:bodyPr>
          <a:lstStyle/>
          <a:p>
            <a:r>
              <a:rPr lang="en-US" sz="2400" dirty="0">
                <a:latin typeface="Cambria" panose="02040503050406030204" pitchFamily="18" charset="0"/>
              </a:rPr>
              <a:t>We normalize data by inducing a bit flip rate of 10</a:t>
            </a:r>
            <a:r>
              <a:rPr lang="en-US" sz="2400" baseline="30000" dirty="0">
                <a:latin typeface="Cambria" panose="02040503050406030204" pitchFamily="18" charset="0"/>
              </a:rPr>
              <a:t>-6</a:t>
            </a:r>
            <a:r>
              <a:rPr lang="en-US" sz="2400" dirty="0">
                <a:latin typeface="Cambria" panose="02040503050406030204" pitchFamily="18" charset="0"/>
              </a:rPr>
              <a:t> in each chip</a:t>
            </a:r>
          </a:p>
        </p:txBody>
      </p:sp>
      <p:cxnSp>
        <p:nvCxnSpPr>
          <p:cNvPr id="18" name="Straight Arrow Connector 17">
            <a:extLst>
              <a:ext uri="{FF2B5EF4-FFF2-40B4-BE49-F238E27FC236}">
                <a16:creationId xmlns:a16="http://schemas.microsoft.com/office/drawing/2014/main" id="{3EEA4E2D-10E2-DD4B-AFC9-DEDEFE0D2F37}"/>
              </a:ext>
            </a:extLst>
          </p:cNvPr>
          <p:cNvCxnSpPr>
            <a:cxnSpLocks/>
          </p:cNvCxnSpPr>
          <p:nvPr/>
        </p:nvCxnSpPr>
        <p:spPr>
          <a:xfrm>
            <a:off x="4460132" y="3307404"/>
            <a:ext cx="802657"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77E968-0CF0-E84F-BF85-B96738CF4DA5}"/>
              </a:ext>
            </a:extLst>
          </p:cNvPr>
          <p:cNvCxnSpPr>
            <a:cxnSpLocks/>
          </p:cNvCxnSpPr>
          <p:nvPr/>
        </p:nvCxnSpPr>
        <p:spPr>
          <a:xfrm>
            <a:off x="3674692" y="4604941"/>
            <a:ext cx="1991170"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9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4. Spatial Effects: Row Distance</a:t>
            </a:r>
          </a:p>
        </p:txBody>
      </p:sp>
      <p:pic>
        <p:nvPicPr>
          <p:cNvPr id="3" name="Picture 2">
            <a:extLst>
              <a:ext uri="{FF2B5EF4-FFF2-40B4-BE49-F238E27FC236}">
                <a16:creationId xmlns:a16="http://schemas.microsoft.com/office/drawing/2014/main" id="{ABFFFE60-916C-6544-A978-CD901B020C50}"/>
              </a:ext>
            </a:extLst>
          </p:cNvPr>
          <p:cNvPicPr>
            <a:picLocks noChangeAspect="1"/>
          </p:cNvPicPr>
          <p:nvPr/>
        </p:nvPicPr>
        <p:blipFill>
          <a:blip r:embed="rId3"/>
          <a:stretch>
            <a:fillRect/>
          </a:stretch>
        </p:blipFill>
        <p:spPr>
          <a:xfrm>
            <a:off x="1532729" y="1443353"/>
            <a:ext cx="6074144" cy="4417559"/>
          </a:xfrm>
          <a:prstGeom prst="rect">
            <a:avLst/>
          </a:prstGeom>
        </p:spPr>
      </p:pic>
      <p:sp>
        <p:nvSpPr>
          <p:cNvPr id="7" name="Rectangle 6">
            <a:extLst>
              <a:ext uri="{FF2B5EF4-FFF2-40B4-BE49-F238E27FC236}">
                <a16:creationId xmlns:a16="http://schemas.microsoft.com/office/drawing/2014/main" id="{CEA17573-B6E5-AE4F-8A47-A17D92E044C7}"/>
              </a:ext>
            </a:extLst>
          </p:cNvPr>
          <p:cNvSpPr/>
          <p:nvPr/>
        </p:nvSpPr>
        <p:spPr>
          <a:xfrm>
            <a:off x="2839199" y="6036521"/>
            <a:ext cx="3461204" cy="400110"/>
          </a:xfrm>
          <a:prstGeom prst="rect">
            <a:avLst/>
          </a:prstGeom>
        </p:spPr>
        <p:txBody>
          <a:bodyPr wrap="none">
            <a:spAutoFit/>
          </a:bodyPr>
          <a:lstStyle/>
          <a:p>
            <a:pPr marL="274320" indent="0">
              <a:buNone/>
            </a:pPr>
            <a:r>
              <a:rPr lang="en-US" sz="2000" b="1" dirty="0">
                <a:solidFill>
                  <a:srgbClr val="7030A0"/>
                </a:solidFill>
              </a:rPr>
              <a:t>[More analysis in the paper]</a:t>
            </a:r>
            <a:endParaRPr lang="en-US" dirty="0">
              <a:solidFill>
                <a:srgbClr val="7030A0"/>
              </a:solidFill>
            </a:endParaRPr>
          </a:p>
        </p:txBody>
      </p:sp>
      <p:sp>
        <p:nvSpPr>
          <p:cNvPr id="8" name="Rectangle 7">
            <a:extLst>
              <a:ext uri="{FF2B5EF4-FFF2-40B4-BE49-F238E27FC236}">
                <a16:creationId xmlns:a16="http://schemas.microsoft.com/office/drawing/2014/main" id="{9E2F723B-6BCF-6742-A453-65EB8428D164}"/>
              </a:ext>
            </a:extLst>
          </p:cNvPr>
          <p:cNvSpPr/>
          <p:nvPr/>
        </p:nvSpPr>
        <p:spPr>
          <a:xfrm>
            <a:off x="0" y="913191"/>
            <a:ext cx="10088880" cy="430887"/>
          </a:xfrm>
          <a:prstGeom prst="rect">
            <a:avLst/>
          </a:prstGeom>
        </p:spPr>
        <p:txBody>
          <a:bodyPr wrap="square">
            <a:spAutoFit/>
          </a:bodyPr>
          <a:lstStyle/>
          <a:p>
            <a:pPr lvl="0">
              <a:defRPr/>
            </a:pPr>
            <a:r>
              <a:rPr lang="en-US" sz="2200" dirty="0">
                <a:latin typeface="Cambria" panose="02040503050406030204" pitchFamily="18" charset="0"/>
              </a:rPr>
              <a:t>We plot this data for each DRAM type-node configuration per manufacturer </a:t>
            </a:r>
          </a:p>
        </p:txBody>
      </p:sp>
    </p:spTree>
    <p:extLst>
      <p:ext uri="{BB962C8B-B14F-4D97-AF65-F5344CB8AC3E}">
        <p14:creationId xmlns:p14="http://schemas.microsoft.com/office/powerpoint/2010/main" val="1565910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107280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4400" b="1" dirty="0"/>
              <a:t>4. Spatial Distribution of Bit Flips</a:t>
            </a:r>
          </a:p>
        </p:txBody>
      </p:sp>
      <p:pic>
        <p:nvPicPr>
          <p:cNvPr id="6" name="Picture 5">
            <a:extLst>
              <a:ext uri="{FF2B5EF4-FFF2-40B4-BE49-F238E27FC236}">
                <a16:creationId xmlns:a16="http://schemas.microsoft.com/office/drawing/2014/main" id="{6F50853D-1610-504D-9F95-8F6BB38E2077}"/>
              </a:ext>
            </a:extLst>
          </p:cNvPr>
          <p:cNvPicPr>
            <a:picLocks noChangeAspect="1"/>
          </p:cNvPicPr>
          <p:nvPr/>
        </p:nvPicPr>
        <p:blipFill>
          <a:blip r:embed="rId3"/>
          <a:stretch>
            <a:fillRect/>
          </a:stretch>
        </p:blipFill>
        <p:spPr>
          <a:xfrm>
            <a:off x="587273" y="1816956"/>
            <a:ext cx="4055398" cy="3087068"/>
          </a:xfrm>
          <a:prstGeom prst="rect">
            <a:avLst/>
          </a:prstGeom>
        </p:spPr>
      </p:pic>
      <p:sp>
        <p:nvSpPr>
          <p:cNvPr id="7" name="Rectangle 6">
            <a:extLst>
              <a:ext uri="{FF2B5EF4-FFF2-40B4-BE49-F238E27FC236}">
                <a16:creationId xmlns:a16="http://schemas.microsoft.com/office/drawing/2014/main" id="{6CCDD37B-2A1E-FD4C-82FE-D82E63D430B4}"/>
              </a:ext>
            </a:extLst>
          </p:cNvPr>
          <p:cNvSpPr/>
          <p:nvPr/>
        </p:nvSpPr>
        <p:spPr>
          <a:xfrm>
            <a:off x="170121" y="742796"/>
            <a:ext cx="8973879" cy="461665"/>
          </a:xfrm>
          <a:prstGeom prst="rect">
            <a:avLst/>
          </a:prstGeom>
        </p:spPr>
        <p:txBody>
          <a:bodyPr wrap="square">
            <a:spAutoFit/>
          </a:bodyPr>
          <a:lstStyle/>
          <a:p>
            <a:r>
              <a:rPr lang="en-US" sz="2400" i="1" dirty="0">
                <a:solidFill>
                  <a:srgbClr val="C00000"/>
                </a:solidFill>
                <a:latin typeface="Cambria" panose="02040503050406030204" pitchFamily="18" charset="0"/>
              </a:rPr>
              <a:t>Q. How are </a:t>
            </a:r>
            <a:r>
              <a:rPr lang="en-US" sz="2400" i="1" dirty="0" err="1">
                <a:solidFill>
                  <a:srgbClr val="C00000"/>
                </a:solidFill>
                <a:latin typeface="Cambria" panose="02040503050406030204" pitchFamily="18" charset="0"/>
              </a:rPr>
              <a:t>RowHammer</a:t>
            </a:r>
            <a:r>
              <a:rPr lang="en-US" sz="2400" i="1" dirty="0">
                <a:solidFill>
                  <a:srgbClr val="C00000"/>
                </a:solidFill>
                <a:latin typeface="Cambria" panose="02040503050406030204" pitchFamily="18" charset="0"/>
              </a:rPr>
              <a:t> bit flips spatially distributed across a chip?</a:t>
            </a:r>
          </a:p>
        </p:txBody>
      </p:sp>
      <p:grpSp>
        <p:nvGrpSpPr>
          <p:cNvPr id="2" name="Group 1">
            <a:extLst>
              <a:ext uri="{FF2B5EF4-FFF2-40B4-BE49-F238E27FC236}">
                <a16:creationId xmlns:a16="http://schemas.microsoft.com/office/drawing/2014/main" id="{462DF5FE-02F7-1D42-A479-077F0C0F3D49}"/>
              </a:ext>
            </a:extLst>
          </p:cNvPr>
          <p:cNvGrpSpPr/>
          <p:nvPr/>
        </p:nvGrpSpPr>
        <p:grpSpPr>
          <a:xfrm>
            <a:off x="4669252" y="1841340"/>
            <a:ext cx="3825875" cy="3087068"/>
            <a:chOff x="4669252" y="1521508"/>
            <a:chExt cx="3825875" cy="3099260"/>
          </a:xfrm>
        </p:grpSpPr>
        <p:pic>
          <p:nvPicPr>
            <p:cNvPr id="8" name="Picture 7">
              <a:extLst>
                <a:ext uri="{FF2B5EF4-FFF2-40B4-BE49-F238E27FC236}">
                  <a16:creationId xmlns:a16="http://schemas.microsoft.com/office/drawing/2014/main" id="{BC67399A-B092-AA4D-A3CB-5CC9536C81FA}"/>
                </a:ext>
              </a:extLst>
            </p:cNvPr>
            <p:cNvPicPr>
              <a:picLocks noChangeAspect="1"/>
            </p:cNvPicPr>
            <p:nvPr/>
          </p:nvPicPr>
          <p:blipFill rotWithShape="1">
            <a:blip r:embed="rId3"/>
            <a:srcRect l="9766" r="79156"/>
            <a:stretch/>
          </p:blipFill>
          <p:spPr>
            <a:xfrm>
              <a:off x="4740207" y="1521508"/>
              <a:ext cx="449224" cy="3087068"/>
            </a:xfrm>
            <a:prstGeom prst="rect">
              <a:avLst/>
            </a:prstGeom>
          </p:spPr>
        </p:pic>
        <p:pic>
          <p:nvPicPr>
            <p:cNvPr id="9" name="Picture 8">
              <a:extLst>
                <a:ext uri="{FF2B5EF4-FFF2-40B4-BE49-F238E27FC236}">
                  <a16:creationId xmlns:a16="http://schemas.microsoft.com/office/drawing/2014/main" id="{A7860CE5-E5CF-4C49-9E7E-ADA27CE1CF8F}"/>
                </a:ext>
              </a:extLst>
            </p:cNvPr>
            <p:cNvPicPr>
              <a:picLocks noChangeAspect="1"/>
            </p:cNvPicPr>
            <p:nvPr/>
          </p:nvPicPr>
          <p:blipFill rotWithShape="1">
            <a:blip r:embed="rId3"/>
            <a:srcRect l="9769" t="78982" r="-2251"/>
            <a:stretch/>
          </p:blipFill>
          <p:spPr>
            <a:xfrm>
              <a:off x="4669252" y="3971925"/>
              <a:ext cx="3825875" cy="648843"/>
            </a:xfrm>
            <a:prstGeom prst="rect">
              <a:avLst/>
            </a:prstGeom>
          </p:spPr>
        </p:pic>
        <p:pic>
          <p:nvPicPr>
            <p:cNvPr id="5" name="Picture 4">
              <a:extLst>
                <a:ext uri="{FF2B5EF4-FFF2-40B4-BE49-F238E27FC236}">
                  <a16:creationId xmlns:a16="http://schemas.microsoft.com/office/drawing/2014/main" id="{BA253E53-56E4-5E42-952B-8CC79705E87E}"/>
                </a:ext>
              </a:extLst>
            </p:cNvPr>
            <p:cNvPicPr>
              <a:picLocks/>
            </p:cNvPicPr>
            <p:nvPr/>
          </p:nvPicPr>
          <p:blipFill rotWithShape="1">
            <a:blip r:embed="rId4"/>
            <a:srcRect l="11623" t="74501" r="59594" b="8690"/>
            <a:stretch/>
          </p:blipFill>
          <p:spPr>
            <a:xfrm>
              <a:off x="5142544" y="1873534"/>
              <a:ext cx="3322958" cy="2064101"/>
            </a:xfrm>
            <a:prstGeom prst="rect">
              <a:avLst/>
            </a:prstGeom>
          </p:spPr>
        </p:pic>
      </p:grpSp>
      <p:sp>
        <p:nvSpPr>
          <p:cNvPr id="10" name="Rectangle 9">
            <a:extLst>
              <a:ext uri="{FF2B5EF4-FFF2-40B4-BE49-F238E27FC236}">
                <a16:creationId xmlns:a16="http://schemas.microsoft.com/office/drawing/2014/main" id="{AD8E42B7-492C-1040-9FC0-4C157B23A103}"/>
              </a:ext>
            </a:extLst>
          </p:cNvPr>
          <p:cNvSpPr/>
          <p:nvPr/>
        </p:nvSpPr>
        <p:spPr>
          <a:xfrm>
            <a:off x="-2198" y="4938179"/>
            <a:ext cx="9143999" cy="769441"/>
          </a:xfrm>
          <a:prstGeom prst="rect">
            <a:avLst/>
          </a:prstGeom>
          <a:solidFill>
            <a:schemeClr val="accent6">
              <a:lumMod val="40000"/>
              <a:lumOff val="60000"/>
            </a:schemeClr>
          </a:solidFill>
        </p:spPr>
        <p:txBody>
          <a:bodyPr wrap="square">
            <a:spAutoFit/>
          </a:bodyPr>
          <a:lstStyle/>
          <a:p>
            <a:pPr algn="ctr"/>
            <a:r>
              <a:rPr lang="en-US" sz="2200" dirty="0">
                <a:latin typeface="Cambria" panose="02040503050406030204" pitchFamily="18" charset="0"/>
              </a:rPr>
              <a:t>The distribution of </a:t>
            </a:r>
            <a:r>
              <a:rPr lang="en-US" sz="2200" dirty="0" err="1">
                <a:latin typeface="Cambria" panose="02040503050406030204" pitchFamily="18" charset="0"/>
              </a:rPr>
              <a:t>RowHammer</a:t>
            </a:r>
            <a:r>
              <a:rPr lang="en-US" sz="2200" dirty="0">
                <a:latin typeface="Cambria" panose="02040503050406030204" pitchFamily="18" charset="0"/>
              </a:rPr>
              <a:t> bit flip density per word </a:t>
            </a:r>
          </a:p>
          <a:p>
            <a:pPr algn="ctr"/>
            <a:r>
              <a:rPr lang="en-US" sz="2200" b="1" dirty="0">
                <a:solidFill>
                  <a:schemeClr val="accent5">
                    <a:lumMod val="75000"/>
                  </a:schemeClr>
                </a:solidFill>
                <a:latin typeface="Cambria" panose="02040503050406030204" pitchFamily="18" charset="0"/>
              </a:rPr>
              <a:t>changes significantly in LPDDR4 chips </a:t>
            </a:r>
            <a:r>
              <a:rPr lang="en-US" sz="2200" dirty="0">
                <a:latin typeface="Cambria" panose="02040503050406030204" pitchFamily="18" charset="0"/>
              </a:rPr>
              <a:t>from other DRAM types</a:t>
            </a:r>
          </a:p>
        </p:txBody>
      </p:sp>
      <p:sp>
        <p:nvSpPr>
          <p:cNvPr id="3" name="TextBox 2">
            <a:extLst>
              <a:ext uri="{FF2B5EF4-FFF2-40B4-BE49-F238E27FC236}">
                <a16:creationId xmlns:a16="http://schemas.microsoft.com/office/drawing/2014/main" id="{9807C50D-DDAD-4841-BDDE-B5242147E552}"/>
              </a:ext>
            </a:extLst>
          </p:cNvPr>
          <p:cNvSpPr txBox="1"/>
          <p:nvPr/>
        </p:nvSpPr>
        <p:spPr>
          <a:xfrm>
            <a:off x="1255628" y="1926906"/>
            <a:ext cx="3554178" cy="369332"/>
          </a:xfrm>
          <a:prstGeom prst="rect">
            <a:avLst/>
          </a:prstGeom>
          <a:noFill/>
        </p:spPr>
        <p:txBody>
          <a:bodyPr wrap="none" rtlCol="0">
            <a:spAutoFit/>
          </a:bodyPr>
          <a:lstStyle/>
          <a:p>
            <a:r>
              <a:rPr lang="en-US" b="1" dirty="0"/>
              <a:t>Representative of DDR3/DDR4 chip</a:t>
            </a:r>
          </a:p>
        </p:txBody>
      </p:sp>
      <p:sp>
        <p:nvSpPr>
          <p:cNvPr id="11" name="TextBox 10">
            <a:extLst>
              <a:ext uri="{FF2B5EF4-FFF2-40B4-BE49-F238E27FC236}">
                <a16:creationId xmlns:a16="http://schemas.microsoft.com/office/drawing/2014/main" id="{479AFF85-AF29-374E-98EB-D5D8B1B12073}"/>
              </a:ext>
            </a:extLst>
          </p:cNvPr>
          <p:cNvSpPr txBox="1"/>
          <p:nvPr/>
        </p:nvSpPr>
        <p:spPr>
          <a:xfrm>
            <a:off x="5196852" y="1926906"/>
            <a:ext cx="3135667" cy="369332"/>
          </a:xfrm>
          <a:prstGeom prst="rect">
            <a:avLst/>
          </a:prstGeom>
          <a:noFill/>
        </p:spPr>
        <p:txBody>
          <a:bodyPr wrap="none" rtlCol="0">
            <a:spAutoFit/>
          </a:bodyPr>
          <a:lstStyle/>
          <a:p>
            <a:r>
              <a:rPr lang="en-US" b="1" dirty="0"/>
              <a:t>Representative of LPDDR4 chip</a:t>
            </a:r>
          </a:p>
        </p:txBody>
      </p:sp>
      <p:sp>
        <p:nvSpPr>
          <p:cNvPr id="12" name="Rectangle 11">
            <a:extLst>
              <a:ext uri="{FF2B5EF4-FFF2-40B4-BE49-F238E27FC236}">
                <a16:creationId xmlns:a16="http://schemas.microsoft.com/office/drawing/2014/main" id="{E80CDE13-E290-944C-84AC-A3BFBA978531}"/>
              </a:ext>
            </a:extLst>
          </p:cNvPr>
          <p:cNvSpPr/>
          <p:nvPr/>
        </p:nvSpPr>
        <p:spPr>
          <a:xfrm>
            <a:off x="253267" y="1380623"/>
            <a:ext cx="8973879" cy="461665"/>
          </a:xfrm>
          <a:prstGeom prst="rect">
            <a:avLst/>
          </a:prstGeom>
        </p:spPr>
        <p:txBody>
          <a:bodyPr wrap="square">
            <a:spAutoFit/>
          </a:bodyPr>
          <a:lstStyle/>
          <a:p>
            <a:r>
              <a:rPr lang="en-US" sz="2400" dirty="0">
                <a:latin typeface="Cambria" panose="02040503050406030204" pitchFamily="18" charset="0"/>
              </a:rPr>
              <a:t>We normalize data by inducing a bit flip rate of </a:t>
            </a:r>
            <a:r>
              <a:rPr lang="en-US" sz="2400" b="1" dirty="0">
                <a:solidFill>
                  <a:schemeClr val="accent5">
                    <a:lumMod val="75000"/>
                  </a:schemeClr>
                </a:solidFill>
                <a:latin typeface="Cambria" panose="02040503050406030204" pitchFamily="18" charset="0"/>
              </a:rPr>
              <a:t>10</a:t>
            </a:r>
            <a:r>
              <a:rPr lang="en-US" sz="2400" b="1" baseline="30000" dirty="0">
                <a:solidFill>
                  <a:schemeClr val="accent5">
                    <a:lumMod val="75000"/>
                  </a:schemeClr>
                </a:solidFill>
                <a:latin typeface="Cambria" panose="02040503050406030204" pitchFamily="18" charset="0"/>
              </a:rPr>
              <a:t>-6</a:t>
            </a:r>
            <a:r>
              <a:rPr lang="en-US" sz="2400" dirty="0">
                <a:latin typeface="Cambria" panose="02040503050406030204" pitchFamily="18" charset="0"/>
              </a:rPr>
              <a:t> in each chip</a:t>
            </a:r>
          </a:p>
        </p:txBody>
      </p:sp>
      <p:sp>
        <p:nvSpPr>
          <p:cNvPr id="14" name="Rectangle 13">
            <a:extLst>
              <a:ext uri="{FF2B5EF4-FFF2-40B4-BE49-F238E27FC236}">
                <a16:creationId xmlns:a16="http://schemas.microsoft.com/office/drawing/2014/main" id="{ACE7762A-4019-0C4D-A41A-2FD82EB2F77F}"/>
              </a:ext>
            </a:extLst>
          </p:cNvPr>
          <p:cNvSpPr/>
          <p:nvPr/>
        </p:nvSpPr>
        <p:spPr>
          <a:xfrm>
            <a:off x="-2199" y="5900966"/>
            <a:ext cx="9143999" cy="769441"/>
          </a:xfrm>
          <a:prstGeom prst="rect">
            <a:avLst/>
          </a:prstGeom>
          <a:solidFill>
            <a:schemeClr val="accent6">
              <a:lumMod val="40000"/>
              <a:lumOff val="60000"/>
            </a:schemeClr>
          </a:solidFill>
        </p:spPr>
        <p:txBody>
          <a:bodyPr wrap="square">
            <a:spAutoFit/>
          </a:bodyPr>
          <a:lstStyle/>
          <a:p>
            <a:pPr algn="ctr"/>
            <a:r>
              <a:rPr lang="en-US" sz="2200" dirty="0">
                <a:latin typeface="Cambria" panose="02040503050406030204" pitchFamily="18" charset="0"/>
              </a:rPr>
              <a:t>At a bit flip rate of 10</a:t>
            </a:r>
            <a:r>
              <a:rPr lang="en-US" sz="2200" baseline="30000" dirty="0">
                <a:latin typeface="Cambria" panose="02040503050406030204" pitchFamily="18" charset="0"/>
              </a:rPr>
              <a:t>-6</a:t>
            </a:r>
            <a:r>
              <a:rPr lang="en-US" sz="2200" dirty="0">
                <a:latin typeface="Cambria" panose="02040503050406030204" pitchFamily="18" charset="0"/>
              </a:rPr>
              <a:t>, a 64-bit word can contain up to </a:t>
            </a:r>
            <a:r>
              <a:rPr lang="en-US" sz="2200" b="1" dirty="0">
                <a:solidFill>
                  <a:srgbClr val="C00000"/>
                </a:solidFill>
                <a:latin typeface="Cambria" panose="02040503050406030204" pitchFamily="18" charset="0"/>
              </a:rPr>
              <a:t>4 bit flips</a:t>
            </a:r>
            <a:r>
              <a:rPr lang="en-US" sz="2200" dirty="0">
                <a:latin typeface="Cambria" panose="02040503050406030204" pitchFamily="18" charset="0"/>
              </a:rPr>
              <a:t>.</a:t>
            </a:r>
          </a:p>
          <a:p>
            <a:pPr algn="ctr"/>
            <a:r>
              <a:rPr lang="en-US" sz="2200" dirty="0">
                <a:latin typeface="Cambria" panose="02040503050406030204" pitchFamily="18" charset="0"/>
              </a:rPr>
              <a:t>Even at this very low bit flip rate, a </a:t>
            </a:r>
            <a:r>
              <a:rPr lang="en-US" sz="2200" b="1" dirty="0">
                <a:solidFill>
                  <a:srgbClr val="C00000"/>
                </a:solidFill>
                <a:latin typeface="Cambria" panose="02040503050406030204" pitchFamily="18" charset="0"/>
              </a:rPr>
              <a:t>very strong ECC</a:t>
            </a:r>
            <a:r>
              <a:rPr lang="en-US" sz="2200" dirty="0">
                <a:latin typeface="Cambria" panose="02040503050406030204" pitchFamily="18" charset="0"/>
              </a:rPr>
              <a:t> is required</a:t>
            </a:r>
          </a:p>
        </p:txBody>
      </p:sp>
    </p:spTree>
    <p:extLst>
      <p:ext uri="{BB962C8B-B14F-4D97-AF65-F5344CB8AC3E}">
        <p14:creationId xmlns:p14="http://schemas.microsoft.com/office/powerpoint/2010/main" val="177569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11" grpId="0"/>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4400" b="1" dirty="0"/>
              <a:t>4. Spatial Distribution of Bit Flips</a:t>
            </a:r>
          </a:p>
        </p:txBody>
      </p:sp>
      <p:pic>
        <p:nvPicPr>
          <p:cNvPr id="6" name="Picture 5">
            <a:extLst>
              <a:ext uri="{FF2B5EF4-FFF2-40B4-BE49-F238E27FC236}">
                <a16:creationId xmlns:a16="http://schemas.microsoft.com/office/drawing/2014/main" id="{8F079D1A-A40A-BD4B-B514-FCB7C5DD26A2}"/>
              </a:ext>
            </a:extLst>
          </p:cNvPr>
          <p:cNvPicPr>
            <a:picLocks noChangeAspect="1"/>
          </p:cNvPicPr>
          <p:nvPr/>
        </p:nvPicPr>
        <p:blipFill>
          <a:blip r:embed="rId3"/>
          <a:stretch>
            <a:fillRect/>
          </a:stretch>
        </p:blipFill>
        <p:spPr>
          <a:xfrm>
            <a:off x="1595002" y="1545057"/>
            <a:ext cx="5949599" cy="4290485"/>
          </a:xfrm>
          <a:prstGeom prst="rect">
            <a:avLst/>
          </a:prstGeom>
        </p:spPr>
      </p:pic>
      <p:sp>
        <p:nvSpPr>
          <p:cNvPr id="3" name="Rectangle 2">
            <a:extLst>
              <a:ext uri="{FF2B5EF4-FFF2-40B4-BE49-F238E27FC236}">
                <a16:creationId xmlns:a16="http://schemas.microsoft.com/office/drawing/2014/main" id="{F369FA2A-3576-144C-BAB9-8047727D58A1}"/>
              </a:ext>
            </a:extLst>
          </p:cNvPr>
          <p:cNvSpPr/>
          <p:nvPr/>
        </p:nvSpPr>
        <p:spPr>
          <a:xfrm>
            <a:off x="0" y="913191"/>
            <a:ext cx="10088880" cy="430887"/>
          </a:xfrm>
          <a:prstGeom prst="rect">
            <a:avLst/>
          </a:prstGeom>
        </p:spPr>
        <p:txBody>
          <a:bodyPr wrap="square">
            <a:spAutoFit/>
          </a:bodyPr>
          <a:lstStyle/>
          <a:p>
            <a:pPr lvl="0">
              <a:defRPr/>
            </a:pPr>
            <a:r>
              <a:rPr lang="en-US" sz="2200" dirty="0">
                <a:latin typeface="Cambria" panose="02040503050406030204" pitchFamily="18" charset="0"/>
              </a:rPr>
              <a:t>We plot this data for each DRAM type-node configuration per manufacturer </a:t>
            </a:r>
          </a:p>
        </p:txBody>
      </p:sp>
      <p:sp>
        <p:nvSpPr>
          <p:cNvPr id="13" name="Rectangle 12">
            <a:extLst>
              <a:ext uri="{FF2B5EF4-FFF2-40B4-BE49-F238E27FC236}">
                <a16:creationId xmlns:a16="http://schemas.microsoft.com/office/drawing/2014/main" id="{7C0CAC52-A062-3045-A5D7-16F8BF833A1D}"/>
              </a:ext>
            </a:extLst>
          </p:cNvPr>
          <p:cNvSpPr/>
          <p:nvPr/>
        </p:nvSpPr>
        <p:spPr>
          <a:xfrm>
            <a:off x="2839199" y="6036521"/>
            <a:ext cx="3461204" cy="400110"/>
          </a:xfrm>
          <a:prstGeom prst="rect">
            <a:avLst/>
          </a:prstGeom>
        </p:spPr>
        <p:txBody>
          <a:bodyPr wrap="none">
            <a:spAutoFit/>
          </a:bodyPr>
          <a:lstStyle/>
          <a:p>
            <a:pPr marL="274320" indent="0">
              <a:buNone/>
            </a:pPr>
            <a:r>
              <a:rPr lang="en-US" sz="2000" b="1" dirty="0">
                <a:solidFill>
                  <a:srgbClr val="7030A0"/>
                </a:solidFill>
              </a:rPr>
              <a:t>[More analysis in the paper]</a:t>
            </a:r>
            <a:endParaRPr lang="en-US" dirty="0">
              <a:solidFill>
                <a:srgbClr val="7030A0"/>
              </a:solidFill>
            </a:endParaRPr>
          </a:p>
        </p:txBody>
      </p:sp>
    </p:spTree>
    <p:extLst>
      <p:ext uri="{BB962C8B-B14F-4D97-AF65-F5344CB8AC3E}">
        <p14:creationId xmlns:p14="http://schemas.microsoft.com/office/powerpoint/2010/main" val="3232399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pic>
        <p:nvPicPr>
          <p:cNvPr id="2" name="Picture 1">
            <a:extLst>
              <a:ext uri="{FF2B5EF4-FFF2-40B4-BE49-F238E27FC236}">
                <a16:creationId xmlns:a16="http://schemas.microsoft.com/office/drawing/2014/main" id="{CB8530F0-DFD9-7F4C-99EE-B2511F44D81E}"/>
              </a:ext>
            </a:extLst>
          </p:cNvPr>
          <p:cNvPicPr>
            <a:picLocks noChangeAspect="1"/>
          </p:cNvPicPr>
          <p:nvPr/>
        </p:nvPicPr>
        <p:blipFill>
          <a:blip r:embed="rId3"/>
          <a:stretch>
            <a:fillRect/>
          </a:stretch>
        </p:blipFill>
        <p:spPr>
          <a:xfrm>
            <a:off x="1208015" y="1107691"/>
            <a:ext cx="3363985" cy="5462079"/>
          </a:xfrm>
          <a:prstGeom prst="rect">
            <a:avLst/>
          </a:prstGeom>
        </p:spPr>
      </p:pic>
      <p:sp>
        <p:nvSpPr>
          <p:cNvPr id="8" name="Rectangle 7">
            <a:extLst>
              <a:ext uri="{FF2B5EF4-FFF2-40B4-BE49-F238E27FC236}">
                <a16:creationId xmlns:a16="http://schemas.microsoft.com/office/drawing/2014/main" id="{C0C13B34-6CFA-FB41-8BD2-E923F4E8BB6D}"/>
              </a:ext>
            </a:extLst>
          </p:cNvPr>
          <p:cNvSpPr/>
          <p:nvPr/>
        </p:nvSpPr>
        <p:spPr>
          <a:xfrm>
            <a:off x="170121" y="692505"/>
            <a:ext cx="8973879" cy="446276"/>
          </a:xfrm>
          <a:prstGeom prst="rect">
            <a:avLst/>
          </a:prstGeom>
        </p:spPr>
        <p:txBody>
          <a:bodyPr wrap="square">
            <a:spAutoFit/>
          </a:bodyPr>
          <a:lstStyle/>
          <a:p>
            <a:r>
              <a:rPr lang="en-US" sz="2300" i="1" dirty="0">
                <a:solidFill>
                  <a:srgbClr val="C00000"/>
                </a:solidFill>
                <a:latin typeface="Cambria" panose="02040503050406030204" pitchFamily="18" charset="0"/>
              </a:rPr>
              <a:t>What is the minimum Hammer Count required to cause bit flips (</a:t>
            </a:r>
            <a:r>
              <a:rPr lang="en-US" sz="2300" i="1" dirty="0" err="1">
                <a:solidFill>
                  <a:srgbClr val="C00000"/>
                </a:solidFill>
                <a:latin typeface="Cambria" panose="02040503050406030204" pitchFamily="18" charset="0"/>
              </a:rPr>
              <a:t>HC</a:t>
            </a:r>
            <a:r>
              <a:rPr lang="en-US" sz="2300" i="1" baseline="-25000" dirty="0" err="1">
                <a:solidFill>
                  <a:srgbClr val="C00000"/>
                </a:solidFill>
                <a:latin typeface="Cambria" panose="02040503050406030204" pitchFamily="18" charset="0"/>
              </a:rPr>
              <a:t>first</a:t>
            </a:r>
            <a:r>
              <a:rPr lang="en-US" sz="2300" i="1" dirty="0">
                <a:solidFill>
                  <a:srgbClr val="C00000"/>
                </a:solidFill>
                <a:latin typeface="Cambria" panose="02040503050406030204" pitchFamily="18" charset="0"/>
              </a:rPr>
              <a:t>)?</a:t>
            </a:r>
          </a:p>
        </p:txBody>
      </p:sp>
      <p:cxnSp>
        <p:nvCxnSpPr>
          <p:cNvPr id="10" name="Straight Arrow Connector 9">
            <a:extLst>
              <a:ext uri="{FF2B5EF4-FFF2-40B4-BE49-F238E27FC236}">
                <a16:creationId xmlns:a16="http://schemas.microsoft.com/office/drawing/2014/main" id="{79C7CDBB-4174-474F-ABF4-23858356FE3F}"/>
              </a:ext>
            </a:extLst>
          </p:cNvPr>
          <p:cNvCxnSpPr>
            <a:cxnSpLocks/>
            <a:stCxn id="17" idx="1"/>
          </p:cNvCxnSpPr>
          <p:nvPr/>
        </p:nvCxnSpPr>
        <p:spPr>
          <a:xfrm flipH="1">
            <a:off x="3579827" y="1743175"/>
            <a:ext cx="2443750" cy="0"/>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D4C36F-7322-0C43-A92E-5AFE8FF4EE56}"/>
              </a:ext>
            </a:extLst>
          </p:cNvPr>
          <p:cNvCxnSpPr>
            <a:cxnSpLocks/>
            <a:stCxn id="18" idx="1"/>
          </p:cNvCxnSpPr>
          <p:nvPr/>
        </p:nvCxnSpPr>
        <p:spPr>
          <a:xfrm flipH="1" flipV="1">
            <a:off x="3660294" y="2044800"/>
            <a:ext cx="2374856" cy="117845"/>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5D22C2-144F-AE44-B62E-4930669FA9A5}"/>
              </a:ext>
            </a:extLst>
          </p:cNvPr>
          <p:cNvCxnSpPr>
            <a:cxnSpLocks/>
          </p:cNvCxnSpPr>
          <p:nvPr/>
        </p:nvCxnSpPr>
        <p:spPr>
          <a:xfrm flipH="1" flipV="1">
            <a:off x="3660294" y="2155445"/>
            <a:ext cx="2374856" cy="441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437B3B-D573-F643-8130-97F9DA53370E}"/>
              </a:ext>
            </a:extLst>
          </p:cNvPr>
          <p:cNvCxnSpPr>
            <a:cxnSpLocks/>
          </p:cNvCxnSpPr>
          <p:nvPr/>
        </p:nvCxnSpPr>
        <p:spPr>
          <a:xfrm flipH="1" flipV="1">
            <a:off x="3660294" y="2296800"/>
            <a:ext cx="2386430" cy="823733"/>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BBC7BA-B431-7347-BE06-B772A199DD66}"/>
              </a:ext>
            </a:extLst>
          </p:cNvPr>
          <p:cNvCxnSpPr>
            <a:cxnSpLocks/>
          </p:cNvCxnSpPr>
          <p:nvPr/>
        </p:nvCxnSpPr>
        <p:spPr>
          <a:xfrm flipH="1" flipV="1">
            <a:off x="3579827" y="2509853"/>
            <a:ext cx="2498769" cy="1048922"/>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801B52-7E7E-BF4C-A710-3C5293E42F94}"/>
              </a:ext>
            </a:extLst>
          </p:cNvPr>
          <p:cNvSpPr/>
          <p:nvPr/>
        </p:nvSpPr>
        <p:spPr>
          <a:xfrm>
            <a:off x="6023577" y="1512342"/>
            <a:ext cx="2011680" cy="461665"/>
          </a:xfrm>
          <a:prstGeom prst="rect">
            <a:avLst/>
          </a:prstGeom>
        </p:spPr>
        <p:txBody>
          <a:bodyPr wrap="square">
            <a:spAutoFit/>
          </a:bodyPr>
          <a:lstStyle/>
          <a:p>
            <a:r>
              <a:rPr lang="en-US" sz="2400" b="1" dirty="0">
                <a:solidFill>
                  <a:srgbClr val="4A76BF"/>
                </a:solidFill>
                <a:latin typeface="Cambria" panose="02040503050406030204" pitchFamily="18" charset="0"/>
              </a:rPr>
              <a:t>Whisker</a:t>
            </a:r>
            <a:endParaRPr lang="en-US" b="1" dirty="0">
              <a:solidFill>
                <a:srgbClr val="4A76BF"/>
              </a:solidFill>
            </a:endParaRPr>
          </a:p>
        </p:txBody>
      </p:sp>
      <p:sp>
        <p:nvSpPr>
          <p:cNvPr id="18" name="Rectangle 17">
            <a:extLst>
              <a:ext uri="{FF2B5EF4-FFF2-40B4-BE49-F238E27FC236}">
                <a16:creationId xmlns:a16="http://schemas.microsoft.com/office/drawing/2014/main" id="{890CCCAE-75E7-9345-AA39-6BB21F52FD05}"/>
              </a:ext>
            </a:extLst>
          </p:cNvPr>
          <p:cNvSpPr/>
          <p:nvPr/>
        </p:nvSpPr>
        <p:spPr>
          <a:xfrm>
            <a:off x="6035150" y="1931812"/>
            <a:ext cx="2254027" cy="461665"/>
          </a:xfrm>
          <a:prstGeom prst="rect">
            <a:avLst/>
          </a:prstGeom>
        </p:spPr>
        <p:txBody>
          <a:bodyPr wrap="square">
            <a:spAutoFit/>
          </a:bodyPr>
          <a:lstStyle/>
          <a:p>
            <a:r>
              <a:rPr lang="en-US" sz="2400" b="1" dirty="0">
                <a:solidFill>
                  <a:srgbClr val="4A76BF"/>
                </a:solidFill>
                <a:latin typeface="Cambria" panose="02040503050406030204" pitchFamily="18" charset="0"/>
              </a:rPr>
              <a:t>Q3: 75% point</a:t>
            </a:r>
            <a:endParaRPr lang="en-US" b="1" dirty="0">
              <a:solidFill>
                <a:srgbClr val="4A76BF"/>
              </a:solidFill>
            </a:endParaRPr>
          </a:p>
        </p:txBody>
      </p:sp>
      <p:sp>
        <p:nvSpPr>
          <p:cNvPr id="19" name="Rectangle 18">
            <a:extLst>
              <a:ext uri="{FF2B5EF4-FFF2-40B4-BE49-F238E27FC236}">
                <a16:creationId xmlns:a16="http://schemas.microsoft.com/office/drawing/2014/main" id="{F9125C9F-AFDF-BF46-B5A4-CC6306827B61}"/>
              </a:ext>
            </a:extLst>
          </p:cNvPr>
          <p:cNvSpPr/>
          <p:nvPr/>
        </p:nvSpPr>
        <p:spPr>
          <a:xfrm>
            <a:off x="6035150" y="2373416"/>
            <a:ext cx="2265599" cy="461665"/>
          </a:xfrm>
          <a:prstGeom prst="rect">
            <a:avLst/>
          </a:prstGeom>
        </p:spPr>
        <p:txBody>
          <a:bodyPr wrap="square">
            <a:spAutoFit/>
          </a:bodyPr>
          <a:lstStyle/>
          <a:p>
            <a:r>
              <a:rPr lang="en-US" sz="2400" b="1" dirty="0">
                <a:latin typeface="Cambria" panose="02040503050406030204" pitchFamily="18" charset="0"/>
              </a:rPr>
              <a:t>Median: 50%</a:t>
            </a:r>
            <a:endParaRPr lang="en-US" b="1" dirty="0"/>
          </a:p>
        </p:txBody>
      </p:sp>
      <p:sp>
        <p:nvSpPr>
          <p:cNvPr id="20" name="Rectangle 19">
            <a:extLst>
              <a:ext uri="{FF2B5EF4-FFF2-40B4-BE49-F238E27FC236}">
                <a16:creationId xmlns:a16="http://schemas.microsoft.com/office/drawing/2014/main" id="{855A4B42-5143-7747-A4E2-E6C0AED49C34}"/>
              </a:ext>
            </a:extLst>
          </p:cNvPr>
          <p:cNvSpPr/>
          <p:nvPr/>
        </p:nvSpPr>
        <p:spPr>
          <a:xfrm>
            <a:off x="6023577" y="2904340"/>
            <a:ext cx="2265600" cy="461665"/>
          </a:xfrm>
          <a:prstGeom prst="rect">
            <a:avLst/>
          </a:prstGeom>
        </p:spPr>
        <p:txBody>
          <a:bodyPr wrap="square">
            <a:spAutoFit/>
          </a:bodyPr>
          <a:lstStyle/>
          <a:p>
            <a:r>
              <a:rPr lang="en-US" sz="2400" b="1" dirty="0">
                <a:solidFill>
                  <a:srgbClr val="4A76BF"/>
                </a:solidFill>
                <a:latin typeface="Cambria" panose="02040503050406030204" pitchFamily="18" charset="0"/>
              </a:rPr>
              <a:t>Q1: 25% point</a:t>
            </a:r>
            <a:endParaRPr lang="en-US" b="1" dirty="0">
              <a:solidFill>
                <a:srgbClr val="4A76BF"/>
              </a:solidFill>
            </a:endParaRPr>
          </a:p>
        </p:txBody>
      </p:sp>
      <p:sp>
        <p:nvSpPr>
          <p:cNvPr id="21" name="Rectangle 20">
            <a:extLst>
              <a:ext uri="{FF2B5EF4-FFF2-40B4-BE49-F238E27FC236}">
                <a16:creationId xmlns:a16="http://schemas.microsoft.com/office/drawing/2014/main" id="{2F12281B-2DC4-5B4B-B3DF-E5CC6C710940}"/>
              </a:ext>
            </a:extLst>
          </p:cNvPr>
          <p:cNvSpPr/>
          <p:nvPr/>
        </p:nvSpPr>
        <p:spPr>
          <a:xfrm>
            <a:off x="6035151" y="3345944"/>
            <a:ext cx="2011680" cy="461665"/>
          </a:xfrm>
          <a:prstGeom prst="rect">
            <a:avLst/>
          </a:prstGeom>
        </p:spPr>
        <p:txBody>
          <a:bodyPr wrap="square">
            <a:spAutoFit/>
          </a:bodyPr>
          <a:lstStyle/>
          <a:p>
            <a:r>
              <a:rPr lang="en-US" sz="2400" b="1" dirty="0">
                <a:solidFill>
                  <a:srgbClr val="4A76BF"/>
                </a:solidFill>
                <a:latin typeface="Cambria" panose="02040503050406030204" pitchFamily="18" charset="0"/>
              </a:rPr>
              <a:t>Whisker</a:t>
            </a:r>
            <a:endParaRPr lang="en-US" b="1" dirty="0">
              <a:solidFill>
                <a:srgbClr val="4A76BF"/>
              </a:solidFill>
            </a:endParaRPr>
          </a:p>
        </p:txBody>
      </p:sp>
    </p:spTree>
    <p:extLst>
      <p:ext uri="{BB962C8B-B14F-4D97-AF65-F5344CB8AC3E}">
        <p14:creationId xmlns:p14="http://schemas.microsoft.com/office/powerpoint/2010/main" val="1023729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pic>
        <p:nvPicPr>
          <p:cNvPr id="2" name="Picture 1">
            <a:extLst>
              <a:ext uri="{FF2B5EF4-FFF2-40B4-BE49-F238E27FC236}">
                <a16:creationId xmlns:a16="http://schemas.microsoft.com/office/drawing/2014/main" id="{CB8530F0-DFD9-7F4C-99EE-B2511F44D81E}"/>
              </a:ext>
            </a:extLst>
          </p:cNvPr>
          <p:cNvPicPr>
            <a:picLocks noChangeAspect="1"/>
          </p:cNvPicPr>
          <p:nvPr/>
        </p:nvPicPr>
        <p:blipFill>
          <a:blip r:embed="rId3"/>
          <a:stretch>
            <a:fillRect/>
          </a:stretch>
        </p:blipFill>
        <p:spPr>
          <a:xfrm>
            <a:off x="1208015" y="1107691"/>
            <a:ext cx="3363985" cy="5462079"/>
          </a:xfrm>
          <a:prstGeom prst="rect">
            <a:avLst/>
          </a:prstGeom>
        </p:spPr>
      </p:pic>
      <p:sp>
        <p:nvSpPr>
          <p:cNvPr id="8" name="Rectangle 7">
            <a:extLst>
              <a:ext uri="{FF2B5EF4-FFF2-40B4-BE49-F238E27FC236}">
                <a16:creationId xmlns:a16="http://schemas.microsoft.com/office/drawing/2014/main" id="{C0C13B34-6CFA-FB41-8BD2-E923F4E8BB6D}"/>
              </a:ext>
            </a:extLst>
          </p:cNvPr>
          <p:cNvSpPr/>
          <p:nvPr/>
        </p:nvSpPr>
        <p:spPr>
          <a:xfrm>
            <a:off x="170121" y="692505"/>
            <a:ext cx="8973879" cy="446276"/>
          </a:xfrm>
          <a:prstGeom prst="rect">
            <a:avLst/>
          </a:prstGeom>
        </p:spPr>
        <p:txBody>
          <a:bodyPr wrap="square">
            <a:spAutoFit/>
          </a:bodyPr>
          <a:lstStyle/>
          <a:p>
            <a:r>
              <a:rPr lang="en-US" sz="2300" i="1" dirty="0">
                <a:solidFill>
                  <a:srgbClr val="C00000"/>
                </a:solidFill>
                <a:latin typeface="Cambria" panose="02040503050406030204" pitchFamily="18" charset="0"/>
              </a:rPr>
              <a:t>What is the minimum Hammer Count required to cause bit flips (</a:t>
            </a:r>
            <a:r>
              <a:rPr lang="en-US" sz="2300" i="1" dirty="0" err="1">
                <a:solidFill>
                  <a:srgbClr val="C00000"/>
                </a:solidFill>
                <a:latin typeface="Cambria" panose="02040503050406030204" pitchFamily="18" charset="0"/>
              </a:rPr>
              <a:t>HC</a:t>
            </a:r>
            <a:r>
              <a:rPr lang="en-US" sz="2300" i="1" baseline="-25000" dirty="0" err="1">
                <a:solidFill>
                  <a:srgbClr val="C00000"/>
                </a:solidFill>
                <a:latin typeface="Cambria" panose="02040503050406030204" pitchFamily="18" charset="0"/>
              </a:rPr>
              <a:t>first</a:t>
            </a:r>
            <a:r>
              <a:rPr lang="en-US" sz="2300" i="1" dirty="0">
                <a:solidFill>
                  <a:srgbClr val="C00000"/>
                </a:solidFill>
                <a:latin typeface="Cambria" panose="02040503050406030204" pitchFamily="18" charset="0"/>
              </a:rPr>
              <a:t>)?</a:t>
            </a:r>
          </a:p>
        </p:txBody>
      </p:sp>
      <p:sp>
        <p:nvSpPr>
          <p:cNvPr id="22" name="Rectangle 21">
            <a:extLst>
              <a:ext uri="{FF2B5EF4-FFF2-40B4-BE49-F238E27FC236}">
                <a16:creationId xmlns:a16="http://schemas.microsoft.com/office/drawing/2014/main" id="{1260B160-0723-D641-AE07-F12947813B16}"/>
              </a:ext>
            </a:extLst>
          </p:cNvPr>
          <p:cNvSpPr/>
          <p:nvPr/>
        </p:nvSpPr>
        <p:spPr>
          <a:xfrm>
            <a:off x="3246119" y="1485397"/>
            <a:ext cx="874033" cy="5084374"/>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ABC33A-5B52-2A42-8609-6EE0AC3C1637}"/>
              </a:ext>
            </a:extLst>
          </p:cNvPr>
          <p:cNvSpPr/>
          <p:nvPr/>
        </p:nvSpPr>
        <p:spPr>
          <a:xfrm>
            <a:off x="2387326" y="1485396"/>
            <a:ext cx="874033" cy="5084374"/>
          </a:xfrm>
          <a:prstGeom prst="rect">
            <a:avLst/>
          </a:prstGeom>
          <a:solidFill>
            <a:schemeClr val="accent5">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5E1653-BA24-A045-97C2-332253700366}"/>
              </a:ext>
            </a:extLst>
          </p:cNvPr>
          <p:cNvSpPr/>
          <p:nvPr/>
        </p:nvSpPr>
        <p:spPr>
          <a:xfrm>
            <a:off x="4120152" y="1485396"/>
            <a:ext cx="421776" cy="5084374"/>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C8437C-6A92-394B-A012-A88C2F91A1ED}"/>
              </a:ext>
            </a:extLst>
          </p:cNvPr>
          <p:cNvSpPr txBox="1"/>
          <p:nvPr/>
        </p:nvSpPr>
        <p:spPr>
          <a:xfrm>
            <a:off x="4978945" y="2350572"/>
            <a:ext cx="3753575" cy="2677656"/>
          </a:xfrm>
          <a:prstGeom prst="rect">
            <a:avLst/>
          </a:prstGeom>
          <a:noFill/>
        </p:spPr>
        <p:txBody>
          <a:bodyPr wrap="square" rtlCol="0">
            <a:spAutoFit/>
          </a:bodyPr>
          <a:lstStyle/>
          <a:p>
            <a:r>
              <a:rPr lang="en-US" sz="2400" dirty="0">
                <a:latin typeface="Cambria" panose="02040503050406030204" pitchFamily="18" charset="0"/>
              </a:rPr>
              <a:t>We note the different DRAM types on the x-axis: </a:t>
            </a:r>
            <a:r>
              <a:rPr lang="en-US" sz="2400" b="1" dirty="0">
                <a:solidFill>
                  <a:schemeClr val="accent5">
                    <a:lumMod val="75000"/>
                  </a:schemeClr>
                </a:solidFill>
                <a:latin typeface="Cambria" panose="02040503050406030204" pitchFamily="18" charset="0"/>
              </a:rPr>
              <a:t>DDR3</a:t>
            </a:r>
            <a:r>
              <a:rPr lang="en-US" sz="2400" dirty="0">
                <a:latin typeface="Cambria" panose="02040503050406030204" pitchFamily="18" charset="0"/>
              </a:rPr>
              <a:t>, </a:t>
            </a:r>
            <a:r>
              <a:rPr lang="en-US" sz="2400" b="1" dirty="0">
                <a:solidFill>
                  <a:srgbClr val="C00000"/>
                </a:solidFill>
                <a:latin typeface="Cambria" panose="02040503050406030204" pitchFamily="18" charset="0"/>
              </a:rPr>
              <a:t>DDR4</a:t>
            </a:r>
            <a:r>
              <a:rPr lang="en-US" sz="2400" dirty="0">
                <a:latin typeface="Cambria" panose="02040503050406030204" pitchFamily="18" charset="0"/>
              </a:rPr>
              <a:t>, </a:t>
            </a:r>
            <a:r>
              <a:rPr lang="en-US" sz="2400" b="1" dirty="0">
                <a:solidFill>
                  <a:srgbClr val="538234"/>
                </a:solidFill>
                <a:latin typeface="Cambria" panose="02040503050406030204" pitchFamily="18" charset="0"/>
              </a:rPr>
              <a:t>LPDDR4.</a:t>
            </a:r>
          </a:p>
          <a:p>
            <a:endParaRPr lang="en-US" sz="2400" dirty="0">
              <a:solidFill>
                <a:srgbClr val="538234"/>
              </a:solidFill>
              <a:latin typeface="Cambria" panose="02040503050406030204" pitchFamily="18" charset="0"/>
            </a:endParaRPr>
          </a:p>
          <a:p>
            <a:r>
              <a:rPr lang="en-US" sz="2400" dirty="0">
                <a:latin typeface="Cambria" panose="02040503050406030204" pitchFamily="18" charset="0"/>
              </a:rPr>
              <a:t>We focus on trends across chips of the same DRAM type to draw conclusions</a:t>
            </a:r>
          </a:p>
        </p:txBody>
      </p:sp>
    </p:spTree>
    <p:extLst>
      <p:ext uri="{BB962C8B-B14F-4D97-AF65-F5344CB8AC3E}">
        <p14:creationId xmlns:p14="http://schemas.microsoft.com/office/powerpoint/2010/main" val="1512133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sp>
        <p:nvSpPr>
          <p:cNvPr id="8" name="Rectangle 7">
            <a:extLst>
              <a:ext uri="{FF2B5EF4-FFF2-40B4-BE49-F238E27FC236}">
                <a16:creationId xmlns:a16="http://schemas.microsoft.com/office/drawing/2014/main" id="{13E2E26E-67D9-7D4A-BF8E-578F37EFC406}"/>
              </a:ext>
            </a:extLst>
          </p:cNvPr>
          <p:cNvSpPr/>
          <p:nvPr/>
        </p:nvSpPr>
        <p:spPr>
          <a:xfrm>
            <a:off x="0" y="5616557"/>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LinLibertineTI"/>
              </a:rPr>
              <a:t>Newer chips from a given DRAM manufacturer </a:t>
            </a:r>
          </a:p>
          <a:p>
            <a:pPr algn="ctr"/>
            <a:r>
              <a:rPr lang="en-US" sz="2400" b="1" dirty="0">
                <a:latin typeface="LinLibertineTI"/>
              </a:rPr>
              <a:t>more</a:t>
            </a:r>
            <a:r>
              <a:rPr lang="en-US" sz="2400" dirty="0">
                <a:latin typeface="LinLibertineTI"/>
              </a:rPr>
              <a:t> vulnerable to </a:t>
            </a:r>
            <a:r>
              <a:rPr lang="en-US" sz="2400" dirty="0" err="1">
                <a:latin typeface="LinLibertineTI"/>
              </a:rPr>
              <a:t>RowHammer</a:t>
            </a:r>
            <a:r>
              <a:rPr lang="en-US" sz="2400" dirty="0">
                <a:latin typeface="LinLibertineTI"/>
              </a:rPr>
              <a:t> </a:t>
            </a:r>
          </a:p>
        </p:txBody>
      </p:sp>
      <p:pic>
        <p:nvPicPr>
          <p:cNvPr id="3" name="Picture 2">
            <a:extLst>
              <a:ext uri="{FF2B5EF4-FFF2-40B4-BE49-F238E27FC236}">
                <a16:creationId xmlns:a16="http://schemas.microsoft.com/office/drawing/2014/main" id="{80ADC131-0C18-354C-9D4B-CAB9FD8340CD}"/>
              </a:ext>
            </a:extLst>
          </p:cNvPr>
          <p:cNvPicPr>
            <a:picLocks noChangeAspect="1"/>
          </p:cNvPicPr>
          <p:nvPr/>
        </p:nvPicPr>
        <p:blipFill rotWithShape="1">
          <a:blip r:embed="rId3"/>
          <a:srcRect r="57894"/>
          <a:stretch/>
        </p:blipFill>
        <p:spPr>
          <a:xfrm>
            <a:off x="259230" y="672677"/>
            <a:ext cx="3009534" cy="4913316"/>
          </a:xfrm>
          <a:prstGeom prst="rect">
            <a:avLst/>
          </a:prstGeom>
        </p:spPr>
      </p:pic>
      <p:sp>
        <p:nvSpPr>
          <p:cNvPr id="41" name="Rectangle 40">
            <a:extLst>
              <a:ext uri="{FF2B5EF4-FFF2-40B4-BE49-F238E27FC236}">
                <a16:creationId xmlns:a16="http://schemas.microsoft.com/office/drawing/2014/main" id="{F7FE634D-79BC-4F46-9907-15C01CD657E3}"/>
              </a:ext>
            </a:extLst>
          </p:cNvPr>
          <p:cNvSpPr/>
          <p:nvPr/>
        </p:nvSpPr>
        <p:spPr>
          <a:xfrm>
            <a:off x="1977466" y="985159"/>
            <a:ext cx="631413"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2" name="Rectangle 41">
            <a:extLst>
              <a:ext uri="{FF2B5EF4-FFF2-40B4-BE49-F238E27FC236}">
                <a16:creationId xmlns:a16="http://schemas.microsoft.com/office/drawing/2014/main" id="{B25375D4-E054-5F41-A675-9442D3DAF543}"/>
              </a:ext>
            </a:extLst>
          </p:cNvPr>
          <p:cNvSpPr/>
          <p:nvPr/>
        </p:nvSpPr>
        <p:spPr>
          <a:xfrm>
            <a:off x="1340557" y="984724"/>
            <a:ext cx="631413"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Rectangle 42">
            <a:extLst>
              <a:ext uri="{FF2B5EF4-FFF2-40B4-BE49-F238E27FC236}">
                <a16:creationId xmlns:a16="http://schemas.microsoft.com/office/drawing/2014/main" id="{B0CBAE99-946A-1A46-952A-9AF4F7C4C429}"/>
              </a:ext>
            </a:extLst>
          </p:cNvPr>
          <p:cNvSpPr/>
          <p:nvPr/>
        </p:nvSpPr>
        <p:spPr>
          <a:xfrm>
            <a:off x="2608880" y="984724"/>
            <a:ext cx="638282" cy="460126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 name="Straight Arrow Connector 8">
            <a:extLst>
              <a:ext uri="{FF2B5EF4-FFF2-40B4-BE49-F238E27FC236}">
                <a16:creationId xmlns:a16="http://schemas.microsoft.com/office/drawing/2014/main" id="{C84AB2C4-2130-4143-9B37-41C332779E87}"/>
              </a:ext>
            </a:extLst>
          </p:cNvPr>
          <p:cNvCxnSpPr>
            <a:cxnSpLocks/>
          </p:cNvCxnSpPr>
          <p:nvPr/>
        </p:nvCxnSpPr>
        <p:spPr>
          <a:xfrm>
            <a:off x="2112830" y="3398436"/>
            <a:ext cx="348823" cy="483149"/>
          </a:xfrm>
          <a:prstGeom prst="straightConnector1">
            <a:avLst/>
          </a:prstGeom>
          <a:ln w="666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7B3354-FFD7-064F-9C76-B6DD2A24A552}"/>
              </a:ext>
            </a:extLst>
          </p:cNvPr>
          <p:cNvCxnSpPr>
            <a:cxnSpLocks/>
          </p:cNvCxnSpPr>
          <p:nvPr/>
        </p:nvCxnSpPr>
        <p:spPr>
          <a:xfrm>
            <a:off x="2770688" y="2957223"/>
            <a:ext cx="321365" cy="855835"/>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5D6FB7FF-1F2F-D74B-B4A7-34A3463B9FAC}"/>
              </a:ext>
            </a:extLst>
          </p:cNvPr>
          <p:cNvPicPr>
            <a:picLocks noChangeAspect="1"/>
          </p:cNvPicPr>
          <p:nvPr/>
        </p:nvPicPr>
        <p:blipFill rotWithShape="1">
          <a:blip r:embed="rId3"/>
          <a:srcRect l="71984"/>
          <a:stretch/>
        </p:blipFill>
        <p:spPr>
          <a:xfrm>
            <a:off x="6726820" y="668542"/>
            <a:ext cx="2002458" cy="4913316"/>
          </a:xfrm>
          <a:prstGeom prst="rect">
            <a:avLst/>
          </a:prstGeom>
        </p:spPr>
      </p:pic>
      <p:sp>
        <p:nvSpPr>
          <p:cNvPr id="91" name="Rectangle 90">
            <a:extLst>
              <a:ext uri="{FF2B5EF4-FFF2-40B4-BE49-F238E27FC236}">
                <a16:creationId xmlns:a16="http://schemas.microsoft.com/office/drawing/2014/main" id="{412B7219-CF53-1C4C-A5A6-7565B1AD142E}"/>
              </a:ext>
            </a:extLst>
          </p:cNvPr>
          <p:cNvSpPr/>
          <p:nvPr/>
        </p:nvSpPr>
        <p:spPr>
          <a:xfrm>
            <a:off x="7541322" y="972731"/>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2" name="Rectangle 91">
            <a:extLst>
              <a:ext uri="{FF2B5EF4-FFF2-40B4-BE49-F238E27FC236}">
                <a16:creationId xmlns:a16="http://schemas.microsoft.com/office/drawing/2014/main" id="{9B4C41B1-4A81-9E41-99E0-1CF6C48D3E66}"/>
              </a:ext>
            </a:extLst>
          </p:cNvPr>
          <p:cNvSpPr/>
          <p:nvPr/>
        </p:nvSpPr>
        <p:spPr>
          <a:xfrm>
            <a:off x="6787484" y="972296"/>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Rectangle 92">
            <a:extLst>
              <a:ext uri="{FF2B5EF4-FFF2-40B4-BE49-F238E27FC236}">
                <a16:creationId xmlns:a16="http://schemas.microsoft.com/office/drawing/2014/main" id="{5754A620-DEB4-1841-953D-705227B0D008}"/>
              </a:ext>
            </a:extLst>
          </p:cNvPr>
          <p:cNvSpPr/>
          <p:nvPr/>
        </p:nvSpPr>
        <p:spPr>
          <a:xfrm>
            <a:off x="8307212" y="987579"/>
            <a:ext cx="370114" cy="4585552"/>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8" name="Straight Arrow Connector 97">
            <a:extLst>
              <a:ext uri="{FF2B5EF4-FFF2-40B4-BE49-F238E27FC236}">
                <a16:creationId xmlns:a16="http://schemas.microsoft.com/office/drawing/2014/main" id="{9AF05BB2-A6E2-9748-9564-411FC1B621B3}"/>
              </a:ext>
            </a:extLst>
          </p:cNvPr>
          <p:cNvCxnSpPr>
            <a:cxnSpLocks/>
          </p:cNvCxnSpPr>
          <p:nvPr/>
        </p:nvCxnSpPr>
        <p:spPr>
          <a:xfrm>
            <a:off x="6925956" y="953203"/>
            <a:ext cx="426455" cy="228085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28BBBF7-6AD6-1D42-B8D5-07995AFA0583}"/>
              </a:ext>
            </a:extLst>
          </p:cNvPr>
          <p:cNvCxnSpPr>
            <a:cxnSpLocks/>
          </p:cNvCxnSpPr>
          <p:nvPr/>
        </p:nvCxnSpPr>
        <p:spPr>
          <a:xfrm>
            <a:off x="7746276" y="1206744"/>
            <a:ext cx="370114" cy="1469100"/>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736C5D6F-945E-2D42-95E7-3B2B556F455E}"/>
              </a:ext>
            </a:extLst>
          </p:cNvPr>
          <p:cNvPicPr>
            <a:picLocks noChangeAspect="1"/>
          </p:cNvPicPr>
          <p:nvPr/>
        </p:nvPicPr>
        <p:blipFill rotWithShape="1">
          <a:blip r:embed="rId3"/>
          <a:srcRect l="41897" r="28061"/>
          <a:stretch/>
        </p:blipFill>
        <p:spPr>
          <a:xfrm>
            <a:off x="3924045" y="672677"/>
            <a:ext cx="2147313" cy="4913316"/>
          </a:xfrm>
          <a:prstGeom prst="rect">
            <a:avLst/>
          </a:prstGeom>
        </p:spPr>
      </p:pic>
      <p:sp>
        <p:nvSpPr>
          <p:cNvPr id="105" name="Rectangle 104">
            <a:extLst>
              <a:ext uri="{FF2B5EF4-FFF2-40B4-BE49-F238E27FC236}">
                <a16:creationId xmlns:a16="http://schemas.microsoft.com/office/drawing/2014/main" id="{574DFD47-E422-CC46-9DF6-0B54D2EBCF22}"/>
              </a:ext>
            </a:extLst>
          </p:cNvPr>
          <p:cNvSpPr/>
          <p:nvPr/>
        </p:nvSpPr>
        <p:spPr>
          <a:xfrm>
            <a:off x="4826123" y="984724"/>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6" name="Rectangle 105">
            <a:extLst>
              <a:ext uri="{FF2B5EF4-FFF2-40B4-BE49-F238E27FC236}">
                <a16:creationId xmlns:a16="http://schemas.microsoft.com/office/drawing/2014/main" id="{DCF9E6EC-9D05-6349-BFA9-5CAFEFAB2D84}"/>
              </a:ext>
            </a:extLst>
          </p:cNvPr>
          <p:cNvSpPr/>
          <p:nvPr/>
        </p:nvSpPr>
        <p:spPr>
          <a:xfrm>
            <a:off x="4072285" y="984289"/>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7" name="Rectangle 106">
            <a:extLst>
              <a:ext uri="{FF2B5EF4-FFF2-40B4-BE49-F238E27FC236}">
                <a16:creationId xmlns:a16="http://schemas.microsoft.com/office/drawing/2014/main" id="{531C2739-287D-B540-98C5-C2080B004810}"/>
              </a:ext>
            </a:extLst>
          </p:cNvPr>
          <p:cNvSpPr/>
          <p:nvPr/>
        </p:nvSpPr>
        <p:spPr>
          <a:xfrm>
            <a:off x="5584877" y="999571"/>
            <a:ext cx="377250" cy="457355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4" name="Straight Arrow Connector 113">
            <a:extLst>
              <a:ext uri="{FF2B5EF4-FFF2-40B4-BE49-F238E27FC236}">
                <a16:creationId xmlns:a16="http://schemas.microsoft.com/office/drawing/2014/main" id="{67B69012-CDC5-D34C-9D95-FEF55BB57553}"/>
              </a:ext>
            </a:extLst>
          </p:cNvPr>
          <p:cNvCxnSpPr>
            <a:cxnSpLocks/>
          </p:cNvCxnSpPr>
          <p:nvPr/>
        </p:nvCxnSpPr>
        <p:spPr>
          <a:xfrm>
            <a:off x="4253179" y="984725"/>
            <a:ext cx="409492" cy="2443958"/>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9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sp>
        <p:nvSpPr>
          <p:cNvPr id="8" name="Rectangle 7">
            <a:extLst>
              <a:ext uri="{FF2B5EF4-FFF2-40B4-BE49-F238E27FC236}">
                <a16:creationId xmlns:a16="http://schemas.microsoft.com/office/drawing/2014/main" id="{13E2E26E-67D9-7D4A-BF8E-578F37EFC406}"/>
              </a:ext>
            </a:extLst>
          </p:cNvPr>
          <p:cNvSpPr/>
          <p:nvPr/>
        </p:nvSpPr>
        <p:spPr>
          <a:xfrm>
            <a:off x="0" y="5616557"/>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LinLibertineTI"/>
              </a:rPr>
              <a:t>Newer chips from a given DRAM manufacturer </a:t>
            </a:r>
          </a:p>
          <a:p>
            <a:pPr algn="ctr"/>
            <a:r>
              <a:rPr lang="en-US" sz="2400" b="1" dirty="0">
                <a:latin typeface="LinLibertineTI"/>
              </a:rPr>
              <a:t>more</a:t>
            </a:r>
            <a:r>
              <a:rPr lang="en-US" sz="2400" dirty="0">
                <a:latin typeface="LinLibertineTI"/>
              </a:rPr>
              <a:t> vulnerable to </a:t>
            </a:r>
            <a:r>
              <a:rPr lang="en-US" sz="2400" dirty="0" err="1">
                <a:latin typeface="LinLibertineTI"/>
              </a:rPr>
              <a:t>RowHammer</a:t>
            </a:r>
            <a:r>
              <a:rPr lang="en-US" sz="2400" dirty="0">
                <a:latin typeface="LinLibertineTI"/>
              </a:rPr>
              <a:t> </a:t>
            </a:r>
          </a:p>
        </p:txBody>
      </p:sp>
      <p:pic>
        <p:nvPicPr>
          <p:cNvPr id="3" name="Picture 2">
            <a:extLst>
              <a:ext uri="{FF2B5EF4-FFF2-40B4-BE49-F238E27FC236}">
                <a16:creationId xmlns:a16="http://schemas.microsoft.com/office/drawing/2014/main" id="{80ADC131-0C18-354C-9D4B-CAB9FD8340CD}"/>
              </a:ext>
            </a:extLst>
          </p:cNvPr>
          <p:cNvPicPr>
            <a:picLocks noChangeAspect="1"/>
          </p:cNvPicPr>
          <p:nvPr/>
        </p:nvPicPr>
        <p:blipFill rotWithShape="1">
          <a:blip r:embed="rId3"/>
          <a:srcRect r="57894"/>
          <a:stretch/>
        </p:blipFill>
        <p:spPr>
          <a:xfrm>
            <a:off x="259230" y="672677"/>
            <a:ext cx="3009534" cy="4913316"/>
          </a:xfrm>
          <a:prstGeom prst="rect">
            <a:avLst/>
          </a:prstGeom>
        </p:spPr>
      </p:pic>
      <p:sp>
        <p:nvSpPr>
          <p:cNvPr id="41" name="Rectangle 40">
            <a:extLst>
              <a:ext uri="{FF2B5EF4-FFF2-40B4-BE49-F238E27FC236}">
                <a16:creationId xmlns:a16="http://schemas.microsoft.com/office/drawing/2014/main" id="{F7FE634D-79BC-4F46-9907-15C01CD657E3}"/>
              </a:ext>
            </a:extLst>
          </p:cNvPr>
          <p:cNvSpPr/>
          <p:nvPr/>
        </p:nvSpPr>
        <p:spPr>
          <a:xfrm>
            <a:off x="1977466" y="985159"/>
            <a:ext cx="631413"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2" name="Rectangle 41">
            <a:extLst>
              <a:ext uri="{FF2B5EF4-FFF2-40B4-BE49-F238E27FC236}">
                <a16:creationId xmlns:a16="http://schemas.microsoft.com/office/drawing/2014/main" id="{B25375D4-E054-5F41-A675-9442D3DAF543}"/>
              </a:ext>
            </a:extLst>
          </p:cNvPr>
          <p:cNvSpPr/>
          <p:nvPr/>
        </p:nvSpPr>
        <p:spPr>
          <a:xfrm>
            <a:off x="1340557" y="984724"/>
            <a:ext cx="631413"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Rectangle 42">
            <a:extLst>
              <a:ext uri="{FF2B5EF4-FFF2-40B4-BE49-F238E27FC236}">
                <a16:creationId xmlns:a16="http://schemas.microsoft.com/office/drawing/2014/main" id="{B0CBAE99-946A-1A46-952A-9AF4F7C4C429}"/>
              </a:ext>
            </a:extLst>
          </p:cNvPr>
          <p:cNvSpPr/>
          <p:nvPr/>
        </p:nvSpPr>
        <p:spPr>
          <a:xfrm>
            <a:off x="2608880" y="984724"/>
            <a:ext cx="638282" cy="460126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 name="Straight Arrow Connector 8">
            <a:extLst>
              <a:ext uri="{FF2B5EF4-FFF2-40B4-BE49-F238E27FC236}">
                <a16:creationId xmlns:a16="http://schemas.microsoft.com/office/drawing/2014/main" id="{C84AB2C4-2130-4143-9B37-41C332779E87}"/>
              </a:ext>
            </a:extLst>
          </p:cNvPr>
          <p:cNvCxnSpPr>
            <a:cxnSpLocks/>
          </p:cNvCxnSpPr>
          <p:nvPr/>
        </p:nvCxnSpPr>
        <p:spPr>
          <a:xfrm>
            <a:off x="2112830" y="3398436"/>
            <a:ext cx="348823" cy="483149"/>
          </a:xfrm>
          <a:prstGeom prst="straightConnector1">
            <a:avLst/>
          </a:prstGeom>
          <a:ln w="666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7B3354-FFD7-064F-9C76-B6DD2A24A552}"/>
              </a:ext>
            </a:extLst>
          </p:cNvPr>
          <p:cNvCxnSpPr>
            <a:cxnSpLocks/>
          </p:cNvCxnSpPr>
          <p:nvPr/>
        </p:nvCxnSpPr>
        <p:spPr>
          <a:xfrm>
            <a:off x="2770688" y="2957223"/>
            <a:ext cx="321365" cy="855835"/>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5D6FB7FF-1F2F-D74B-B4A7-34A3463B9FAC}"/>
              </a:ext>
            </a:extLst>
          </p:cNvPr>
          <p:cNvPicPr>
            <a:picLocks noChangeAspect="1"/>
          </p:cNvPicPr>
          <p:nvPr/>
        </p:nvPicPr>
        <p:blipFill rotWithShape="1">
          <a:blip r:embed="rId3"/>
          <a:srcRect l="71984"/>
          <a:stretch/>
        </p:blipFill>
        <p:spPr>
          <a:xfrm>
            <a:off x="6726820" y="668542"/>
            <a:ext cx="2002458" cy="4913316"/>
          </a:xfrm>
          <a:prstGeom prst="rect">
            <a:avLst/>
          </a:prstGeom>
        </p:spPr>
      </p:pic>
      <p:sp>
        <p:nvSpPr>
          <p:cNvPr id="91" name="Rectangle 90">
            <a:extLst>
              <a:ext uri="{FF2B5EF4-FFF2-40B4-BE49-F238E27FC236}">
                <a16:creationId xmlns:a16="http://schemas.microsoft.com/office/drawing/2014/main" id="{412B7219-CF53-1C4C-A5A6-7565B1AD142E}"/>
              </a:ext>
            </a:extLst>
          </p:cNvPr>
          <p:cNvSpPr/>
          <p:nvPr/>
        </p:nvSpPr>
        <p:spPr>
          <a:xfrm>
            <a:off x="7541322" y="972731"/>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2" name="Rectangle 91">
            <a:extLst>
              <a:ext uri="{FF2B5EF4-FFF2-40B4-BE49-F238E27FC236}">
                <a16:creationId xmlns:a16="http://schemas.microsoft.com/office/drawing/2014/main" id="{9B4C41B1-4A81-9E41-99E0-1CF6C48D3E66}"/>
              </a:ext>
            </a:extLst>
          </p:cNvPr>
          <p:cNvSpPr/>
          <p:nvPr/>
        </p:nvSpPr>
        <p:spPr>
          <a:xfrm>
            <a:off x="6787484" y="972296"/>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Rectangle 92">
            <a:extLst>
              <a:ext uri="{FF2B5EF4-FFF2-40B4-BE49-F238E27FC236}">
                <a16:creationId xmlns:a16="http://schemas.microsoft.com/office/drawing/2014/main" id="{5754A620-DEB4-1841-953D-705227B0D008}"/>
              </a:ext>
            </a:extLst>
          </p:cNvPr>
          <p:cNvSpPr/>
          <p:nvPr/>
        </p:nvSpPr>
        <p:spPr>
          <a:xfrm>
            <a:off x="8307212" y="987579"/>
            <a:ext cx="370114" cy="4585552"/>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8" name="Straight Arrow Connector 97">
            <a:extLst>
              <a:ext uri="{FF2B5EF4-FFF2-40B4-BE49-F238E27FC236}">
                <a16:creationId xmlns:a16="http://schemas.microsoft.com/office/drawing/2014/main" id="{9AF05BB2-A6E2-9748-9564-411FC1B621B3}"/>
              </a:ext>
            </a:extLst>
          </p:cNvPr>
          <p:cNvCxnSpPr>
            <a:cxnSpLocks/>
          </p:cNvCxnSpPr>
          <p:nvPr/>
        </p:nvCxnSpPr>
        <p:spPr>
          <a:xfrm>
            <a:off x="6925956" y="953203"/>
            <a:ext cx="426455" cy="228085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28BBBF7-6AD6-1D42-B8D5-07995AFA0583}"/>
              </a:ext>
            </a:extLst>
          </p:cNvPr>
          <p:cNvCxnSpPr>
            <a:cxnSpLocks/>
          </p:cNvCxnSpPr>
          <p:nvPr/>
        </p:nvCxnSpPr>
        <p:spPr>
          <a:xfrm>
            <a:off x="7746276" y="1206744"/>
            <a:ext cx="370114" cy="1469100"/>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736C5D6F-945E-2D42-95E7-3B2B556F455E}"/>
              </a:ext>
            </a:extLst>
          </p:cNvPr>
          <p:cNvPicPr>
            <a:picLocks noChangeAspect="1"/>
          </p:cNvPicPr>
          <p:nvPr/>
        </p:nvPicPr>
        <p:blipFill rotWithShape="1">
          <a:blip r:embed="rId3"/>
          <a:srcRect l="41897" r="28061"/>
          <a:stretch/>
        </p:blipFill>
        <p:spPr>
          <a:xfrm>
            <a:off x="3924045" y="672677"/>
            <a:ext cx="2147313" cy="4913316"/>
          </a:xfrm>
          <a:prstGeom prst="rect">
            <a:avLst/>
          </a:prstGeom>
        </p:spPr>
      </p:pic>
      <p:sp>
        <p:nvSpPr>
          <p:cNvPr id="105" name="Rectangle 104">
            <a:extLst>
              <a:ext uri="{FF2B5EF4-FFF2-40B4-BE49-F238E27FC236}">
                <a16:creationId xmlns:a16="http://schemas.microsoft.com/office/drawing/2014/main" id="{574DFD47-E422-CC46-9DF6-0B54D2EBCF22}"/>
              </a:ext>
            </a:extLst>
          </p:cNvPr>
          <p:cNvSpPr/>
          <p:nvPr/>
        </p:nvSpPr>
        <p:spPr>
          <a:xfrm>
            <a:off x="4826123" y="984724"/>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6" name="Rectangle 105">
            <a:extLst>
              <a:ext uri="{FF2B5EF4-FFF2-40B4-BE49-F238E27FC236}">
                <a16:creationId xmlns:a16="http://schemas.microsoft.com/office/drawing/2014/main" id="{DCF9E6EC-9D05-6349-BFA9-5CAFEFAB2D84}"/>
              </a:ext>
            </a:extLst>
          </p:cNvPr>
          <p:cNvSpPr/>
          <p:nvPr/>
        </p:nvSpPr>
        <p:spPr>
          <a:xfrm>
            <a:off x="4072285" y="984289"/>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7" name="Rectangle 106">
            <a:extLst>
              <a:ext uri="{FF2B5EF4-FFF2-40B4-BE49-F238E27FC236}">
                <a16:creationId xmlns:a16="http://schemas.microsoft.com/office/drawing/2014/main" id="{531C2739-287D-B540-98C5-C2080B004810}"/>
              </a:ext>
            </a:extLst>
          </p:cNvPr>
          <p:cNvSpPr/>
          <p:nvPr/>
        </p:nvSpPr>
        <p:spPr>
          <a:xfrm>
            <a:off x="5584877" y="999571"/>
            <a:ext cx="377250" cy="457355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4" name="Straight Arrow Connector 113">
            <a:extLst>
              <a:ext uri="{FF2B5EF4-FFF2-40B4-BE49-F238E27FC236}">
                <a16:creationId xmlns:a16="http://schemas.microsoft.com/office/drawing/2014/main" id="{67B69012-CDC5-D34C-9D95-FEF55BB57553}"/>
              </a:ext>
            </a:extLst>
          </p:cNvPr>
          <p:cNvCxnSpPr>
            <a:cxnSpLocks/>
          </p:cNvCxnSpPr>
          <p:nvPr/>
        </p:nvCxnSpPr>
        <p:spPr>
          <a:xfrm>
            <a:off x="4253179" y="984725"/>
            <a:ext cx="409492" cy="2443958"/>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5AC7490-6188-394C-8362-DE5A59111525}"/>
              </a:ext>
            </a:extLst>
          </p:cNvPr>
          <p:cNvSpPr/>
          <p:nvPr/>
        </p:nvSpPr>
        <p:spPr>
          <a:xfrm>
            <a:off x="0" y="703241"/>
            <a:ext cx="9144000" cy="5744313"/>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286922-A54B-444C-B126-DDE03F85424A}"/>
              </a:ext>
            </a:extLst>
          </p:cNvPr>
          <p:cNvSpPr txBox="1"/>
          <p:nvPr/>
        </p:nvSpPr>
        <p:spPr>
          <a:xfrm>
            <a:off x="322441" y="3736009"/>
            <a:ext cx="8494721" cy="126957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panose="02040503050406030204" pitchFamily="18" charset="0"/>
              <a:ea typeface="Cambria" charset="0"/>
              <a:cs typeface="Cambria" charset="0"/>
            </a:endParaRPr>
          </a:p>
          <a:p>
            <a:pPr algn="ctr"/>
            <a:r>
              <a:rPr lang="en-US" sz="2800" b="1" dirty="0">
                <a:latin typeface="Cambria" panose="02040503050406030204" pitchFamily="18" charset="0"/>
              </a:rPr>
              <a:t> There are chips whose weakest cells fail </a:t>
            </a:r>
          </a:p>
          <a:p>
            <a:pPr algn="ctr"/>
            <a:r>
              <a:rPr lang="en-US" sz="2800" b="1" dirty="0">
                <a:latin typeface="Cambria" panose="02040503050406030204" pitchFamily="18" charset="0"/>
              </a:rPr>
              <a:t>after only </a:t>
            </a:r>
            <a:r>
              <a:rPr lang="en-US" sz="2800" b="1" dirty="0">
                <a:solidFill>
                  <a:schemeClr val="accent5">
                    <a:lumMod val="75000"/>
                  </a:schemeClr>
                </a:solidFill>
                <a:latin typeface="Cambria" panose="02040503050406030204" pitchFamily="18" charset="0"/>
              </a:rPr>
              <a:t>4800 hammers</a:t>
            </a:r>
            <a:r>
              <a:rPr lang="en-US" sz="2800" b="1" dirty="0">
                <a:latin typeface="Cambria" panose="02040503050406030204" pitchFamily="18" charset="0"/>
              </a:rPr>
              <a:t> </a:t>
            </a:r>
          </a:p>
          <a:p>
            <a:pPr algn="ctr"/>
            <a:endParaRPr lang="en-US" sz="1000" b="1" dirty="0">
              <a:latin typeface="Cambria" panose="02040503050406030204" pitchFamily="18" charset="0"/>
              <a:ea typeface="Cambria" charset="0"/>
              <a:cs typeface="Cambria" charset="0"/>
            </a:endParaRPr>
          </a:p>
        </p:txBody>
      </p:sp>
      <p:sp>
        <p:nvSpPr>
          <p:cNvPr id="27" name="TextBox 26">
            <a:extLst>
              <a:ext uri="{FF2B5EF4-FFF2-40B4-BE49-F238E27FC236}">
                <a16:creationId xmlns:a16="http://schemas.microsoft.com/office/drawing/2014/main" id="{E5F64608-76B9-8C41-8FE4-00CDA39906D5}"/>
              </a:ext>
            </a:extLst>
          </p:cNvPr>
          <p:cNvSpPr txBox="1"/>
          <p:nvPr/>
        </p:nvSpPr>
        <p:spPr>
          <a:xfrm>
            <a:off x="322441" y="1406025"/>
            <a:ext cx="8494721" cy="170046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panose="02040503050406030204" pitchFamily="18" charset="0"/>
              <a:ea typeface="Cambria" charset="0"/>
              <a:cs typeface="Cambria" charset="0"/>
            </a:endParaRPr>
          </a:p>
          <a:p>
            <a:pPr algn="ctr"/>
            <a:r>
              <a:rPr lang="en-US" sz="2800" b="1" dirty="0">
                <a:latin typeface="Cambria" panose="02040503050406030204" pitchFamily="18" charset="0"/>
              </a:rPr>
              <a:t> In a DRAM type, </a:t>
            </a:r>
            <a:r>
              <a:rPr lang="en-US" sz="2800" b="1" dirty="0" err="1">
                <a:solidFill>
                  <a:srgbClr val="C00000"/>
                </a:solidFill>
                <a:latin typeface="Cambria" panose="02040503050406030204" pitchFamily="18" charset="0"/>
              </a:rPr>
              <a:t>HC</a:t>
            </a:r>
            <a:r>
              <a:rPr lang="en-US" sz="2800" b="1" baseline="-25000" dirty="0" err="1">
                <a:solidFill>
                  <a:srgbClr val="C00000"/>
                </a:solidFill>
                <a:latin typeface="Cambria" panose="02040503050406030204" pitchFamily="18" charset="0"/>
              </a:rPr>
              <a:t>first</a:t>
            </a:r>
            <a:r>
              <a:rPr lang="en-US" sz="2800" b="1" dirty="0">
                <a:solidFill>
                  <a:srgbClr val="C00000"/>
                </a:solidFill>
                <a:latin typeface="Cambria" panose="02040503050406030204" pitchFamily="18" charset="0"/>
              </a:rPr>
              <a:t> reduces significantly </a:t>
            </a:r>
            <a:r>
              <a:rPr lang="en-US" sz="2800" b="1" dirty="0">
                <a:latin typeface="Cambria" panose="02040503050406030204" pitchFamily="18" charset="0"/>
              </a:rPr>
              <a:t>from old to new chips, i.e., </a:t>
            </a:r>
            <a:r>
              <a:rPr lang="en-US" sz="2800" b="1" dirty="0">
                <a:solidFill>
                  <a:schemeClr val="accent5">
                    <a:lumMod val="75000"/>
                  </a:schemeClr>
                </a:solidFill>
                <a:latin typeface="Cambria" panose="02040503050406030204" pitchFamily="18" charset="0"/>
              </a:rPr>
              <a:t>DDR3:</a:t>
            </a:r>
            <a:r>
              <a:rPr lang="en-US" sz="2800" dirty="0">
                <a:solidFill>
                  <a:schemeClr val="accent5">
                    <a:lumMod val="75000"/>
                  </a:schemeClr>
                </a:solidFill>
                <a:latin typeface="Cambria" panose="02040503050406030204" pitchFamily="18" charset="0"/>
              </a:rPr>
              <a:t> 69.2k to 22.4k, </a:t>
            </a:r>
          </a:p>
          <a:p>
            <a:pPr algn="ctr"/>
            <a:r>
              <a:rPr lang="en-US" sz="2800" b="1" dirty="0">
                <a:solidFill>
                  <a:schemeClr val="accent5">
                    <a:lumMod val="75000"/>
                  </a:schemeClr>
                </a:solidFill>
                <a:latin typeface="Cambria" panose="02040503050406030204" pitchFamily="18" charset="0"/>
              </a:rPr>
              <a:t>DDR4:</a:t>
            </a:r>
            <a:r>
              <a:rPr lang="en-US" sz="2800" dirty="0">
                <a:solidFill>
                  <a:schemeClr val="accent5">
                    <a:lumMod val="75000"/>
                  </a:schemeClr>
                </a:solidFill>
                <a:latin typeface="Cambria" panose="02040503050406030204" pitchFamily="18" charset="0"/>
              </a:rPr>
              <a:t> 17.5k to 10k, </a:t>
            </a:r>
            <a:r>
              <a:rPr lang="en-US" sz="2800" b="1" dirty="0">
                <a:solidFill>
                  <a:schemeClr val="accent5">
                    <a:lumMod val="75000"/>
                  </a:schemeClr>
                </a:solidFill>
                <a:latin typeface="Cambria" panose="02040503050406030204" pitchFamily="18" charset="0"/>
              </a:rPr>
              <a:t>LPDDR4: </a:t>
            </a:r>
            <a:r>
              <a:rPr lang="en-US" sz="2800" dirty="0">
                <a:solidFill>
                  <a:schemeClr val="accent5">
                    <a:lumMod val="75000"/>
                  </a:schemeClr>
                </a:solidFill>
                <a:latin typeface="Cambria" panose="02040503050406030204" pitchFamily="18" charset="0"/>
              </a:rPr>
              <a:t>16.8k to 4.8k</a:t>
            </a:r>
            <a:endParaRPr lang="en-US" sz="2800" b="1" baseline="-25000" dirty="0">
              <a:solidFill>
                <a:schemeClr val="accent5">
                  <a:lumMod val="75000"/>
                </a:schemeClr>
              </a:solidFill>
              <a:latin typeface="Cambria" panose="02040503050406030204" pitchFamily="18" charset="0"/>
            </a:endParaRPr>
          </a:p>
          <a:p>
            <a:pPr algn="ctr"/>
            <a:endParaRPr lang="en-US" sz="1000" b="1" dirty="0">
              <a:latin typeface="Cambria" panose="02040503050406030204" pitchFamily="18" charset="0"/>
              <a:ea typeface="Cambria" charset="0"/>
              <a:cs typeface="Cambria" charset="0"/>
            </a:endParaRPr>
          </a:p>
        </p:txBody>
      </p:sp>
    </p:spTree>
    <p:extLst>
      <p:ext uri="{BB962C8B-B14F-4D97-AF65-F5344CB8AC3E}">
        <p14:creationId xmlns:p14="http://schemas.microsoft.com/office/powerpoint/2010/main" val="43062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75991" y="911224"/>
            <a:ext cx="8879750" cy="5318753"/>
          </a:xfrm>
        </p:spPr>
        <p:txBody>
          <a:bodyPr/>
          <a:lstStyle/>
          <a:p>
            <a:r>
              <a:rPr lang="en-US" sz="2800" dirty="0"/>
              <a:t>Chips of newer DRAM technology nodes are </a:t>
            </a:r>
            <a:r>
              <a:rPr lang="en-US" sz="2800" b="1" dirty="0">
                <a:solidFill>
                  <a:srgbClr val="C00000"/>
                </a:solidFill>
              </a:rPr>
              <a:t>more vulnerable</a:t>
            </a:r>
            <a:r>
              <a:rPr lang="en-US" sz="2800" dirty="0"/>
              <a:t> to </a:t>
            </a:r>
            <a:r>
              <a:rPr lang="en-US" sz="2800" dirty="0" err="1"/>
              <a:t>RowHammer</a:t>
            </a:r>
            <a:endParaRPr lang="en-US" sz="2800" dirty="0"/>
          </a:p>
          <a:p>
            <a:endParaRPr lang="en-US" sz="2800" dirty="0"/>
          </a:p>
          <a:p>
            <a:r>
              <a:rPr lang="en-US" sz="2800" dirty="0"/>
              <a:t>There are chips today whose weakest cells fail after </a:t>
            </a:r>
            <a:r>
              <a:rPr lang="en-US" sz="2800" b="1" dirty="0">
                <a:solidFill>
                  <a:schemeClr val="accent2">
                    <a:lumMod val="75000"/>
                  </a:schemeClr>
                </a:solidFill>
              </a:rPr>
              <a:t>only 4800 hammers</a:t>
            </a:r>
            <a:r>
              <a:rPr lang="en-US" sz="2800" dirty="0">
                <a:solidFill>
                  <a:schemeClr val="accent2">
                    <a:lumMod val="75000"/>
                  </a:schemeClr>
                </a:solidFill>
              </a:rPr>
              <a:t> </a:t>
            </a:r>
          </a:p>
          <a:p>
            <a:endParaRPr lang="en-US" sz="2800" dirty="0"/>
          </a:p>
          <a:p>
            <a:r>
              <a:rPr lang="en-US" sz="2800" dirty="0"/>
              <a:t>Chips of newer DRAM technology nodes can exhibit </a:t>
            </a:r>
            <a:r>
              <a:rPr lang="en-US" sz="2800" dirty="0" err="1"/>
              <a:t>RowHammer</a:t>
            </a:r>
            <a:r>
              <a:rPr lang="en-US" sz="2800" dirty="0"/>
              <a:t> bit flips 1) in </a:t>
            </a:r>
            <a:r>
              <a:rPr lang="en-US" sz="2800" b="1" dirty="0">
                <a:solidFill>
                  <a:schemeClr val="accent5">
                    <a:lumMod val="75000"/>
                  </a:schemeClr>
                </a:solidFill>
              </a:rPr>
              <a:t>more rows </a:t>
            </a:r>
            <a:r>
              <a:rPr lang="en-US" sz="2800" dirty="0"/>
              <a:t>and 2) </a:t>
            </a:r>
            <a:r>
              <a:rPr lang="en-US" sz="2800" b="1" dirty="0">
                <a:solidFill>
                  <a:schemeClr val="accent5">
                    <a:lumMod val="75000"/>
                  </a:schemeClr>
                </a:solidFill>
              </a:rPr>
              <a:t>farther away </a:t>
            </a:r>
            <a:r>
              <a:rPr lang="en-US" sz="2800" dirty="0"/>
              <a:t>from the victim row. </a:t>
            </a:r>
          </a:p>
          <a:p>
            <a:endParaRPr lang="en-US" sz="2800" dirty="0"/>
          </a:p>
        </p:txBody>
      </p:sp>
    </p:spTree>
    <p:extLst>
      <p:ext uri="{BB962C8B-B14F-4D97-AF65-F5344CB8AC3E}">
        <p14:creationId xmlns:p14="http://schemas.microsoft.com/office/powerpoint/2010/main" val="397429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1942719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Evaluation Methodology</a:t>
            </a:r>
          </a:p>
        </p:txBody>
      </p:sp>
      <p:sp>
        <p:nvSpPr>
          <p:cNvPr id="3" name="Content Placeholder 2"/>
          <p:cNvSpPr>
            <a:spLocks noGrp="1"/>
          </p:cNvSpPr>
          <p:nvPr>
            <p:ph idx="1"/>
          </p:nvPr>
        </p:nvSpPr>
        <p:spPr>
          <a:xfrm>
            <a:off x="75991" y="1150714"/>
            <a:ext cx="8987622" cy="5549734"/>
          </a:xfrm>
        </p:spPr>
        <p:txBody>
          <a:bodyPr/>
          <a:lstStyle/>
          <a:p>
            <a:pPr lvl="1"/>
            <a:endParaRPr lang="en-US" sz="200" b="1" dirty="0">
              <a:solidFill>
                <a:srgbClr val="7030A0"/>
              </a:solidFill>
            </a:endParaRPr>
          </a:p>
          <a:p>
            <a:r>
              <a:rPr lang="en-US" sz="2800" b="1" dirty="0">
                <a:solidFill>
                  <a:schemeClr val="accent2">
                    <a:lumMod val="75000"/>
                  </a:schemeClr>
                </a:solidFill>
              </a:rPr>
              <a:t>Cycle-level simulator:</a:t>
            </a:r>
            <a:r>
              <a:rPr lang="en-US" sz="2800" dirty="0">
                <a:solidFill>
                  <a:schemeClr val="accent2">
                    <a:lumMod val="75000"/>
                  </a:schemeClr>
                </a:solidFill>
              </a:rPr>
              <a:t> </a:t>
            </a:r>
            <a:r>
              <a:rPr lang="en-US" sz="2800" dirty="0" err="1">
                <a:solidFill>
                  <a:schemeClr val="accent2">
                    <a:lumMod val="75000"/>
                  </a:schemeClr>
                </a:solidFill>
              </a:rPr>
              <a:t>Ramulator</a:t>
            </a:r>
            <a:r>
              <a:rPr lang="en-US" sz="2800" dirty="0">
                <a:solidFill>
                  <a:schemeClr val="accent2">
                    <a:lumMod val="75000"/>
                  </a:schemeClr>
                </a:solidFill>
              </a:rPr>
              <a:t> [Kim+, CAL’15]</a:t>
            </a:r>
            <a:br>
              <a:rPr lang="en-US" sz="2800" dirty="0">
                <a:solidFill>
                  <a:srgbClr val="4674C1"/>
                </a:solidFill>
              </a:rPr>
            </a:br>
            <a:r>
              <a:rPr lang="en-US" sz="2000" dirty="0">
                <a:hlinkClick r:id="rId3"/>
              </a:rPr>
              <a:t>https://github.com/CMU-SAFARI/ramulator</a:t>
            </a:r>
            <a:r>
              <a:rPr lang="en-US" sz="2000" b="1" dirty="0">
                <a:solidFill>
                  <a:srgbClr val="7030A0"/>
                </a:solidFill>
              </a:rPr>
              <a:t> </a:t>
            </a:r>
          </a:p>
          <a:p>
            <a:pPr lvl="1"/>
            <a:r>
              <a:rPr lang="en-US" sz="2400" dirty="0"/>
              <a:t>4GHz, 4-wide, 128 entry instruction window </a:t>
            </a:r>
          </a:p>
          <a:p>
            <a:pPr lvl="1"/>
            <a:r>
              <a:rPr lang="en-US" sz="2400" dirty="0"/>
              <a:t>48  8-core workload mixes randomly drawn from SPEC CPU2006 </a:t>
            </a:r>
            <a:r>
              <a:rPr lang="en-US" sz="2400" b="1" dirty="0"/>
              <a:t>(10 &lt; MPKI &lt; 740)</a:t>
            </a:r>
            <a:endParaRPr lang="en-US" sz="2400" dirty="0"/>
          </a:p>
          <a:p>
            <a:pPr marL="0" indent="0">
              <a:buNone/>
            </a:pPr>
            <a:endParaRPr lang="en-US" sz="2800" dirty="0"/>
          </a:p>
          <a:p>
            <a:r>
              <a:rPr lang="en-US" sz="2800" b="1" dirty="0">
                <a:solidFill>
                  <a:srgbClr val="7030A0"/>
                </a:solidFill>
              </a:rPr>
              <a:t>Metrics to evaluate mitigation mechanisms</a:t>
            </a:r>
          </a:p>
          <a:p>
            <a:pPr marL="914400" lvl="1" indent="-457200">
              <a:buFont typeface="+mj-lt"/>
              <a:buAutoNum type="arabicPeriod"/>
            </a:pPr>
            <a:r>
              <a:rPr lang="en-US" sz="2400" b="1" i="1" dirty="0">
                <a:solidFill>
                  <a:schemeClr val="accent6">
                    <a:lumMod val="75000"/>
                  </a:schemeClr>
                </a:solidFill>
              </a:rPr>
              <a:t>DRAM Bandwidth Overhead:</a:t>
            </a:r>
            <a:r>
              <a:rPr lang="en-US" sz="2400" i="1" dirty="0"/>
              <a:t> </a:t>
            </a:r>
            <a:r>
              <a:rPr lang="en-US" sz="2400" dirty="0"/>
              <a:t>fraction of total system DRAM bandwidth consumption from mitigation mechanism </a:t>
            </a:r>
            <a:endParaRPr lang="en-US" sz="2400" i="1" dirty="0"/>
          </a:p>
          <a:p>
            <a:pPr marL="914400" lvl="1" indent="-457200">
              <a:buFont typeface="+mj-lt"/>
              <a:buAutoNum type="arabicPeriod"/>
            </a:pPr>
            <a:r>
              <a:rPr lang="en-US" sz="2400" b="1" i="1" dirty="0">
                <a:solidFill>
                  <a:schemeClr val="accent5"/>
                </a:solidFill>
              </a:rPr>
              <a:t>Normalized System Performance:</a:t>
            </a:r>
            <a:r>
              <a:rPr lang="en-US" sz="2400" b="1" dirty="0">
                <a:solidFill>
                  <a:schemeClr val="accent5"/>
                </a:solidFill>
              </a:rPr>
              <a:t> </a:t>
            </a:r>
            <a:r>
              <a:rPr lang="en-US" sz="2400" dirty="0"/>
              <a:t>normalized weighted speedup to a 100% baseline</a:t>
            </a:r>
          </a:p>
          <a:p>
            <a:pPr lvl="1"/>
            <a:endParaRPr lang="en-US" sz="200" dirty="0"/>
          </a:p>
        </p:txBody>
      </p:sp>
      <p:sp>
        <p:nvSpPr>
          <p:cNvPr id="4" name="Rectangle 3">
            <a:extLst>
              <a:ext uri="{FF2B5EF4-FFF2-40B4-BE49-F238E27FC236}">
                <a16:creationId xmlns:a16="http://schemas.microsoft.com/office/drawing/2014/main" id="{67F780DF-7C22-344D-B32A-F267417FAA6F}"/>
              </a:ext>
            </a:extLst>
          </p:cNvPr>
          <p:cNvSpPr/>
          <p:nvPr/>
        </p:nvSpPr>
        <p:spPr>
          <a:xfrm>
            <a:off x="493102" y="4887690"/>
            <a:ext cx="8153400" cy="777240"/>
          </a:xfrm>
          <a:prstGeom prst="rect">
            <a:avLst/>
          </a:prstGeom>
          <a:noFill/>
          <a:ln w="952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Tree>
    <p:extLst>
      <p:ext uri="{BB962C8B-B14F-4D97-AF65-F5344CB8AC3E}">
        <p14:creationId xmlns:p14="http://schemas.microsoft.com/office/powerpoint/2010/main" val="9465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Evaluation Methodology</a:t>
            </a:r>
          </a:p>
        </p:txBody>
      </p:sp>
      <p:sp>
        <p:nvSpPr>
          <p:cNvPr id="3" name="Content Placeholder 2"/>
          <p:cNvSpPr>
            <a:spLocks noGrp="1"/>
          </p:cNvSpPr>
          <p:nvPr>
            <p:ph idx="1"/>
          </p:nvPr>
        </p:nvSpPr>
        <p:spPr>
          <a:xfrm>
            <a:off x="75990" y="785181"/>
            <a:ext cx="9068009" cy="5549734"/>
          </a:xfrm>
        </p:spPr>
        <p:txBody>
          <a:bodyPr/>
          <a:lstStyle/>
          <a:p>
            <a:pPr lvl="1"/>
            <a:endParaRPr lang="en-US" sz="200" b="1" dirty="0">
              <a:solidFill>
                <a:srgbClr val="7030A0"/>
              </a:solidFill>
            </a:endParaRPr>
          </a:p>
          <a:p>
            <a:r>
              <a:rPr lang="en-US" sz="2800" dirty="0"/>
              <a:t>We evaluate </a:t>
            </a:r>
            <a:r>
              <a:rPr lang="en-US" sz="2800" b="1" dirty="0">
                <a:solidFill>
                  <a:schemeClr val="accent2">
                    <a:lumMod val="75000"/>
                  </a:schemeClr>
                </a:solidFill>
              </a:rPr>
              <a:t>five</a:t>
            </a:r>
            <a:r>
              <a:rPr lang="en-US" sz="2800" dirty="0">
                <a:solidFill>
                  <a:schemeClr val="accent2">
                    <a:lumMod val="75000"/>
                  </a:schemeClr>
                </a:solidFill>
              </a:rPr>
              <a:t> state-of-the-art mitigation mechanisms</a:t>
            </a:r>
            <a:r>
              <a:rPr lang="en-US" sz="2800" dirty="0"/>
              <a:t>:</a:t>
            </a:r>
          </a:p>
          <a:p>
            <a:pPr marL="411480" lvl="1"/>
            <a:r>
              <a:rPr lang="en-US" sz="2400" b="1" dirty="0">
                <a:solidFill>
                  <a:schemeClr val="accent2">
                    <a:lumMod val="75000"/>
                  </a:schemeClr>
                </a:solidFill>
              </a:rPr>
              <a:t>Increased Refresh Rate </a:t>
            </a:r>
            <a:r>
              <a:rPr lang="en-US" sz="1600" b="1" dirty="0"/>
              <a:t>[Kim+, ISCA’14]</a:t>
            </a:r>
            <a:r>
              <a:rPr lang="en-US" sz="1600" dirty="0">
                <a:solidFill>
                  <a:schemeClr val="accent2">
                    <a:lumMod val="75000"/>
                  </a:schemeClr>
                </a:solidFill>
              </a:rPr>
              <a:t> </a:t>
            </a:r>
          </a:p>
          <a:p>
            <a:pPr marL="411480" lvl="1"/>
            <a:r>
              <a:rPr lang="en-US" sz="2400" b="1" dirty="0">
                <a:solidFill>
                  <a:schemeClr val="accent2">
                    <a:lumMod val="75000"/>
                  </a:schemeClr>
                </a:solidFill>
              </a:rPr>
              <a:t>PARA</a:t>
            </a:r>
            <a:r>
              <a:rPr lang="en-US" sz="2400" dirty="0">
                <a:solidFill>
                  <a:schemeClr val="accent2">
                    <a:lumMod val="75000"/>
                  </a:schemeClr>
                </a:solidFill>
              </a:rPr>
              <a:t> </a:t>
            </a:r>
            <a:r>
              <a:rPr lang="en-US" sz="1600" b="1" dirty="0"/>
              <a:t>[Kim+, ISCA’14]</a:t>
            </a:r>
          </a:p>
          <a:p>
            <a:pPr marL="411480" lvl="1"/>
            <a:r>
              <a:rPr lang="en-US" sz="2400" b="1" dirty="0" err="1">
                <a:solidFill>
                  <a:schemeClr val="accent2">
                    <a:lumMod val="75000"/>
                  </a:schemeClr>
                </a:solidFill>
              </a:rPr>
              <a:t>ProHIT</a:t>
            </a:r>
            <a:r>
              <a:rPr lang="en-US" sz="2400" dirty="0">
                <a:solidFill>
                  <a:schemeClr val="accent2">
                    <a:lumMod val="75000"/>
                  </a:schemeClr>
                </a:solidFill>
              </a:rPr>
              <a:t> </a:t>
            </a:r>
            <a:r>
              <a:rPr lang="en-US" sz="1600" b="1" dirty="0"/>
              <a:t>[Son+, DAC’17]</a:t>
            </a:r>
          </a:p>
          <a:p>
            <a:pPr marL="411480" lvl="1"/>
            <a:r>
              <a:rPr lang="en-US" sz="2400" b="1" dirty="0" err="1">
                <a:solidFill>
                  <a:schemeClr val="accent2">
                    <a:lumMod val="75000"/>
                  </a:schemeClr>
                </a:solidFill>
              </a:rPr>
              <a:t>MRLoc</a:t>
            </a:r>
            <a:r>
              <a:rPr lang="en-US" sz="2400" dirty="0">
                <a:solidFill>
                  <a:schemeClr val="accent2">
                    <a:lumMod val="75000"/>
                  </a:schemeClr>
                </a:solidFill>
              </a:rPr>
              <a:t> </a:t>
            </a:r>
            <a:r>
              <a:rPr lang="en-US" sz="1600" b="1" dirty="0"/>
              <a:t>[You+, DAC’19]</a:t>
            </a:r>
          </a:p>
          <a:p>
            <a:pPr marL="411480" lvl="1"/>
            <a:r>
              <a:rPr lang="en-US" sz="2400" b="1" dirty="0" err="1">
                <a:solidFill>
                  <a:schemeClr val="accent2">
                    <a:lumMod val="75000"/>
                  </a:schemeClr>
                </a:solidFill>
              </a:rPr>
              <a:t>TWiCe</a:t>
            </a:r>
            <a:r>
              <a:rPr lang="en-US" sz="2400" dirty="0">
                <a:solidFill>
                  <a:schemeClr val="accent2">
                    <a:lumMod val="75000"/>
                  </a:schemeClr>
                </a:solidFill>
              </a:rPr>
              <a:t> </a:t>
            </a:r>
            <a:r>
              <a:rPr lang="en-US" sz="1600" b="1" dirty="0"/>
              <a:t>[Lee+, ISCA’19]</a:t>
            </a:r>
          </a:p>
          <a:p>
            <a:pPr lvl="1"/>
            <a:endParaRPr lang="en-US" sz="1600" b="1" dirty="0"/>
          </a:p>
          <a:p>
            <a:r>
              <a:rPr lang="en-US" sz="2800" dirty="0"/>
              <a:t>and </a:t>
            </a:r>
            <a:r>
              <a:rPr lang="en-US" sz="2800" b="1" dirty="0">
                <a:solidFill>
                  <a:srgbClr val="538234"/>
                </a:solidFill>
              </a:rPr>
              <a:t>one</a:t>
            </a:r>
            <a:r>
              <a:rPr lang="en-US" sz="2800" dirty="0">
                <a:solidFill>
                  <a:srgbClr val="538234"/>
                </a:solidFill>
              </a:rPr>
              <a:t> ideal refresh-based mitigation mechanism</a:t>
            </a:r>
            <a:r>
              <a:rPr lang="en-US" sz="2800" dirty="0"/>
              <a:t>:</a:t>
            </a:r>
          </a:p>
          <a:p>
            <a:pPr marL="411480" lvl="1"/>
            <a:r>
              <a:rPr lang="en-US" sz="2400" b="1" dirty="0">
                <a:solidFill>
                  <a:srgbClr val="538234"/>
                </a:solidFill>
              </a:rPr>
              <a:t>Ideal</a:t>
            </a:r>
          </a:p>
          <a:p>
            <a:pPr lvl="1"/>
            <a:endParaRPr lang="en-US" sz="2400" b="1" dirty="0">
              <a:solidFill>
                <a:srgbClr val="538234"/>
              </a:solidFill>
            </a:endParaRPr>
          </a:p>
          <a:p>
            <a:r>
              <a:rPr lang="en-US" sz="2800" b="1" dirty="0">
                <a:solidFill>
                  <a:srgbClr val="7030A0"/>
                </a:solidFill>
              </a:rPr>
              <a:t>More detailed descriptions in the paper on:</a:t>
            </a:r>
          </a:p>
          <a:p>
            <a:pPr marL="411480" lvl="1"/>
            <a:r>
              <a:rPr lang="en-US" sz="2000" dirty="0">
                <a:solidFill>
                  <a:srgbClr val="7030A0"/>
                </a:solidFill>
              </a:rPr>
              <a:t>Descriptions of mechanisms in our paper and the original publications</a:t>
            </a:r>
          </a:p>
          <a:p>
            <a:pPr marL="411480" lvl="1"/>
            <a:r>
              <a:rPr lang="en-US" sz="2000" dirty="0">
                <a:solidFill>
                  <a:srgbClr val="7030A0"/>
                </a:solidFill>
              </a:rPr>
              <a:t>How we scale each mechanism to more vulnerable DRAM chips (lower </a:t>
            </a:r>
            <a:r>
              <a:rPr lang="en-US" sz="2000" b="1" dirty="0" err="1">
                <a:solidFill>
                  <a:srgbClr val="7030A0"/>
                </a:solidFill>
              </a:rPr>
              <a:t>HC</a:t>
            </a:r>
            <a:r>
              <a:rPr lang="en-US" sz="2000" b="1" baseline="-25000" dirty="0" err="1">
                <a:solidFill>
                  <a:srgbClr val="7030A0"/>
                </a:solidFill>
              </a:rPr>
              <a:t>first</a:t>
            </a:r>
            <a:r>
              <a:rPr lang="en-US" sz="2000" dirty="0">
                <a:solidFill>
                  <a:srgbClr val="7030A0"/>
                </a:solidFill>
              </a:rPr>
              <a:t>)</a:t>
            </a:r>
          </a:p>
          <a:p>
            <a:pPr lvl="1"/>
            <a:endParaRPr lang="en-US" sz="2000" dirty="0">
              <a:solidFill>
                <a:srgbClr val="7030A0"/>
              </a:solidFill>
            </a:endParaRPr>
          </a:p>
          <a:p>
            <a:pPr marL="457200" lvl="1" indent="0">
              <a:buNone/>
            </a:pPr>
            <a:endParaRPr lang="en-US" sz="1800" b="1" dirty="0">
              <a:solidFill>
                <a:srgbClr val="538234"/>
              </a:solidFill>
            </a:endParaRPr>
          </a:p>
          <a:p>
            <a:pPr lvl="1"/>
            <a:endParaRPr lang="en-US" sz="200" dirty="0"/>
          </a:p>
        </p:txBody>
      </p:sp>
    </p:spTree>
    <p:extLst>
      <p:ext uri="{BB962C8B-B14F-4D97-AF65-F5344CB8AC3E}">
        <p14:creationId xmlns:p14="http://schemas.microsoft.com/office/powerpoint/2010/main" val="270091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3242821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0530" y="121908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3296" y="1219088"/>
            <a:ext cx="7173209" cy="2184034"/>
          </a:xfrm>
          <a:prstGeom prst="rect">
            <a:avLst/>
          </a:prstGeom>
        </p:spPr>
      </p:pic>
      <p:sp>
        <p:nvSpPr>
          <p:cNvPr id="2" name="Title 1"/>
          <p:cNvSpPr>
            <a:spLocks noGrp="1"/>
          </p:cNvSpPr>
          <p:nvPr>
            <p:ph type="title"/>
          </p:nvPr>
        </p:nvSpPr>
        <p:spPr/>
        <p:txBody>
          <a:bodyPr/>
          <a:lstStyle/>
          <a:p>
            <a:r>
              <a:rPr lang="en-US" sz="3500" b="1" dirty="0"/>
              <a:t>Mitigation Mech. Eval. </a:t>
            </a:r>
            <a:r>
              <a:rPr lang="en-US" sz="3500" b="1" dirty="0">
                <a:solidFill>
                  <a:schemeClr val="tx1">
                    <a:lumMod val="50000"/>
                    <a:lumOff val="50000"/>
                  </a:schemeClr>
                </a:solidFill>
              </a:rPr>
              <a:t>(Increased Refresh)</a:t>
            </a:r>
          </a:p>
        </p:txBody>
      </p:sp>
      <p:sp>
        <p:nvSpPr>
          <p:cNvPr id="23" name="TextBox 22">
            <a:extLst>
              <a:ext uri="{FF2B5EF4-FFF2-40B4-BE49-F238E27FC236}">
                <a16:creationId xmlns:a16="http://schemas.microsoft.com/office/drawing/2014/main" id="{263F10AF-9570-034C-BC25-E921F9F04FE2}"/>
              </a:ext>
            </a:extLst>
          </p:cNvPr>
          <p:cNvSpPr txBox="1"/>
          <p:nvPr/>
        </p:nvSpPr>
        <p:spPr>
          <a:xfrm>
            <a:off x="1804732"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7184"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4888"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3222"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5983"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8435"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6139"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4473"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5"/>
          <a:stretch>
            <a:fillRect/>
          </a:stretch>
        </p:blipFill>
        <p:spPr>
          <a:xfrm>
            <a:off x="1402288" y="900754"/>
            <a:ext cx="7173209" cy="276711"/>
          </a:xfrm>
          <a:prstGeom prst="rect">
            <a:avLst/>
          </a:prstGeom>
        </p:spPr>
      </p:pic>
      <p:sp>
        <p:nvSpPr>
          <p:cNvPr id="72" name="Rectangle 71">
            <a:extLst>
              <a:ext uri="{FF2B5EF4-FFF2-40B4-BE49-F238E27FC236}">
                <a16:creationId xmlns:a16="http://schemas.microsoft.com/office/drawing/2014/main" id="{6F6EE485-8E92-E24D-B65F-D0FB86FBFFC9}"/>
              </a:ext>
            </a:extLst>
          </p:cNvPr>
          <p:cNvSpPr/>
          <p:nvPr/>
        </p:nvSpPr>
        <p:spPr>
          <a:xfrm>
            <a:off x="1440530" y="955355"/>
            <a:ext cx="1673102"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3" name="Rectangle 72">
            <a:extLst>
              <a:ext uri="{FF2B5EF4-FFF2-40B4-BE49-F238E27FC236}">
                <a16:creationId xmlns:a16="http://schemas.microsoft.com/office/drawing/2014/main" id="{CAE930FC-BF12-4143-A100-B44E5FEB4E56}"/>
              </a:ext>
            </a:extLst>
          </p:cNvPr>
          <p:cNvSpPr/>
          <p:nvPr/>
        </p:nvSpPr>
        <p:spPr>
          <a:xfrm>
            <a:off x="3233237"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cxnSp>
        <p:nvCxnSpPr>
          <p:cNvPr id="79" name="Straight Connector 78">
            <a:extLst>
              <a:ext uri="{FF2B5EF4-FFF2-40B4-BE49-F238E27FC236}">
                <a16:creationId xmlns:a16="http://schemas.microsoft.com/office/drawing/2014/main" id="{86766A86-830B-9548-8CBA-186C3ED2573C}"/>
              </a:ext>
            </a:extLst>
          </p:cNvPr>
          <p:cNvCxnSpPr>
            <a:cxnSpLocks/>
          </p:cNvCxnSpPr>
          <p:nvPr/>
        </p:nvCxnSpPr>
        <p:spPr>
          <a:xfrm flipV="1">
            <a:off x="3051692" y="1250107"/>
            <a:ext cx="0" cy="21276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45CCF02-5EEA-4840-B097-EC1858BB88C4}"/>
              </a:ext>
            </a:extLst>
          </p:cNvPr>
          <p:cNvSpPr txBox="1"/>
          <p:nvPr/>
        </p:nvSpPr>
        <p:spPr>
          <a:xfrm>
            <a:off x="1574704" y="2180705"/>
            <a:ext cx="1246960" cy="523220"/>
          </a:xfrm>
          <a:prstGeom prst="rect">
            <a:avLst/>
          </a:prstGeom>
          <a:noFill/>
        </p:spPr>
        <p:txBody>
          <a:bodyPr wrap="square" rtlCol="0">
            <a:spAutoFit/>
          </a:bodyPr>
          <a:lstStyle/>
          <a:p>
            <a:r>
              <a:rPr lang="en-US" sz="1400" dirty="0">
                <a:ln>
                  <a:solidFill>
                    <a:schemeClr val="tx1"/>
                  </a:solidFill>
                </a:ln>
              </a:rPr>
              <a:t>Increased Refresh Rate</a:t>
            </a:r>
          </a:p>
        </p:txBody>
      </p:sp>
      <p:pic>
        <p:nvPicPr>
          <p:cNvPr id="85" name="Picture 84">
            <a:extLst>
              <a:ext uri="{FF2B5EF4-FFF2-40B4-BE49-F238E27FC236}">
                <a16:creationId xmlns:a16="http://schemas.microsoft.com/office/drawing/2014/main" id="{AA69C610-778A-3248-8DA8-6B3805412E92}"/>
              </a:ext>
            </a:extLst>
          </p:cNvPr>
          <p:cNvPicPr>
            <a:picLocks/>
          </p:cNvPicPr>
          <p:nvPr/>
        </p:nvPicPr>
        <p:blipFill rotWithShape="1">
          <a:blip r:embed="rId6">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86" name="TextBox 85">
            <a:extLst>
              <a:ext uri="{FF2B5EF4-FFF2-40B4-BE49-F238E27FC236}">
                <a16:creationId xmlns:a16="http://schemas.microsoft.com/office/drawing/2014/main" id="{2DD4FF26-F4CD-1C4E-90D6-DFAD7F498D79}"/>
              </a:ext>
            </a:extLst>
          </p:cNvPr>
          <p:cNvSpPr txBox="1"/>
          <p:nvPr/>
        </p:nvSpPr>
        <p:spPr>
          <a:xfrm>
            <a:off x="264857" y="4479918"/>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rgbClr val="C00000"/>
                </a:solidFill>
                <a:latin typeface="Cambria" panose="02040503050406030204" pitchFamily="18" charset="0"/>
              </a:rPr>
              <a:t>Substantial</a:t>
            </a:r>
            <a:r>
              <a:rPr lang="en-US" sz="2400" b="1" dirty="0">
                <a:latin typeface="Cambria" panose="02040503050406030204" pitchFamily="18" charset="0"/>
              </a:rPr>
              <a:t> overhead for high </a:t>
            </a:r>
            <a:r>
              <a:rPr lang="en-US" sz="2400" b="1" dirty="0" err="1">
                <a:latin typeface="Cambria" panose="02040503050406030204" pitchFamily="18" charset="0"/>
              </a:rPr>
              <a:t>HC</a:t>
            </a:r>
            <a:r>
              <a:rPr lang="en-US" sz="2400" b="1" baseline="-25000" dirty="0" err="1">
                <a:latin typeface="Cambria" panose="02040503050406030204" pitchFamily="18" charset="0"/>
              </a:rPr>
              <a:t>first</a:t>
            </a:r>
            <a:r>
              <a:rPr lang="en-US" sz="2400" b="1" dirty="0">
                <a:latin typeface="Cambria" panose="02040503050406030204" pitchFamily="18" charset="0"/>
              </a:rPr>
              <a:t> values.</a:t>
            </a:r>
          </a:p>
          <a:p>
            <a:pPr algn="ctr"/>
            <a:endParaRPr lang="en-US" sz="1400" b="1" dirty="0">
              <a:latin typeface="Cambria" panose="02040503050406030204" pitchFamily="18" charset="0"/>
            </a:endParaRPr>
          </a:p>
          <a:p>
            <a:pPr algn="ctr"/>
            <a:r>
              <a:rPr lang="en-US" sz="2400" b="1" dirty="0">
                <a:latin typeface="Cambria" panose="02040503050406030204" pitchFamily="18" charset="0"/>
              </a:rPr>
              <a:t>This mechanism does not support </a:t>
            </a:r>
            <a:r>
              <a:rPr lang="en-US" sz="2400" b="1" dirty="0" err="1">
                <a:solidFill>
                  <a:schemeClr val="accent5"/>
                </a:solidFill>
                <a:latin typeface="Cambria" panose="02040503050406030204" pitchFamily="18" charset="0"/>
              </a:rPr>
              <a:t>HC</a:t>
            </a:r>
            <a:r>
              <a:rPr lang="en-US" sz="2400" b="1" baseline="-25000" dirty="0" err="1">
                <a:solidFill>
                  <a:schemeClr val="accent5"/>
                </a:solidFill>
                <a:latin typeface="Cambria" panose="02040503050406030204" pitchFamily="18" charset="0"/>
              </a:rPr>
              <a:t>first</a:t>
            </a:r>
            <a:r>
              <a:rPr lang="en-US" sz="2400" b="1" dirty="0">
                <a:solidFill>
                  <a:schemeClr val="accent5"/>
                </a:solidFill>
                <a:latin typeface="Cambria" panose="02040503050406030204" pitchFamily="18" charset="0"/>
              </a:rPr>
              <a:t> &lt; 32k </a:t>
            </a:r>
          </a:p>
          <a:p>
            <a:pPr algn="ctr"/>
            <a:r>
              <a:rPr lang="en-US" sz="2400" b="1" dirty="0">
                <a:latin typeface="Cambria" panose="02040503050406030204" pitchFamily="18" charset="0"/>
              </a:rPr>
              <a:t>due to the </a:t>
            </a:r>
            <a:r>
              <a:rPr lang="en-US" sz="2400" b="1" dirty="0">
                <a:solidFill>
                  <a:srgbClr val="C00000"/>
                </a:solidFill>
                <a:latin typeface="Cambria" panose="02040503050406030204" pitchFamily="18" charset="0"/>
              </a:rPr>
              <a:t>prohibitively high refresh rates </a:t>
            </a:r>
            <a:r>
              <a:rPr lang="en-US" sz="2400" b="1" dirty="0">
                <a:latin typeface="Cambria" panose="02040503050406030204" pitchFamily="18" charset="0"/>
              </a:rPr>
              <a:t>required</a:t>
            </a:r>
          </a:p>
          <a:p>
            <a:pPr algn="ctr"/>
            <a:endParaRPr lang="en-US" sz="900" b="1" dirty="0">
              <a:latin typeface="Cambria" panose="02040503050406030204" pitchFamily="18" charset="0"/>
              <a:ea typeface="Cambria" charset="0"/>
              <a:cs typeface="Cambria" charset="0"/>
            </a:endParaRPr>
          </a:p>
        </p:txBody>
      </p:sp>
    </p:spTree>
    <p:extLst>
      <p:ext uri="{BB962C8B-B14F-4D97-AF65-F5344CB8AC3E}">
        <p14:creationId xmlns:p14="http://schemas.microsoft.com/office/powerpoint/2010/main" val="62004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0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83" grpId="0"/>
      <p:bldP spid="8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29429" y="122266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19944" y="122266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11607" r="9625" b="22639"/>
          <a:stretch/>
        </p:blipFill>
        <p:spPr>
          <a:xfrm>
            <a:off x="1431942" y="1290558"/>
            <a:ext cx="7137585" cy="2004185"/>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6">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9597"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2049"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9753"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8087"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40848"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43300"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61004"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9338"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7"/>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692783" y="2523433"/>
            <a:ext cx="570605" cy="307777"/>
          </a:xfrm>
          <a:prstGeom prst="rect">
            <a:avLst/>
          </a:prstGeom>
          <a:noFill/>
        </p:spPr>
        <p:txBody>
          <a:bodyPr wrap="none" rtlCol="0">
            <a:spAutoFit/>
          </a:bodyPr>
          <a:lstStyle/>
          <a:p>
            <a:r>
              <a:rPr lang="en-US" sz="1400" dirty="0">
                <a:ln>
                  <a:solidFill>
                    <a:schemeClr val="tx1"/>
                  </a:solidFill>
                </a:ln>
              </a:rPr>
              <a:t>PARA</a:t>
            </a:r>
          </a:p>
        </p:txBody>
      </p:sp>
      <p:sp>
        <p:nvSpPr>
          <p:cNvPr id="73" name="Rectangle 72">
            <a:extLst>
              <a:ext uri="{FF2B5EF4-FFF2-40B4-BE49-F238E27FC236}">
                <a16:creationId xmlns:a16="http://schemas.microsoft.com/office/drawing/2014/main" id="{CAE930FC-BF12-4143-A100-B44E5FEB4E56}"/>
              </a:ext>
            </a:extLst>
          </p:cNvPr>
          <p:cNvSpPr/>
          <p:nvPr/>
        </p:nvSpPr>
        <p:spPr>
          <a:xfrm>
            <a:off x="3210935"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39935"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22279"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781143"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681357"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3" name="Title 1">
            <a:extLst>
              <a:ext uri="{FF2B5EF4-FFF2-40B4-BE49-F238E27FC236}">
                <a16:creationId xmlns:a16="http://schemas.microsoft.com/office/drawing/2014/main" id="{21908DA1-96B0-9A41-BF75-F8A14AF24AC7}"/>
              </a:ext>
            </a:extLst>
          </p:cNvPr>
          <p:cNvSpPr>
            <a:spLocks noGrp="1"/>
          </p:cNvSpPr>
          <p:nvPr>
            <p:ph type="title"/>
          </p:nvPr>
        </p:nvSpPr>
        <p:spPr>
          <a:xfrm>
            <a:off x="75991" y="73723"/>
            <a:ext cx="8987622" cy="740193"/>
          </a:xfrm>
        </p:spPr>
        <p:txBody>
          <a:bodyPr/>
          <a:lstStyle/>
          <a:p>
            <a:r>
              <a:rPr lang="en-US" sz="3500" b="1" dirty="0"/>
              <a:t>Mitigation Mechanism Evaluation (PARA) </a:t>
            </a:r>
          </a:p>
        </p:txBody>
      </p:sp>
      <p:sp>
        <p:nvSpPr>
          <p:cNvPr id="34" name="TextBox 33">
            <a:extLst>
              <a:ext uri="{FF2B5EF4-FFF2-40B4-BE49-F238E27FC236}">
                <a16:creationId xmlns:a16="http://schemas.microsoft.com/office/drawing/2014/main" id="{A6FCDEEF-1124-C64B-A94C-963E952D240D}"/>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7" name="Rectangle 6">
            <a:extLst>
              <a:ext uri="{FF2B5EF4-FFF2-40B4-BE49-F238E27FC236}">
                <a16:creationId xmlns:a16="http://schemas.microsoft.com/office/drawing/2014/main" id="{08289F44-F2F8-D047-A0B8-05678063EA63}"/>
              </a:ext>
            </a:extLst>
          </p:cNvPr>
          <p:cNvSpPr/>
          <p:nvPr/>
        </p:nvSpPr>
        <p:spPr>
          <a:xfrm>
            <a:off x="1452005" y="1245802"/>
            <a:ext cx="3409652"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2F3FD-2198-F14E-9096-A29199E6300C}"/>
              </a:ext>
            </a:extLst>
          </p:cNvPr>
          <p:cNvSpPr/>
          <p:nvPr/>
        </p:nvSpPr>
        <p:spPr>
          <a:xfrm>
            <a:off x="4852513" y="1246393"/>
            <a:ext cx="3687196"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1E5AFD0-FA08-6241-806A-D4A216175441}"/>
              </a:ext>
            </a:extLst>
          </p:cNvPr>
          <p:cNvSpPr txBox="1"/>
          <p:nvPr/>
        </p:nvSpPr>
        <p:spPr>
          <a:xfrm>
            <a:off x="1559455" y="2991887"/>
            <a:ext cx="3122971" cy="369332"/>
          </a:xfrm>
          <a:prstGeom prst="rect">
            <a:avLst/>
          </a:prstGeom>
          <a:noFill/>
        </p:spPr>
        <p:txBody>
          <a:bodyPr wrap="none" rtlCol="0">
            <a:spAutoFit/>
          </a:bodyPr>
          <a:lstStyle/>
          <a:p>
            <a:r>
              <a:rPr lang="en-US" b="1" dirty="0">
                <a:latin typeface="Cambria" panose="02040503050406030204" pitchFamily="18" charset="0"/>
              </a:rPr>
              <a:t>Low Performance Overhead</a:t>
            </a:r>
          </a:p>
        </p:txBody>
      </p:sp>
      <p:sp>
        <p:nvSpPr>
          <p:cNvPr id="37" name="TextBox 36">
            <a:extLst>
              <a:ext uri="{FF2B5EF4-FFF2-40B4-BE49-F238E27FC236}">
                <a16:creationId xmlns:a16="http://schemas.microsoft.com/office/drawing/2014/main" id="{F2FFCDB7-E940-CC4E-94BB-42D493208A98}"/>
              </a:ext>
            </a:extLst>
          </p:cNvPr>
          <p:cNvSpPr txBox="1"/>
          <p:nvPr/>
        </p:nvSpPr>
        <p:spPr>
          <a:xfrm>
            <a:off x="5037372" y="2991083"/>
            <a:ext cx="3178562" cy="369332"/>
          </a:xfrm>
          <a:prstGeom prst="rect">
            <a:avLst/>
          </a:prstGeom>
          <a:noFill/>
        </p:spPr>
        <p:txBody>
          <a:bodyPr wrap="none" rtlCol="0">
            <a:spAutoFit/>
          </a:bodyPr>
          <a:lstStyle/>
          <a:p>
            <a:r>
              <a:rPr lang="en-US" b="1" dirty="0">
                <a:latin typeface="Cambria" panose="02040503050406030204" pitchFamily="18" charset="0"/>
              </a:rPr>
              <a:t>High Performance Overhead</a:t>
            </a:r>
          </a:p>
        </p:txBody>
      </p:sp>
      <p:grpSp>
        <p:nvGrpSpPr>
          <p:cNvPr id="18" name="Group 17">
            <a:extLst>
              <a:ext uri="{FF2B5EF4-FFF2-40B4-BE49-F238E27FC236}">
                <a16:creationId xmlns:a16="http://schemas.microsoft.com/office/drawing/2014/main" id="{84E237C7-F0D6-DA47-AF6D-1C956C6B1547}"/>
              </a:ext>
            </a:extLst>
          </p:cNvPr>
          <p:cNvGrpSpPr/>
          <p:nvPr/>
        </p:nvGrpSpPr>
        <p:grpSpPr>
          <a:xfrm>
            <a:off x="5769090" y="1236048"/>
            <a:ext cx="3178562" cy="1715923"/>
            <a:chOff x="5769090" y="1236048"/>
            <a:chExt cx="3178562" cy="1715923"/>
          </a:xfrm>
        </p:grpSpPr>
        <p:cxnSp>
          <p:nvCxnSpPr>
            <p:cNvPr id="14" name="Straight Arrow Connector 13">
              <a:extLst>
                <a:ext uri="{FF2B5EF4-FFF2-40B4-BE49-F238E27FC236}">
                  <a16:creationId xmlns:a16="http://schemas.microsoft.com/office/drawing/2014/main" id="{A80E0C29-A116-2C4E-B20F-7188366888FD}"/>
                </a:ext>
              </a:extLst>
            </p:cNvPr>
            <p:cNvCxnSpPr>
              <a:cxnSpLocks/>
              <a:stCxn id="15" idx="2"/>
            </p:cNvCxnSpPr>
            <p:nvPr/>
          </p:nvCxnSpPr>
          <p:spPr>
            <a:xfrm>
              <a:off x="7358371" y="1636158"/>
              <a:ext cx="560967" cy="13158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A8FA42-158F-2647-A40D-D701B9663A0D}"/>
                </a:ext>
              </a:extLst>
            </p:cNvPr>
            <p:cNvSpPr txBox="1"/>
            <p:nvPr/>
          </p:nvSpPr>
          <p:spPr>
            <a:xfrm>
              <a:off x="5769090" y="1236048"/>
              <a:ext cx="3178562"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80% performance loss</a:t>
              </a:r>
            </a:p>
          </p:txBody>
        </p:sp>
      </p:grpSp>
    </p:spTree>
    <p:extLst>
      <p:ext uri="{BB962C8B-B14F-4D97-AF65-F5344CB8AC3E}">
        <p14:creationId xmlns:p14="http://schemas.microsoft.com/office/powerpoint/2010/main" val="277459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500"/>
                                        <p:tgtEl>
                                          <p:spTgt spid="12"/>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 grpId="0" animBg="1"/>
      <p:bldP spid="35" grpId="0" animBg="1"/>
      <p:bldP spid="8" grpId="0"/>
      <p:bldP spid="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34452" y="121512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17218" y="121512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27874" y="121512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15516" y="1201204"/>
            <a:ext cx="7138575" cy="2185845"/>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7363"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9815"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7519"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5853"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23116"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25568"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43272"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01606"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7"/>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697806" y="2515897"/>
            <a:ext cx="570605" cy="307777"/>
          </a:xfrm>
          <a:prstGeom prst="rect">
            <a:avLst/>
          </a:prstGeom>
          <a:noFill/>
        </p:spPr>
        <p:txBody>
          <a:bodyPr wrap="none" rtlCol="0">
            <a:spAutoFit/>
          </a:bodyPr>
          <a:lstStyle/>
          <a:p>
            <a:r>
              <a:rPr lang="en-US" sz="1400" dirty="0">
                <a:ln>
                  <a:solidFill>
                    <a:schemeClr val="tx1"/>
                  </a:solidFill>
                </a:ln>
              </a:rPr>
              <a:t>PARA</a:t>
            </a: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3" name="Title 1">
            <a:extLst>
              <a:ext uri="{FF2B5EF4-FFF2-40B4-BE49-F238E27FC236}">
                <a16:creationId xmlns:a16="http://schemas.microsoft.com/office/drawing/2014/main" id="{C29AA687-93FA-0746-875C-34DCDC894A74}"/>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err="1"/>
              <a:t>ProHIT</a:t>
            </a:r>
            <a:r>
              <a:rPr lang="en-US" sz="3500" b="1" dirty="0"/>
              <a:t>)</a:t>
            </a:r>
          </a:p>
        </p:txBody>
      </p:sp>
      <p:sp>
        <p:nvSpPr>
          <p:cNvPr id="34" name="TextBox 33">
            <a:extLst>
              <a:ext uri="{FF2B5EF4-FFF2-40B4-BE49-F238E27FC236}">
                <a16:creationId xmlns:a16="http://schemas.microsoft.com/office/drawing/2014/main" id="{0B0F32AA-6D93-A64E-9548-2C333552ACB1}"/>
              </a:ext>
            </a:extLst>
          </p:cNvPr>
          <p:cNvSpPr txBox="1"/>
          <p:nvPr/>
        </p:nvSpPr>
        <p:spPr>
          <a:xfrm>
            <a:off x="5595013" y="1257834"/>
            <a:ext cx="676788" cy="307777"/>
          </a:xfrm>
          <a:prstGeom prst="rect">
            <a:avLst/>
          </a:prstGeom>
          <a:noFill/>
        </p:spPr>
        <p:txBody>
          <a:bodyPr wrap="none" rtlCol="0">
            <a:spAutoFit/>
          </a:bodyPr>
          <a:lstStyle/>
          <a:p>
            <a:r>
              <a:rPr lang="en-US" sz="1400" dirty="0" err="1">
                <a:ln>
                  <a:solidFill>
                    <a:schemeClr val="tx1"/>
                  </a:solidFill>
                </a:ln>
              </a:rPr>
              <a:t>ProHIT</a:t>
            </a:r>
            <a:endParaRPr lang="en-US" sz="1400" dirty="0">
              <a:ln>
                <a:solidFill>
                  <a:schemeClr val="tx1"/>
                </a:solidFill>
              </a:ln>
            </a:endParaRPr>
          </a:p>
        </p:txBody>
      </p:sp>
      <p:pic>
        <p:nvPicPr>
          <p:cNvPr id="35" name="Picture 34">
            <a:extLst>
              <a:ext uri="{FF2B5EF4-FFF2-40B4-BE49-F238E27FC236}">
                <a16:creationId xmlns:a16="http://schemas.microsoft.com/office/drawing/2014/main" id="{558030CB-0D4C-364B-86B6-199609D14B1D}"/>
              </a:ext>
            </a:extLst>
          </p:cNvPr>
          <p:cNvPicPr>
            <a:picLocks/>
          </p:cNvPicPr>
          <p:nvPr/>
        </p:nvPicPr>
        <p:blipFill rotWithShape="1">
          <a:blip r:embed="rId8">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36" name="TextBox 35">
            <a:extLst>
              <a:ext uri="{FF2B5EF4-FFF2-40B4-BE49-F238E27FC236}">
                <a16:creationId xmlns:a16="http://schemas.microsoft.com/office/drawing/2014/main" id="{D1B12BEA-6693-734B-BFBA-7D3256C5C383}"/>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Tree>
    <p:extLst>
      <p:ext uri="{BB962C8B-B14F-4D97-AF65-F5344CB8AC3E}">
        <p14:creationId xmlns:p14="http://schemas.microsoft.com/office/powerpoint/2010/main" val="26069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0360" y="1221562"/>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3126" y="1221562"/>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3782" y="1221561"/>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1424" y="1207638"/>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1424" y="1213945"/>
            <a:ext cx="7138575" cy="2185845"/>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4562"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7014"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4718"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3052"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51311"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53763"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71467"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29801"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8"/>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703714" y="2522331"/>
            <a:ext cx="570605" cy="307777"/>
          </a:xfrm>
          <a:prstGeom prst="rect">
            <a:avLst/>
          </a:prstGeom>
          <a:noFill/>
        </p:spPr>
        <p:txBody>
          <a:bodyPr wrap="none" rtlCol="0">
            <a:spAutoFit/>
          </a:bodyPr>
          <a:lstStyle/>
          <a:p>
            <a:r>
              <a:rPr lang="en-US" sz="1400" dirty="0">
                <a:ln>
                  <a:solidFill>
                    <a:schemeClr val="tx1"/>
                  </a:solidFill>
                </a:ln>
              </a:rPr>
              <a:t>PARA</a:t>
            </a: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5" name="Title 1">
            <a:extLst>
              <a:ext uri="{FF2B5EF4-FFF2-40B4-BE49-F238E27FC236}">
                <a16:creationId xmlns:a16="http://schemas.microsoft.com/office/drawing/2014/main" id="{7874A521-A23E-C74E-9323-89E3F008D91A}"/>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a:solidFill>
                  <a:srgbClr val="C00000"/>
                </a:solidFill>
              </a:rPr>
              <a:t>(</a:t>
            </a:r>
            <a:r>
              <a:rPr lang="en-US" sz="3500" b="1" dirty="0" err="1">
                <a:solidFill>
                  <a:srgbClr val="C00000"/>
                </a:solidFill>
              </a:rPr>
              <a:t>MRLoc</a:t>
            </a:r>
            <a:r>
              <a:rPr lang="en-US" sz="3500" b="1" dirty="0">
                <a:solidFill>
                  <a:srgbClr val="C00000"/>
                </a:solidFill>
              </a:rPr>
              <a:t>)</a:t>
            </a:r>
          </a:p>
        </p:txBody>
      </p:sp>
      <p:sp>
        <p:nvSpPr>
          <p:cNvPr id="38" name="TextBox 37">
            <a:extLst>
              <a:ext uri="{FF2B5EF4-FFF2-40B4-BE49-F238E27FC236}">
                <a16:creationId xmlns:a16="http://schemas.microsoft.com/office/drawing/2014/main" id="{85F9EFCB-6230-8A40-A68B-898EA94A85FA}"/>
              </a:ext>
            </a:extLst>
          </p:cNvPr>
          <p:cNvSpPr txBox="1"/>
          <p:nvPr/>
        </p:nvSpPr>
        <p:spPr>
          <a:xfrm>
            <a:off x="5539415" y="1312033"/>
            <a:ext cx="681597" cy="307777"/>
          </a:xfrm>
          <a:prstGeom prst="rect">
            <a:avLst/>
          </a:prstGeom>
          <a:noFill/>
        </p:spPr>
        <p:txBody>
          <a:bodyPr wrap="none" rtlCol="0">
            <a:spAutoFit/>
          </a:bodyPr>
          <a:lstStyle/>
          <a:p>
            <a:r>
              <a:rPr lang="en-US" sz="1400" dirty="0" err="1">
                <a:ln>
                  <a:solidFill>
                    <a:schemeClr val="tx1"/>
                  </a:solidFill>
                </a:ln>
              </a:rPr>
              <a:t>MRLoc</a:t>
            </a:r>
            <a:endParaRPr lang="en-US" sz="1400" dirty="0">
              <a:ln>
                <a:solidFill>
                  <a:schemeClr val="tx1"/>
                </a:solidFill>
              </a:ln>
            </a:endParaRPr>
          </a:p>
        </p:txBody>
      </p:sp>
      <p:pic>
        <p:nvPicPr>
          <p:cNvPr id="40" name="Picture 39">
            <a:extLst>
              <a:ext uri="{FF2B5EF4-FFF2-40B4-BE49-F238E27FC236}">
                <a16:creationId xmlns:a16="http://schemas.microsoft.com/office/drawing/2014/main" id="{A02E2088-3394-4045-BB67-4FE41B4F161D}"/>
              </a:ext>
            </a:extLst>
          </p:cNvPr>
          <p:cNvPicPr>
            <a:picLocks/>
          </p:cNvPicPr>
          <p:nvPr/>
        </p:nvPicPr>
        <p:blipFill rotWithShape="1">
          <a:blip r:embed="rId9">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1" name="TextBox 40">
            <a:extLst>
              <a:ext uri="{FF2B5EF4-FFF2-40B4-BE49-F238E27FC236}">
                <a16:creationId xmlns:a16="http://schemas.microsoft.com/office/drawing/2014/main" id="{BB86A4D8-FABB-D446-B2C6-D3B83A2F3D69}"/>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42" name="Rectangle 41">
            <a:extLst>
              <a:ext uri="{FF2B5EF4-FFF2-40B4-BE49-F238E27FC236}">
                <a16:creationId xmlns:a16="http://schemas.microsoft.com/office/drawing/2014/main" id="{E1AF32D8-63AA-AB44-B6E2-8D280F4168B6}"/>
              </a:ext>
            </a:extLst>
          </p:cNvPr>
          <p:cNvSpPr/>
          <p:nvPr/>
        </p:nvSpPr>
        <p:spPr>
          <a:xfrm>
            <a:off x="1452005" y="1245802"/>
            <a:ext cx="4058864"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74AB497-981B-2244-80D1-1A9CEFEB64FA}"/>
              </a:ext>
            </a:extLst>
          </p:cNvPr>
          <p:cNvSpPr/>
          <p:nvPr/>
        </p:nvSpPr>
        <p:spPr>
          <a:xfrm>
            <a:off x="5510869" y="1246393"/>
            <a:ext cx="3021640"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A529B55-E7AD-764C-82FE-AC1168FDBC03}"/>
              </a:ext>
            </a:extLst>
          </p:cNvPr>
          <p:cNvSpPr txBox="1"/>
          <p:nvPr/>
        </p:nvSpPr>
        <p:spPr>
          <a:xfrm>
            <a:off x="264857" y="4479918"/>
            <a:ext cx="8609889" cy="110799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latin typeface="Cambria" panose="02040503050406030204" pitchFamily="18" charset="0"/>
              </a:rPr>
              <a:t>Models for </a:t>
            </a:r>
            <a:r>
              <a:rPr lang="en-US" sz="2400" b="1" dirty="0">
                <a:solidFill>
                  <a:srgbClr val="538234"/>
                </a:solidFill>
                <a:latin typeface="Cambria" panose="02040503050406030204" pitchFamily="18" charset="0"/>
              </a:rPr>
              <a:t>scaling</a:t>
            </a:r>
            <a:r>
              <a:rPr lang="en-US" sz="2400" b="1" dirty="0">
                <a:latin typeface="Cambria" panose="02040503050406030204" pitchFamily="18" charset="0"/>
              </a:rPr>
              <a:t> </a:t>
            </a:r>
            <a:r>
              <a:rPr lang="en-US" sz="2400" b="1" dirty="0" err="1">
                <a:latin typeface="Cambria" panose="02040503050406030204" pitchFamily="18" charset="0"/>
              </a:rPr>
              <a:t>ProHIT</a:t>
            </a:r>
            <a:r>
              <a:rPr lang="en-US" sz="2400" b="1" dirty="0">
                <a:latin typeface="Cambria" panose="02040503050406030204" pitchFamily="18" charset="0"/>
              </a:rPr>
              <a:t> and </a:t>
            </a:r>
            <a:r>
              <a:rPr lang="en-US" sz="2400" b="1" dirty="0" err="1">
                <a:latin typeface="Cambria" panose="02040503050406030204" pitchFamily="18" charset="0"/>
              </a:rPr>
              <a:t>MRLoc</a:t>
            </a:r>
            <a:r>
              <a:rPr lang="en-US" sz="2400" b="1" dirty="0">
                <a:latin typeface="Cambria" panose="02040503050406030204" pitchFamily="18" charset="0"/>
              </a:rPr>
              <a:t> for </a:t>
            </a:r>
            <a:r>
              <a:rPr lang="en-US" sz="2400" b="1" dirty="0" err="1">
                <a:solidFill>
                  <a:schemeClr val="accent5">
                    <a:lumMod val="75000"/>
                  </a:schemeClr>
                </a:solidFill>
                <a:latin typeface="Cambria" panose="02040503050406030204" pitchFamily="18" charset="0"/>
              </a:rPr>
              <a:t>HC</a:t>
            </a:r>
            <a:r>
              <a:rPr lang="en-US" sz="2400" b="1" baseline="-25000" dirty="0" err="1">
                <a:solidFill>
                  <a:schemeClr val="accent5">
                    <a:lumMod val="75000"/>
                  </a:schemeClr>
                </a:solidFill>
                <a:latin typeface="Cambria" panose="02040503050406030204" pitchFamily="18" charset="0"/>
              </a:rPr>
              <a:t>first</a:t>
            </a:r>
            <a:r>
              <a:rPr lang="en-US" sz="2400" b="1" dirty="0">
                <a:solidFill>
                  <a:schemeClr val="accent5">
                    <a:lumMod val="75000"/>
                  </a:schemeClr>
                </a:solidFill>
                <a:latin typeface="Cambria" panose="02040503050406030204" pitchFamily="18" charset="0"/>
              </a:rPr>
              <a:t> &lt; 2k </a:t>
            </a:r>
          </a:p>
          <a:p>
            <a:pPr algn="ctr"/>
            <a:r>
              <a:rPr lang="en-US" sz="2400" b="1" dirty="0">
                <a:latin typeface="Cambria" panose="02040503050406030204" pitchFamily="18" charset="0"/>
              </a:rPr>
              <a:t>are </a:t>
            </a:r>
            <a:r>
              <a:rPr lang="en-US" sz="2400" b="1" dirty="0">
                <a:solidFill>
                  <a:srgbClr val="C00000"/>
                </a:solidFill>
                <a:latin typeface="Cambria" panose="02040503050406030204" pitchFamily="18" charset="0"/>
              </a:rPr>
              <a:t>not provided </a:t>
            </a:r>
            <a:r>
              <a:rPr lang="en-US" sz="2400" b="1" dirty="0">
                <a:latin typeface="Cambria" panose="02040503050406030204" pitchFamily="18" charset="0"/>
              </a:rPr>
              <a:t>and how to do so is </a:t>
            </a:r>
            <a:r>
              <a:rPr lang="en-US" sz="2400" b="1" dirty="0">
                <a:solidFill>
                  <a:srgbClr val="C00000"/>
                </a:solidFill>
                <a:latin typeface="Cambria" panose="02040503050406030204" pitchFamily="18" charset="0"/>
              </a:rPr>
              <a:t>not intuitive</a:t>
            </a:r>
          </a:p>
          <a:p>
            <a:pPr algn="ctr"/>
            <a:endParaRPr lang="en-US" sz="900" b="1" dirty="0">
              <a:latin typeface="Cambria" panose="02040503050406030204" pitchFamily="18" charset="0"/>
              <a:ea typeface="Cambria" charset="0"/>
              <a:cs typeface="Cambria" charset="0"/>
            </a:endParaRPr>
          </a:p>
        </p:txBody>
      </p:sp>
      <p:sp>
        <p:nvSpPr>
          <p:cNvPr id="46" name="TextBox 45">
            <a:extLst>
              <a:ext uri="{FF2B5EF4-FFF2-40B4-BE49-F238E27FC236}">
                <a16:creationId xmlns:a16="http://schemas.microsoft.com/office/drawing/2014/main" id="{31A49A76-62EB-8141-B17D-931FB26F6B19}"/>
              </a:ext>
            </a:extLst>
          </p:cNvPr>
          <p:cNvSpPr txBox="1"/>
          <p:nvPr/>
        </p:nvSpPr>
        <p:spPr>
          <a:xfrm>
            <a:off x="2830503" y="2990148"/>
            <a:ext cx="1295611" cy="369332"/>
          </a:xfrm>
          <a:prstGeom prst="rect">
            <a:avLst/>
          </a:prstGeom>
          <a:noFill/>
        </p:spPr>
        <p:txBody>
          <a:bodyPr wrap="none" rtlCol="0">
            <a:spAutoFit/>
          </a:bodyPr>
          <a:lstStyle/>
          <a:p>
            <a:r>
              <a:rPr lang="en-US" b="1" dirty="0">
                <a:latin typeface="Cambria" panose="02040503050406030204" pitchFamily="18" charset="0"/>
              </a:rPr>
              <a:t>Supported</a:t>
            </a:r>
          </a:p>
        </p:txBody>
      </p:sp>
      <p:sp>
        <p:nvSpPr>
          <p:cNvPr id="47" name="TextBox 46">
            <a:extLst>
              <a:ext uri="{FF2B5EF4-FFF2-40B4-BE49-F238E27FC236}">
                <a16:creationId xmlns:a16="http://schemas.microsoft.com/office/drawing/2014/main" id="{0BA00C44-C880-DA4A-B2A5-E9364520BEC0}"/>
              </a:ext>
            </a:extLst>
          </p:cNvPr>
          <p:cNvSpPr txBox="1"/>
          <p:nvPr/>
        </p:nvSpPr>
        <p:spPr>
          <a:xfrm>
            <a:off x="6051677" y="2986614"/>
            <a:ext cx="1707519" cy="369332"/>
          </a:xfrm>
          <a:prstGeom prst="rect">
            <a:avLst/>
          </a:prstGeom>
          <a:noFill/>
        </p:spPr>
        <p:txBody>
          <a:bodyPr wrap="none" rtlCol="0">
            <a:spAutoFit/>
          </a:bodyPr>
          <a:lstStyle/>
          <a:p>
            <a:r>
              <a:rPr lang="en-US" b="1" dirty="0">
                <a:latin typeface="Cambria" panose="02040503050406030204" pitchFamily="18" charset="0"/>
              </a:rPr>
              <a:t>Not supported</a:t>
            </a:r>
          </a:p>
        </p:txBody>
      </p:sp>
    </p:spTree>
    <p:extLst>
      <p:ext uri="{BB962C8B-B14F-4D97-AF65-F5344CB8AC3E}">
        <p14:creationId xmlns:p14="http://schemas.microsoft.com/office/powerpoint/2010/main" val="9034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2" grpId="0" animBg="1"/>
      <p:bldP spid="43" grpId="0" animBg="1"/>
      <p:bldP spid="44" grpId="0" animBg="1"/>
      <p:bldP spid="46" grpId="0"/>
      <p:bldP spid="4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0544" y="1225556"/>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3310" y="1225556"/>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3966" y="1225555"/>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1608" y="1211632"/>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1608" y="1217939"/>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0839" y="1195001"/>
            <a:ext cx="7138577" cy="2184034"/>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4746"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7198"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4902"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3236"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5997"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8449"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6153"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4487"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9"/>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703898" y="2526325"/>
            <a:ext cx="570605"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07834" y="1795075"/>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42" name="Title 1">
            <a:extLst>
              <a:ext uri="{FF2B5EF4-FFF2-40B4-BE49-F238E27FC236}">
                <a16:creationId xmlns:a16="http://schemas.microsoft.com/office/drawing/2014/main" id="{9F4B1B34-AAA7-534D-981E-426229599624}"/>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err="1"/>
              <a:t>TWiCe</a:t>
            </a:r>
            <a:r>
              <a:rPr lang="en-US" sz="3500" b="1" dirty="0"/>
              <a:t>)</a:t>
            </a:r>
          </a:p>
        </p:txBody>
      </p:sp>
      <p:sp>
        <p:nvSpPr>
          <p:cNvPr id="44" name="TextBox 43">
            <a:extLst>
              <a:ext uri="{FF2B5EF4-FFF2-40B4-BE49-F238E27FC236}">
                <a16:creationId xmlns:a16="http://schemas.microsoft.com/office/drawing/2014/main" id="{93C45443-5711-2B4B-A65E-9A7E3DB4E65B}"/>
              </a:ext>
            </a:extLst>
          </p:cNvPr>
          <p:cNvSpPr txBox="1"/>
          <p:nvPr/>
        </p:nvSpPr>
        <p:spPr>
          <a:xfrm>
            <a:off x="2048563" y="1389476"/>
            <a:ext cx="660758" cy="307777"/>
          </a:xfrm>
          <a:prstGeom prst="rect">
            <a:avLst/>
          </a:prstGeom>
          <a:noFill/>
        </p:spPr>
        <p:txBody>
          <a:bodyPr wrap="none" rtlCol="0">
            <a:spAutoFit/>
          </a:bodyPr>
          <a:lstStyle/>
          <a:p>
            <a:r>
              <a:rPr lang="en-US" sz="1400" dirty="0" err="1">
                <a:ln>
                  <a:solidFill>
                    <a:srgbClr val="555455"/>
                  </a:solidFill>
                </a:ln>
                <a:solidFill>
                  <a:srgbClr val="555455"/>
                </a:solidFill>
              </a:rPr>
              <a:t>TWiCe</a:t>
            </a:r>
            <a:endParaRPr lang="en-US" sz="1400" dirty="0">
              <a:ln>
                <a:solidFill>
                  <a:srgbClr val="555455"/>
                </a:solidFill>
              </a:ln>
              <a:solidFill>
                <a:srgbClr val="555455"/>
              </a:solidFill>
            </a:endParaRPr>
          </a:p>
        </p:txBody>
      </p:sp>
      <p:pic>
        <p:nvPicPr>
          <p:cNvPr id="47" name="Picture 46">
            <a:extLst>
              <a:ext uri="{FF2B5EF4-FFF2-40B4-BE49-F238E27FC236}">
                <a16:creationId xmlns:a16="http://schemas.microsoft.com/office/drawing/2014/main" id="{B63865E2-83F8-4E44-9D71-63399995C29A}"/>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8" name="TextBox 47">
            <a:extLst>
              <a:ext uri="{FF2B5EF4-FFF2-40B4-BE49-F238E27FC236}">
                <a16:creationId xmlns:a16="http://schemas.microsoft.com/office/drawing/2014/main" id="{7347A439-E266-6445-B9B5-7B9D5D9F3E13}"/>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49" name="Rectangle 48">
            <a:extLst>
              <a:ext uri="{FF2B5EF4-FFF2-40B4-BE49-F238E27FC236}">
                <a16:creationId xmlns:a16="http://schemas.microsoft.com/office/drawing/2014/main" id="{5FF62183-83C7-914B-AC18-1009EFC13606}"/>
              </a:ext>
            </a:extLst>
          </p:cNvPr>
          <p:cNvSpPr/>
          <p:nvPr/>
        </p:nvSpPr>
        <p:spPr>
          <a:xfrm>
            <a:off x="1464680" y="1245802"/>
            <a:ext cx="1626475"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54C3E22-E1A8-F347-A621-91BBE6E5C60D}"/>
              </a:ext>
            </a:extLst>
          </p:cNvPr>
          <p:cNvSpPr txBox="1"/>
          <p:nvPr/>
        </p:nvSpPr>
        <p:spPr>
          <a:xfrm>
            <a:off x="1559455" y="2991887"/>
            <a:ext cx="1295547" cy="369332"/>
          </a:xfrm>
          <a:prstGeom prst="rect">
            <a:avLst/>
          </a:prstGeom>
          <a:noFill/>
        </p:spPr>
        <p:txBody>
          <a:bodyPr wrap="none" rtlCol="0">
            <a:spAutoFit/>
          </a:bodyPr>
          <a:lstStyle/>
          <a:p>
            <a:r>
              <a:rPr lang="en-US" b="1" dirty="0">
                <a:latin typeface="Cambria" panose="02040503050406030204" pitchFamily="18" charset="0"/>
              </a:rPr>
              <a:t>Supported</a:t>
            </a:r>
          </a:p>
        </p:txBody>
      </p:sp>
      <p:sp>
        <p:nvSpPr>
          <p:cNvPr id="52" name="TextBox 51">
            <a:extLst>
              <a:ext uri="{FF2B5EF4-FFF2-40B4-BE49-F238E27FC236}">
                <a16:creationId xmlns:a16="http://schemas.microsoft.com/office/drawing/2014/main" id="{A11EFCF6-17CC-014A-9DC0-B8454D6DDDDD}"/>
              </a:ext>
            </a:extLst>
          </p:cNvPr>
          <p:cNvSpPr txBox="1"/>
          <p:nvPr/>
        </p:nvSpPr>
        <p:spPr>
          <a:xfrm>
            <a:off x="4853314" y="2998790"/>
            <a:ext cx="1707583" cy="369332"/>
          </a:xfrm>
          <a:prstGeom prst="rect">
            <a:avLst/>
          </a:prstGeom>
          <a:noFill/>
        </p:spPr>
        <p:txBody>
          <a:bodyPr wrap="none" rtlCol="0">
            <a:spAutoFit/>
          </a:bodyPr>
          <a:lstStyle/>
          <a:p>
            <a:r>
              <a:rPr lang="en-US" b="1" dirty="0">
                <a:latin typeface="Cambria" panose="02040503050406030204" pitchFamily="18" charset="0"/>
              </a:rPr>
              <a:t>Not supported</a:t>
            </a:r>
          </a:p>
        </p:txBody>
      </p:sp>
      <p:sp>
        <p:nvSpPr>
          <p:cNvPr id="53" name="TextBox 52">
            <a:extLst>
              <a:ext uri="{FF2B5EF4-FFF2-40B4-BE49-F238E27FC236}">
                <a16:creationId xmlns:a16="http://schemas.microsoft.com/office/drawing/2014/main" id="{C42769CB-BF2C-874B-BB25-BAA36D752E9E}"/>
              </a:ext>
            </a:extLst>
          </p:cNvPr>
          <p:cNvSpPr txBox="1"/>
          <p:nvPr/>
        </p:nvSpPr>
        <p:spPr>
          <a:xfrm>
            <a:off x="264857" y="4479918"/>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err="1">
                <a:latin typeface="Cambria" panose="02040503050406030204" pitchFamily="18" charset="0"/>
              </a:rPr>
              <a:t>TWiCe</a:t>
            </a:r>
            <a:r>
              <a:rPr lang="en-US" sz="2400" b="1" dirty="0">
                <a:latin typeface="Cambria" panose="02040503050406030204" pitchFamily="18" charset="0"/>
              </a:rPr>
              <a:t> does not support </a:t>
            </a:r>
            <a:r>
              <a:rPr lang="en-US" sz="2400" b="1" dirty="0" err="1">
                <a:solidFill>
                  <a:schemeClr val="accent5">
                    <a:lumMod val="75000"/>
                  </a:schemeClr>
                </a:solidFill>
                <a:latin typeface="Cambria" panose="02040503050406030204" pitchFamily="18" charset="0"/>
              </a:rPr>
              <a:t>HC</a:t>
            </a:r>
            <a:r>
              <a:rPr lang="en-US" sz="2400" b="1" baseline="-25000" dirty="0" err="1">
                <a:solidFill>
                  <a:schemeClr val="accent5">
                    <a:lumMod val="75000"/>
                  </a:schemeClr>
                </a:solidFill>
                <a:latin typeface="Cambria" panose="02040503050406030204" pitchFamily="18" charset="0"/>
              </a:rPr>
              <a:t>first</a:t>
            </a:r>
            <a:r>
              <a:rPr lang="en-US" sz="2400" b="1" dirty="0">
                <a:solidFill>
                  <a:schemeClr val="accent5">
                    <a:lumMod val="75000"/>
                  </a:schemeClr>
                </a:solidFill>
                <a:latin typeface="Cambria" panose="02040503050406030204" pitchFamily="18" charset="0"/>
              </a:rPr>
              <a:t> &lt; 32k</a:t>
            </a:r>
            <a:r>
              <a:rPr lang="en-US" sz="2400" b="1" dirty="0">
                <a:latin typeface="Cambria" panose="02040503050406030204" pitchFamily="18" charset="0"/>
              </a:rPr>
              <a:t>. </a:t>
            </a:r>
          </a:p>
          <a:p>
            <a:pPr algn="ctr"/>
            <a:endParaRPr lang="en-US" sz="1400" b="1" dirty="0">
              <a:latin typeface="Cambria" panose="02040503050406030204" pitchFamily="18" charset="0"/>
            </a:endParaRPr>
          </a:p>
          <a:p>
            <a:pPr algn="ctr"/>
            <a:r>
              <a:rPr lang="en-US" sz="2400" b="1" dirty="0">
                <a:latin typeface="Cambria" panose="02040503050406030204" pitchFamily="18" charset="0"/>
              </a:rPr>
              <a:t>We evaluate an </a:t>
            </a:r>
            <a:r>
              <a:rPr lang="en-US" sz="2400" b="1" dirty="0">
                <a:solidFill>
                  <a:srgbClr val="538234"/>
                </a:solidFill>
                <a:latin typeface="Cambria" panose="02040503050406030204" pitchFamily="18" charset="0"/>
              </a:rPr>
              <a:t>ideal scalable version (</a:t>
            </a:r>
            <a:r>
              <a:rPr lang="en-US" sz="2400" b="1" dirty="0" err="1">
                <a:solidFill>
                  <a:srgbClr val="538234"/>
                </a:solidFill>
                <a:latin typeface="Cambria" panose="02040503050406030204" pitchFamily="18" charset="0"/>
              </a:rPr>
              <a:t>TWiCe</a:t>
            </a:r>
            <a:r>
              <a:rPr lang="en-US" sz="2400" b="1" dirty="0">
                <a:solidFill>
                  <a:srgbClr val="538234"/>
                </a:solidFill>
                <a:latin typeface="Cambria" panose="02040503050406030204" pitchFamily="18" charset="0"/>
              </a:rPr>
              <a:t>-ideal) </a:t>
            </a:r>
          </a:p>
          <a:p>
            <a:pPr algn="ctr"/>
            <a:r>
              <a:rPr lang="en-US" sz="2400" b="1" dirty="0">
                <a:latin typeface="Cambria" panose="02040503050406030204" pitchFamily="18" charset="0"/>
              </a:rPr>
              <a:t>assuming it solves </a:t>
            </a:r>
            <a:r>
              <a:rPr lang="en-US" sz="2400" b="1" dirty="0">
                <a:solidFill>
                  <a:srgbClr val="C00000"/>
                </a:solidFill>
                <a:latin typeface="Cambria" panose="02040503050406030204" pitchFamily="18" charset="0"/>
              </a:rPr>
              <a:t>two critical design issues</a:t>
            </a:r>
          </a:p>
          <a:p>
            <a:pPr algn="ctr"/>
            <a:endParaRPr lang="en-US" sz="900" b="1" dirty="0">
              <a:latin typeface="Cambria" panose="02040503050406030204" pitchFamily="18" charset="0"/>
              <a:ea typeface="Cambria" charset="0"/>
              <a:cs typeface="Cambria" charset="0"/>
            </a:endParaRPr>
          </a:p>
        </p:txBody>
      </p:sp>
      <p:sp>
        <p:nvSpPr>
          <p:cNvPr id="50" name="Rectangle 49">
            <a:extLst>
              <a:ext uri="{FF2B5EF4-FFF2-40B4-BE49-F238E27FC236}">
                <a16:creationId xmlns:a16="http://schemas.microsoft.com/office/drawing/2014/main" id="{4022DFF4-2323-2D45-A58C-6C6E7DE0E907}"/>
              </a:ext>
            </a:extLst>
          </p:cNvPr>
          <p:cNvSpPr/>
          <p:nvPr/>
        </p:nvSpPr>
        <p:spPr>
          <a:xfrm>
            <a:off x="3081463" y="1233777"/>
            <a:ext cx="5443964"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01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hidden"/>
                                      </p:to>
                                    </p:set>
                                  </p:childTnLst>
                                </p:cTn>
                              </p:par>
                              <p:par>
                                <p:cTn id="12" presetID="1" presetClass="entr" presetSubtype="0" fill="hold" grpId="0" nodeType="withEffect">
                                  <p:stCondLst>
                                    <p:cond delay="1200"/>
                                  </p:stCondLst>
                                  <p:childTnLst>
                                    <p:set>
                                      <p:cBhvr>
                                        <p:cTn id="13" dur="1" fill="hold">
                                          <p:stCondLst>
                                            <p:cond delay="0"/>
                                          </p:stCondLst>
                                        </p:cTn>
                                        <p:tgtEl>
                                          <p:spTgt spid="6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animBg="1"/>
      <p:bldP spid="77" grpId="0" animBg="1"/>
      <p:bldP spid="49" grpId="0" animBg="1"/>
      <p:bldP spid="51" grpId="0"/>
      <p:bldP spid="52" grpId="0"/>
      <p:bldP spid="53" grpId="0" animBg="1"/>
      <p:bldP spid="5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7810"/>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7810"/>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7809"/>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3886"/>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20193"/>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7255"/>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3534"/>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707973" y="2528579"/>
            <a:ext cx="570605"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7329"/>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5824"/>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a:solidFill>
                  <a:srgbClr val="538234"/>
                </a:solidFill>
              </a:rPr>
              <a:t>(Ideal)</a:t>
            </a:r>
          </a:p>
        </p:txBody>
      </p:sp>
      <p:pic>
        <p:nvPicPr>
          <p:cNvPr id="80" name="Picture 79">
            <a:extLst>
              <a:ext uri="{FF2B5EF4-FFF2-40B4-BE49-F238E27FC236}">
                <a16:creationId xmlns:a16="http://schemas.microsoft.com/office/drawing/2014/main" id="{1FB903D6-B274-0341-9884-EC76115C1CAF}"/>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81" name="TextBox 80">
            <a:extLst>
              <a:ext uri="{FF2B5EF4-FFF2-40B4-BE49-F238E27FC236}">
                <a16:creationId xmlns:a16="http://schemas.microsoft.com/office/drawing/2014/main" id="{E744FFF6-E8F6-A34C-8B76-41B860E833CA}"/>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82" name="TextBox 81">
            <a:extLst>
              <a:ext uri="{FF2B5EF4-FFF2-40B4-BE49-F238E27FC236}">
                <a16:creationId xmlns:a16="http://schemas.microsoft.com/office/drawing/2014/main" id="{9979C7D2-552A-2A45-8536-0B77C9A23A12}"/>
              </a:ext>
            </a:extLst>
          </p:cNvPr>
          <p:cNvSpPr txBox="1"/>
          <p:nvPr/>
        </p:nvSpPr>
        <p:spPr>
          <a:xfrm>
            <a:off x="264857" y="4479918"/>
            <a:ext cx="8609889" cy="147732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rgbClr val="538234"/>
                </a:solidFill>
                <a:latin typeface="Cambria" panose="02040503050406030204" pitchFamily="18" charset="0"/>
              </a:rPr>
              <a:t>Ideal mechanism </a:t>
            </a:r>
            <a:r>
              <a:rPr lang="en-US" sz="2400" b="1" dirty="0">
                <a:latin typeface="Cambria" panose="02040503050406030204" pitchFamily="18" charset="0"/>
              </a:rPr>
              <a:t>issues a refresh command </a:t>
            </a:r>
          </a:p>
          <a:p>
            <a:pPr algn="ctr"/>
            <a:r>
              <a:rPr lang="en-US" sz="2400" b="1" dirty="0">
                <a:latin typeface="Cambria" panose="02040503050406030204" pitchFamily="18" charset="0"/>
              </a:rPr>
              <a:t>to a row </a:t>
            </a:r>
            <a:r>
              <a:rPr lang="en-US" sz="2400" b="1" dirty="0">
                <a:solidFill>
                  <a:schemeClr val="accent5">
                    <a:lumMod val="75000"/>
                  </a:schemeClr>
                </a:solidFill>
                <a:latin typeface="Cambria" panose="02040503050406030204" pitchFamily="18" charset="0"/>
              </a:rPr>
              <a:t>only right before </a:t>
            </a:r>
            <a:r>
              <a:rPr lang="en-US" sz="2400" b="1" dirty="0">
                <a:latin typeface="Cambria" panose="02040503050406030204" pitchFamily="18" charset="0"/>
              </a:rPr>
              <a:t>the row </a:t>
            </a:r>
          </a:p>
          <a:p>
            <a:pPr algn="ctr"/>
            <a:r>
              <a:rPr lang="en-US" sz="2400" b="1" dirty="0">
                <a:latin typeface="Cambria" panose="02040503050406030204" pitchFamily="18" charset="0"/>
              </a:rPr>
              <a:t>can potentially experience a </a:t>
            </a:r>
            <a:r>
              <a:rPr lang="en-US" sz="2400" b="1" dirty="0" err="1">
                <a:latin typeface="Cambria" panose="02040503050406030204" pitchFamily="18" charset="0"/>
              </a:rPr>
              <a:t>RowHammer</a:t>
            </a:r>
            <a:r>
              <a:rPr lang="en-US" sz="2400" b="1" dirty="0">
                <a:latin typeface="Cambria" panose="02040503050406030204" pitchFamily="18" charset="0"/>
              </a:rPr>
              <a:t> bit flip </a:t>
            </a:r>
          </a:p>
          <a:p>
            <a:pPr algn="ctr"/>
            <a:endParaRPr lang="en-US" sz="900" b="1" dirty="0">
              <a:latin typeface="Cambria" panose="02040503050406030204" pitchFamily="18" charset="0"/>
              <a:ea typeface="Cambria" charset="0"/>
              <a:cs typeface="Cambria" charset="0"/>
            </a:endParaRPr>
          </a:p>
        </p:txBody>
      </p:sp>
      <p:grpSp>
        <p:nvGrpSpPr>
          <p:cNvPr id="41" name="Group 40">
            <a:extLst>
              <a:ext uri="{FF2B5EF4-FFF2-40B4-BE49-F238E27FC236}">
                <a16:creationId xmlns:a16="http://schemas.microsoft.com/office/drawing/2014/main" id="{8FBAE3C6-4ADD-FB4D-A489-AE27211F01B7}"/>
              </a:ext>
            </a:extLst>
          </p:cNvPr>
          <p:cNvGrpSpPr/>
          <p:nvPr/>
        </p:nvGrpSpPr>
        <p:grpSpPr>
          <a:xfrm>
            <a:off x="5193985" y="1484466"/>
            <a:ext cx="3178562" cy="1901757"/>
            <a:chOff x="5193985" y="1484466"/>
            <a:chExt cx="3178562" cy="1901757"/>
          </a:xfrm>
        </p:grpSpPr>
        <p:cxnSp>
          <p:nvCxnSpPr>
            <p:cNvPr id="83" name="Straight Arrow Connector 82">
              <a:extLst>
                <a:ext uri="{FF2B5EF4-FFF2-40B4-BE49-F238E27FC236}">
                  <a16:creationId xmlns:a16="http://schemas.microsoft.com/office/drawing/2014/main" id="{570C6497-B30A-794B-BCB1-BA4CD2ABA115}"/>
                </a:ext>
              </a:extLst>
            </p:cNvPr>
            <p:cNvCxnSpPr>
              <a:cxnSpLocks/>
            </p:cNvCxnSpPr>
            <p:nvPr/>
          </p:nvCxnSpPr>
          <p:spPr>
            <a:xfrm flipV="1">
              <a:off x="7346671" y="1484466"/>
              <a:ext cx="566541" cy="15503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C1F0235-C8F5-8846-81AD-2B1AE90AF201}"/>
                </a:ext>
              </a:extLst>
            </p:cNvPr>
            <p:cNvSpPr txBox="1"/>
            <p:nvPr/>
          </p:nvSpPr>
          <p:spPr>
            <a:xfrm>
              <a:off x="5193985" y="2986113"/>
              <a:ext cx="3178562"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6% performance loss</a:t>
              </a:r>
            </a:p>
          </p:txBody>
        </p:sp>
      </p:grpSp>
    </p:spTree>
    <p:extLst>
      <p:ext uri="{BB962C8B-B14F-4D97-AF65-F5344CB8AC3E}">
        <p14:creationId xmlns:p14="http://schemas.microsoft.com/office/powerpoint/2010/main" val="158361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635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2434"/>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18741"/>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35365" y="1226357"/>
            <a:ext cx="2648903" cy="2209853"/>
            <a:chOff x="2127003" y="3624503"/>
            <a:chExt cx="2648903" cy="2209853"/>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6707973" y="2527127"/>
            <a:ext cx="570605"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587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4372"/>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D47E445F-3C9A-604B-8F46-6485DC0A009E}"/>
              </a:ext>
            </a:extLst>
          </p:cNvPr>
          <p:cNvSpPr txBox="1"/>
          <p:nvPr/>
        </p:nvSpPr>
        <p:spPr>
          <a:xfrm>
            <a:off x="264857" y="4301445"/>
            <a:ext cx="8609889" cy="149271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chemeClr val="accent5">
                    <a:lumMod val="75000"/>
                  </a:schemeClr>
                </a:solidFill>
                <a:latin typeface="Cambria" panose="02040503050406030204" pitchFamily="18" charset="0"/>
              </a:rPr>
              <a:t>PARA, </a:t>
            </a:r>
            <a:r>
              <a:rPr lang="en-US" sz="2400" b="1" dirty="0" err="1">
                <a:solidFill>
                  <a:schemeClr val="accent5">
                    <a:lumMod val="75000"/>
                  </a:schemeClr>
                </a:solidFill>
                <a:latin typeface="Cambria" panose="02040503050406030204" pitchFamily="18" charset="0"/>
              </a:rPr>
              <a:t>ProHIT</a:t>
            </a:r>
            <a:r>
              <a:rPr lang="en-US" sz="2400" b="1" dirty="0">
                <a:solidFill>
                  <a:schemeClr val="accent5">
                    <a:lumMod val="75000"/>
                  </a:schemeClr>
                </a:solidFill>
                <a:latin typeface="Cambria" panose="02040503050406030204" pitchFamily="18" charset="0"/>
              </a:rPr>
              <a:t>, and </a:t>
            </a:r>
            <a:r>
              <a:rPr lang="en-US" sz="2400" b="1" dirty="0" err="1">
                <a:solidFill>
                  <a:schemeClr val="accent5">
                    <a:lumMod val="75000"/>
                  </a:schemeClr>
                </a:solidFill>
                <a:latin typeface="Cambria" panose="02040503050406030204" pitchFamily="18" charset="0"/>
              </a:rPr>
              <a:t>MRLoc</a:t>
            </a:r>
            <a:r>
              <a:rPr lang="en-US" sz="2400" b="1" dirty="0">
                <a:solidFill>
                  <a:schemeClr val="accent5">
                    <a:lumMod val="75000"/>
                  </a:schemeClr>
                </a:solidFill>
                <a:latin typeface="Cambria" panose="02040503050406030204" pitchFamily="18" charset="0"/>
              </a:rPr>
              <a:t> </a:t>
            </a:r>
            <a:r>
              <a:rPr lang="en-US" sz="2400" b="1" dirty="0">
                <a:latin typeface="Cambria" panose="02040503050406030204" pitchFamily="18" charset="0"/>
              </a:rPr>
              <a:t>mitigate </a:t>
            </a:r>
            <a:r>
              <a:rPr lang="en-US" sz="2400" b="1" dirty="0" err="1">
                <a:latin typeface="Cambria" panose="02040503050406030204" pitchFamily="18" charset="0"/>
              </a:rPr>
              <a:t>RowHammer</a:t>
            </a:r>
            <a:r>
              <a:rPr lang="en-US" sz="2400" b="1" dirty="0">
                <a:latin typeface="Cambria" panose="02040503050406030204" pitchFamily="18" charset="0"/>
              </a:rPr>
              <a:t> bit flips</a:t>
            </a:r>
          </a:p>
          <a:p>
            <a:pPr algn="ctr"/>
            <a:r>
              <a:rPr lang="en-US" sz="2400" b="1" dirty="0">
                <a:latin typeface="Cambria" panose="02040503050406030204" pitchFamily="18" charset="0"/>
              </a:rPr>
              <a:t> in </a:t>
            </a:r>
            <a:r>
              <a:rPr lang="en-US" sz="2400" b="1" dirty="0">
                <a:solidFill>
                  <a:srgbClr val="C00000"/>
                </a:solidFill>
                <a:latin typeface="Cambria" panose="02040503050406030204" pitchFamily="18" charset="0"/>
              </a:rPr>
              <a:t>worst chips </a:t>
            </a:r>
            <a:r>
              <a:rPr lang="en-US" sz="2400" b="1" dirty="0">
                <a:latin typeface="Cambria" panose="02040503050406030204" pitchFamily="18" charset="0"/>
              </a:rPr>
              <a:t>today with reasonable system performance </a:t>
            </a:r>
            <a:r>
              <a:rPr lang="en-US" sz="2400" b="1" dirty="0">
                <a:solidFill>
                  <a:srgbClr val="538234"/>
                </a:solidFill>
                <a:latin typeface="Cambria" panose="02040503050406030204" pitchFamily="18" charset="0"/>
              </a:rPr>
              <a:t>(92%, 100%, 100%)</a:t>
            </a:r>
          </a:p>
          <a:p>
            <a:pPr algn="ctr"/>
            <a:endParaRPr lang="en-US" sz="900" b="1" dirty="0">
              <a:latin typeface="Cambria" panose="02040503050406030204" pitchFamily="18" charset="0"/>
              <a:ea typeface="Cambria" charset="0"/>
              <a:cs typeface="Cambria" charset="0"/>
            </a:endParaRPr>
          </a:p>
        </p:txBody>
      </p:sp>
      <p:sp>
        <p:nvSpPr>
          <p:cNvPr id="39" name="Oval 38">
            <a:extLst>
              <a:ext uri="{FF2B5EF4-FFF2-40B4-BE49-F238E27FC236}">
                <a16:creationId xmlns:a16="http://schemas.microsoft.com/office/drawing/2014/main" id="{0D3EAAC1-B5C2-2542-A6AF-8E0B489B23A2}"/>
              </a:ext>
            </a:extLst>
          </p:cNvPr>
          <p:cNvSpPr/>
          <p:nvPr/>
        </p:nvSpPr>
        <p:spPr>
          <a:xfrm>
            <a:off x="4565742" y="1078108"/>
            <a:ext cx="321733" cy="765023"/>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321E184-D08C-9745-BEDC-01092FC73217}"/>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1" name="TextBox 40">
            <a:extLst>
              <a:ext uri="{FF2B5EF4-FFF2-40B4-BE49-F238E27FC236}">
                <a16:creationId xmlns:a16="http://schemas.microsoft.com/office/drawing/2014/main" id="{0A6B4306-5825-0A4A-B380-3A733A49D775}"/>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Tree>
    <p:extLst>
      <p:ext uri="{BB962C8B-B14F-4D97-AF65-F5344CB8AC3E}">
        <p14:creationId xmlns:p14="http://schemas.microsoft.com/office/powerpoint/2010/main" val="243646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635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2434"/>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18741"/>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35365" y="1226357"/>
            <a:ext cx="2648903" cy="2209853"/>
            <a:chOff x="2127003" y="3624503"/>
            <a:chExt cx="2648903" cy="2209853"/>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6707973" y="2527127"/>
            <a:ext cx="570605"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587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4372"/>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AC22333A-5367-254E-8A87-9300BED1F5FC}"/>
              </a:ext>
            </a:extLst>
          </p:cNvPr>
          <p:cNvSpPr txBox="1"/>
          <p:nvPr/>
        </p:nvSpPr>
        <p:spPr>
          <a:xfrm>
            <a:off x="264857" y="4376735"/>
            <a:ext cx="8609889" cy="110799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chemeClr val="accent5">
                    <a:lumMod val="75000"/>
                  </a:schemeClr>
                </a:solidFill>
                <a:latin typeface="Cambria" panose="02040503050406030204" pitchFamily="18" charset="0"/>
              </a:rPr>
              <a:t>Only PARA’s design scales to low </a:t>
            </a:r>
            <a:r>
              <a:rPr lang="en-US" sz="2400" b="1" dirty="0" err="1">
                <a:solidFill>
                  <a:schemeClr val="accent5">
                    <a:lumMod val="75000"/>
                  </a:schemeClr>
                </a:solidFill>
                <a:latin typeface="Cambria" panose="02040503050406030204" pitchFamily="18" charset="0"/>
              </a:rPr>
              <a:t>HC</a:t>
            </a:r>
            <a:r>
              <a:rPr lang="en-US" sz="2400" b="1" baseline="-25000" dirty="0" err="1">
                <a:solidFill>
                  <a:schemeClr val="accent5">
                    <a:lumMod val="75000"/>
                  </a:schemeClr>
                </a:solidFill>
                <a:latin typeface="Cambria" panose="02040503050406030204" pitchFamily="18" charset="0"/>
              </a:rPr>
              <a:t>first</a:t>
            </a:r>
            <a:r>
              <a:rPr lang="en-US" sz="2400" b="1" dirty="0">
                <a:solidFill>
                  <a:schemeClr val="accent5">
                    <a:lumMod val="75000"/>
                  </a:schemeClr>
                </a:solidFill>
                <a:latin typeface="Cambria" panose="02040503050406030204" pitchFamily="18" charset="0"/>
              </a:rPr>
              <a:t> values</a:t>
            </a:r>
            <a:r>
              <a:rPr lang="en-US" sz="2400" b="1" dirty="0">
                <a:latin typeface="Cambria" panose="02040503050406030204" pitchFamily="18" charset="0"/>
              </a:rPr>
              <a:t> </a:t>
            </a:r>
          </a:p>
          <a:p>
            <a:pPr algn="ctr"/>
            <a:r>
              <a:rPr lang="en-US" sz="2400" b="1" dirty="0">
                <a:latin typeface="Cambria" panose="02040503050406030204" pitchFamily="18" charset="0"/>
              </a:rPr>
              <a:t>but has </a:t>
            </a:r>
            <a:r>
              <a:rPr lang="en-US" sz="2400" b="1" dirty="0">
                <a:solidFill>
                  <a:srgbClr val="C00000"/>
                </a:solidFill>
                <a:latin typeface="Cambria" panose="02040503050406030204" pitchFamily="18" charset="0"/>
              </a:rPr>
              <a:t>very low normalized system performance </a:t>
            </a:r>
          </a:p>
          <a:p>
            <a:pPr algn="ctr"/>
            <a:endParaRPr lang="en-US" sz="900" b="1" dirty="0">
              <a:latin typeface="Cambria" panose="02040503050406030204" pitchFamily="18" charset="0"/>
              <a:ea typeface="Cambria" charset="0"/>
              <a:cs typeface="Cambria" charset="0"/>
            </a:endParaRPr>
          </a:p>
        </p:txBody>
      </p:sp>
      <p:pic>
        <p:nvPicPr>
          <p:cNvPr id="39" name="Picture 38">
            <a:extLst>
              <a:ext uri="{FF2B5EF4-FFF2-40B4-BE49-F238E27FC236}">
                <a16:creationId xmlns:a16="http://schemas.microsoft.com/office/drawing/2014/main" id="{AC63DAA7-24D0-6645-8E0A-44B22F92E5AC}"/>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0" name="TextBox 39">
            <a:extLst>
              <a:ext uri="{FF2B5EF4-FFF2-40B4-BE49-F238E27FC236}">
                <a16:creationId xmlns:a16="http://schemas.microsoft.com/office/drawing/2014/main" id="{3AD4FB91-2D90-5F47-91F4-B89CD29B2FB0}"/>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2" name="Oval 1">
            <a:extLst>
              <a:ext uri="{FF2B5EF4-FFF2-40B4-BE49-F238E27FC236}">
                <a16:creationId xmlns:a16="http://schemas.microsoft.com/office/drawing/2014/main" id="{1EFEC63B-0C2E-2241-B7B7-7DED3871F928}"/>
              </a:ext>
            </a:extLst>
          </p:cNvPr>
          <p:cNvSpPr/>
          <p:nvPr/>
        </p:nvSpPr>
        <p:spPr>
          <a:xfrm rot="1546141">
            <a:off x="4493639" y="2076755"/>
            <a:ext cx="4433234" cy="59683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9558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635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2434"/>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18741"/>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35365" y="1226357"/>
            <a:ext cx="2648903" cy="2209853"/>
            <a:chOff x="2127003" y="3624503"/>
            <a:chExt cx="2648903" cy="2209853"/>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6707973" y="2527127"/>
            <a:ext cx="570605"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587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4372"/>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72F9115D-E522-AF42-86C9-00F632807B4C}"/>
              </a:ext>
            </a:extLst>
          </p:cNvPr>
          <p:cNvSpPr txBox="1"/>
          <p:nvPr/>
        </p:nvSpPr>
        <p:spPr>
          <a:xfrm>
            <a:off x="288361" y="4091989"/>
            <a:ext cx="8609889" cy="1046440"/>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200" b="1" dirty="0">
                <a:solidFill>
                  <a:srgbClr val="538234"/>
                </a:solidFill>
                <a:latin typeface="Cambria" panose="02040503050406030204" pitchFamily="18" charset="0"/>
              </a:rPr>
              <a:t>Ideal</a:t>
            </a:r>
            <a:r>
              <a:rPr lang="en-US" sz="2200" b="1" dirty="0">
                <a:latin typeface="Cambria" panose="02040503050406030204" pitchFamily="18" charset="0"/>
              </a:rPr>
              <a:t> mechanism is </a:t>
            </a:r>
            <a:r>
              <a:rPr lang="en-US" sz="2200" b="1" dirty="0">
                <a:solidFill>
                  <a:srgbClr val="538234"/>
                </a:solidFill>
                <a:latin typeface="Cambria" panose="02040503050406030204" pitchFamily="18" charset="0"/>
              </a:rPr>
              <a:t>significantly better </a:t>
            </a:r>
          </a:p>
          <a:p>
            <a:pPr algn="ctr"/>
            <a:r>
              <a:rPr lang="en-US" sz="2200" b="1" dirty="0">
                <a:latin typeface="Cambria" panose="02040503050406030204" pitchFamily="18" charset="0"/>
              </a:rPr>
              <a:t>than any existing mechanism for </a:t>
            </a:r>
            <a:r>
              <a:rPr lang="en-US" sz="2200" b="1" dirty="0" err="1">
                <a:solidFill>
                  <a:schemeClr val="accent5">
                    <a:lumMod val="75000"/>
                  </a:schemeClr>
                </a:solidFill>
                <a:latin typeface="Cambria" panose="02040503050406030204" pitchFamily="18" charset="0"/>
              </a:rPr>
              <a:t>HC</a:t>
            </a:r>
            <a:r>
              <a:rPr lang="en-US" sz="2200" b="1" baseline="-25000" dirty="0" err="1">
                <a:solidFill>
                  <a:schemeClr val="accent5">
                    <a:lumMod val="75000"/>
                  </a:schemeClr>
                </a:solidFill>
                <a:latin typeface="Cambria" panose="02040503050406030204" pitchFamily="18" charset="0"/>
              </a:rPr>
              <a:t>first</a:t>
            </a:r>
            <a:r>
              <a:rPr lang="en-US" sz="2200" b="1" dirty="0">
                <a:solidFill>
                  <a:schemeClr val="accent5">
                    <a:lumMod val="75000"/>
                  </a:schemeClr>
                </a:solidFill>
                <a:latin typeface="Cambria" panose="02040503050406030204" pitchFamily="18" charset="0"/>
              </a:rPr>
              <a:t> &lt; 1024</a:t>
            </a:r>
          </a:p>
          <a:p>
            <a:pPr algn="ctr"/>
            <a:endParaRPr lang="en-US" sz="900" b="1" dirty="0">
              <a:latin typeface="Cambria" panose="02040503050406030204" pitchFamily="18" charset="0"/>
              <a:ea typeface="Cambria" charset="0"/>
              <a:cs typeface="Cambria" charset="0"/>
            </a:endParaRPr>
          </a:p>
        </p:txBody>
      </p:sp>
      <p:sp>
        <p:nvSpPr>
          <p:cNvPr id="39" name="TextBox 38">
            <a:extLst>
              <a:ext uri="{FF2B5EF4-FFF2-40B4-BE49-F238E27FC236}">
                <a16:creationId xmlns:a16="http://schemas.microsoft.com/office/drawing/2014/main" id="{79BBEDA4-0B85-CB4E-A839-170293EDE95B}"/>
              </a:ext>
            </a:extLst>
          </p:cNvPr>
          <p:cNvSpPr txBox="1"/>
          <p:nvPr/>
        </p:nvSpPr>
        <p:spPr>
          <a:xfrm>
            <a:off x="288361" y="5390484"/>
            <a:ext cx="8609889" cy="107721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panose="02040503050406030204" pitchFamily="18" charset="0"/>
              <a:ea typeface="Cambria" charset="0"/>
              <a:cs typeface="Cambria" charset="0"/>
            </a:endParaRPr>
          </a:p>
          <a:p>
            <a:pPr algn="ctr"/>
            <a:r>
              <a:rPr lang="en-US" sz="2200" b="1" dirty="0">
                <a:solidFill>
                  <a:schemeClr val="accent5">
                    <a:lumMod val="75000"/>
                  </a:schemeClr>
                </a:solidFill>
                <a:latin typeface="Cambria" panose="02040503050406030204" pitchFamily="18" charset="0"/>
              </a:rPr>
              <a:t>Significant opportunity </a:t>
            </a:r>
            <a:r>
              <a:rPr lang="en-US" sz="2200" b="1" dirty="0">
                <a:latin typeface="Cambria" panose="02040503050406030204" pitchFamily="18" charset="0"/>
              </a:rPr>
              <a:t>for developing a </a:t>
            </a:r>
            <a:r>
              <a:rPr lang="en-US" sz="2200" b="1" dirty="0" err="1">
                <a:latin typeface="Cambria" panose="02040503050406030204" pitchFamily="18" charset="0"/>
              </a:rPr>
              <a:t>RowHammer</a:t>
            </a:r>
            <a:r>
              <a:rPr lang="en-US" sz="2200" b="1" dirty="0">
                <a:latin typeface="Cambria" panose="02040503050406030204" pitchFamily="18" charset="0"/>
              </a:rPr>
              <a:t> solution </a:t>
            </a:r>
          </a:p>
          <a:p>
            <a:pPr algn="ctr"/>
            <a:r>
              <a:rPr lang="en-US" sz="2200" b="1" dirty="0">
                <a:latin typeface="Cambria" panose="02040503050406030204" pitchFamily="18" charset="0"/>
              </a:rPr>
              <a:t>with </a:t>
            </a:r>
            <a:r>
              <a:rPr lang="en-US" sz="2200" b="1" dirty="0">
                <a:solidFill>
                  <a:srgbClr val="538234"/>
                </a:solidFill>
                <a:latin typeface="Cambria" panose="02040503050406030204" pitchFamily="18" charset="0"/>
              </a:rPr>
              <a:t>low performance overhead that supports low </a:t>
            </a:r>
            <a:r>
              <a:rPr lang="en-US" sz="2200" b="1" dirty="0" err="1">
                <a:solidFill>
                  <a:srgbClr val="538234"/>
                </a:solidFill>
                <a:latin typeface="Cambria" panose="02040503050406030204" pitchFamily="18" charset="0"/>
              </a:rPr>
              <a:t>HC</a:t>
            </a:r>
            <a:r>
              <a:rPr lang="en-US" sz="2200" b="1" baseline="-25000" dirty="0" err="1">
                <a:solidFill>
                  <a:srgbClr val="538234"/>
                </a:solidFill>
                <a:latin typeface="Cambria" panose="02040503050406030204" pitchFamily="18" charset="0"/>
              </a:rPr>
              <a:t>first</a:t>
            </a:r>
            <a:endParaRPr lang="en-US" sz="2200" b="1" dirty="0">
              <a:solidFill>
                <a:srgbClr val="538234"/>
              </a:solidFill>
              <a:latin typeface="Cambria" panose="02040503050406030204" pitchFamily="18" charset="0"/>
            </a:endParaRPr>
          </a:p>
          <a:p>
            <a:pPr algn="ctr"/>
            <a:endParaRPr lang="en-US" sz="1000" b="1" dirty="0">
              <a:latin typeface="Cambria" panose="02040503050406030204" pitchFamily="18" charset="0"/>
              <a:ea typeface="Cambria" charset="0"/>
              <a:cs typeface="Cambria" charset="0"/>
            </a:endParaRPr>
          </a:p>
        </p:txBody>
      </p:sp>
      <p:pic>
        <p:nvPicPr>
          <p:cNvPr id="40" name="Picture 39">
            <a:extLst>
              <a:ext uri="{FF2B5EF4-FFF2-40B4-BE49-F238E27FC236}">
                <a16:creationId xmlns:a16="http://schemas.microsoft.com/office/drawing/2014/main" id="{45FE91DE-842C-B045-AD77-99CF23A2B999}"/>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1" name="TextBox 40">
            <a:extLst>
              <a:ext uri="{FF2B5EF4-FFF2-40B4-BE49-F238E27FC236}">
                <a16:creationId xmlns:a16="http://schemas.microsoft.com/office/drawing/2014/main" id="{B7E4558D-84CB-3840-BCCC-39CECD638EB3}"/>
              </a:ext>
            </a:extLst>
          </p:cNvPr>
          <p:cNvSpPr txBox="1"/>
          <p:nvPr/>
        </p:nvSpPr>
        <p:spPr>
          <a:xfrm>
            <a:off x="1787481"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cxnSp>
        <p:nvCxnSpPr>
          <p:cNvPr id="3" name="Straight Arrow Connector 2">
            <a:extLst>
              <a:ext uri="{FF2B5EF4-FFF2-40B4-BE49-F238E27FC236}">
                <a16:creationId xmlns:a16="http://schemas.microsoft.com/office/drawing/2014/main" id="{EE610464-B210-EA46-9CDD-61216D05E659}"/>
              </a:ext>
            </a:extLst>
          </p:cNvPr>
          <p:cNvCxnSpPr>
            <a:cxnSpLocks/>
          </p:cNvCxnSpPr>
          <p:nvPr/>
        </p:nvCxnSpPr>
        <p:spPr>
          <a:xfrm>
            <a:off x="7140696" y="1382070"/>
            <a:ext cx="0" cy="107061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7F98DD5-C058-D247-B2BC-3D60D8117FDB}"/>
              </a:ext>
            </a:extLst>
          </p:cNvPr>
          <p:cNvCxnSpPr>
            <a:cxnSpLocks/>
          </p:cNvCxnSpPr>
          <p:nvPr/>
        </p:nvCxnSpPr>
        <p:spPr>
          <a:xfrm>
            <a:off x="7760766" y="1444892"/>
            <a:ext cx="0" cy="142160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5D73012-7DA8-7D43-AC41-E3BC56DF0CB0}"/>
              </a:ext>
            </a:extLst>
          </p:cNvPr>
          <p:cNvCxnSpPr>
            <a:cxnSpLocks/>
          </p:cNvCxnSpPr>
          <p:nvPr/>
        </p:nvCxnSpPr>
        <p:spPr>
          <a:xfrm>
            <a:off x="8383654" y="1592149"/>
            <a:ext cx="0" cy="1538258"/>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5D9C696-F0C1-FD43-86F0-222FAD02140A}"/>
              </a:ext>
            </a:extLst>
          </p:cNvPr>
          <p:cNvCxnSpPr>
            <a:cxnSpLocks/>
          </p:cNvCxnSpPr>
          <p:nvPr/>
        </p:nvCxnSpPr>
        <p:spPr>
          <a:xfrm>
            <a:off x="6546710" y="1334525"/>
            <a:ext cx="0" cy="829322"/>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D00AC86-63EC-BD44-828E-DC843D598553}"/>
              </a:ext>
            </a:extLst>
          </p:cNvPr>
          <p:cNvCxnSpPr>
            <a:cxnSpLocks/>
          </p:cNvCxnSpPr>
          <p:nvPr/>
        </p:nvCxnSpPr>
        <p:spPr>
          <a:xfrm>
            <a:off x="5994114" y="1334525"/>
            <a:ext cx="0" cy="54313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1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3200" b="1" dirty="0"/>
              <a:t>Key Takeaways from Mitigation Mechanisms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p:txBody>
          <a:bodyPr/>
          <a:lstStyle/>
          <a:p>
            <a:r>
              <a:rPr lang="en-US" sz="2500" dirty="0"/>
              <a:t>Existing </a:t>
            </a:r>
            <a:r>
              <a:rPr lang="en-US" sz="2500" dirty="0" err="1"/>
              <a:t>RowHammer</a:t>
            </a:r>
            <a:r>
              <a:rPr lang="en-US" sz="2500" dirty="0"/>
              <a:t> mitigation mechanisms can prevent </a:t>
            </a:r>
            <a:r>
              <a:rPr lang="en-US" sz="2500" dirty="0" err="1"/>
              <a:t>RowHammer</a:t>
            </a:r>
            <a:r>
              <a:rPr lang="en-US" sz="2500" dirty="0"/>
              <a:t> attacks with </a:t>
            </a:r>
            <a:r>
              <a:rPr lang="en-US" sz="2500" b="1" dirty="0">
                <a:solidFill>
                  <a:schemeClr val="accent6">
                    <a:lumMod val="75000"/>
                  </a:schemeClr>
                </a:solidFill>
              </a:rPr>
              <a:t>reasonable system performance overhead</a:t>
            </a:r>
            <a:r>
              <a:rPr lang="en-US" sz="2500" dirty="0"/>
              <a:t> in DRAM chips today</a:t>
            </a:r>
          </a:p>
          <a:p>
            <a:endParaRPr lang="en-US" sz="2500" dirty="0"/>
          </a:p>
          <a:p>
            <a:r>
              <a:rPr lang="en-US" sz="2500" dirty="0"/>
              <a:t>Existing </a:t>
            </a:r>
            <a:r>
              <a:rPr lang="en-US" sz="2500" dirty="0" err="1"/>
              <a:t>RowHammer</a:t>
            </a:r>
            <a:r>
              <a:rPr lang="en-US" sz="2500" dirty="0"/>
              <a:t> mitigation mechanisms </a:t>
            </a:r>
            <a:r>
              <a:rPr lang="en-US" sz="2500" b="1" dirty="0">
                <a:solidFill>
                  <a:srgbClr val="C00000"/>
                </a:solidFill>
              </a:rPr>
              <a:t>do not scale well</a:t>
            </a:r>
            <a:r>
              <a:rPr lang="en-US" sz="2500" b="1" dirty="0"/>
              <a:t> </a:t>
            </a:r>
            <a:r>
              <a:rPr lang="en-US" sz="2500" dirty="0"/>
              <a:t>to DRAM chips more vulnerable to </a:t>
            </a:r>
            <a:r>
              <a:rPr lang="en-US" sz="2500" dirty="0" err="1"/>
              <a:t>RowHammer</a:t>
            </a:r>
            <a:r>
              <a:rPr lang="en-US" sz="2500" dirty="0"/>
              <a:t> </a:t>
            </a:r>
          </a:p>
          <a:p>
            <a:endParaRPr lang="en-US" sz="2500" dirty="0"/>
          </a:p>
          <a:p>
            <a:r>
              <a:rPr lang="en-US" sz="2500" dirty="0"/>
              <a:t>There is still </a:t>
            </a:r>
            <a:r>
              <a:rPr lang="en-US" sz="2500" b="1" dirty="0">
                <a:solidFill>
                  <a:schemeClr val="accent2">
                    <a:lumMod val="75000"/>
                  </a:schemeClr>
                </a:solidFill>
              </a:rPr>
              <a:t>significant opportunity </a:t>
            </a:r>
            <a:r>
              <a:rPr lang="en-US" sz="2500" dirty="0"/>
              <a:t>for developing a mechanism that is </a:t>
            </a:r>
            <a:r>
              <a:rPr lang="en-US" sz="2500" b="1" dirty="0">
                <a:solidFill>
                  <a:schemeClr val="accent2">
                    <a:lumMod val="75000"/>
                  </a:schemeClr>
                </a:solidFill>
              </a:rPr>
              <a:t>scalable with low overhead</a:t>
            </a:r>
          </a:p>
        </p:txBody>
      </p:sp>
    </p:spTree>
    <p:extLst>
      <p:ext uri="{BB962C8B-B14F-4D97-AF65-F5344CB8AC3E}">
        <p14:creationId xmlns:p14="http://schemas.microsoft.com/office/powerpoint/2010/main" val="38478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a:t>
            </a:r>
            <a:r>
              <a:rPr lang="en-US" b="1" dirty="0" err="1"/>
              <a:t>RowHammer</a:t>
            </a:r>
            <a:r>
              <a:rPr lang="en-US" b="1" dirty="0"/>
              <a:t> Vulnerability</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dirty="0"/>
          </a:p>
        </p:txBody>
      </p:sp>
      <p:sp>
        <p:nvSpPr>
          <p:cNvPr id="5" name="Rounded Rectangle 4">
            <a:extLst>
              <a:ext uri="{FF2B5EF4-FFF2-40B4-BE49-F238E27FC236}">
                <a16:creationId xmlns:a16="http://schemas.microsoft.com/office/drawing/2014/main" id="{7A085F27-A4ED-C14E-AD95-8BF59A083EB0}"/>
              </a:ext>
            </a:extLst>
          </p:cNvPr>
          <p:cNvSpPr/>
          <p:nvPr/>
        </p:nvSpPr>
        <p:spPr>
          <a:xfrm>
            <a:off x="579892" y="929784"/>
            <a:ext cx="7984215" cy="43180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024997" y="20270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024997" y="27128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024997" y="3394893"/>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024997" y="406924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024997" y="4709794"/>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436477" y="169370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1436477" y="4402052"/>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6936DDF-CF00-4EFC-8FAF-61206FCCE107}"/>
              </a:ext>
            </a:extLst>
          </p:cNvPr>
          <p:cNvSpPr/>
          <p:nvPr/>
        </p:nvSpPr>
        <p:spPr>
          <a:xfrm>
            <a:off x="1436477" y="236801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436477" y="303376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436477" y="3707060"/>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436477" y="438497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75991" y="5440910"/>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t>Repeatedly </a:t>
            </a:r>
            <a:r>
              <a:rPr lang="en-US" sz="2500" b="1" dirty="0">
                <a:solidFill>
                  <a:srgbClr val="538234"/>
                </a:solidFill>
              </a:rPr>
              <a:t>opening</a:t>
            </a:r>
            <a:r>
              <a:rPr lang="en-US" sz="2500" dirty="0">
                <a:solidFill>
                  <a:srgbClr val="538234"/>
                </a:solidFill>
              </a:rPr>
              <a:t> (activating) </a:t>
            </a:r>
            <a:r>
              <a:rPr lang="en-US" sz="2500" dirty="0"/>
              <a:t>and </a:t>
            </a:r>
            <a:r>
              <a:rPr lang="en-US" sz="2500" b="1" dirty="0">
                <a:solidFill>
                  <a:srgbClr val="C00000"/>
                </a:solidFill>
              </a:rPr>
              <a:t>closing</a:t>
            </a:r>
            <a:r>
              <a:rPr lang="en-US" sz="2500" dirty="0">
                <a:solidFill>
                  <a:srgbClr val="C00000"/>
                </a:solidFill>
              </a:rPr>
              <a:t> (</a:t>
            </a:r>
            <a:r>
              <a:rPr lang="en-US" sz="2500" dirty="0" err="1">
                <a:solidFill>
                  <a:srgbClr val="C00000"/>
                </a:solidFill>
              </a:rPr>
              <a:t>precharging</a:t>
            </a:r>
            <a:r>
              <a:rPr lang="en-US" sz="2500" dirty="0">
                <a:solidFill>
                  <a:srgbClr val="C00000"/>
                </a:solidFill>
              </a:rPr>
              <a:t>) </a:t>
            </a:r>
          </a:p>
          <a:p>
            <a:pPr marL="0" indent="0" algn="ctr">
              <a:buNone/>
            </a:pPr>
            <a:r>
              <a:rPr lang="en-US" sz="2500" dirty="0"/>
              <a:t>a DRAM row causes </a:t>
            </a:r>
            <a:r>
              <a:rPr lang="en-US" sz="2500" b="1" dirty="0" err="1">
                <a:solidFill>
                  <a:schemeClr val="accent5">
                    <a:lumMod val="75000"/>
                  </a:schemeClr>
                </a:solidFill>
              </a:rPr>
              <a:t>RowHammer</a:t>
            </a:r>
            <a:r>
              <a:rPr lang="en-US" sz="2500" b="1" dirty="0">
                <a:solidFill>
                  <a:schemeClr val="accent5">
                    <a:lumMod val="75000"/>
                  </a:schemeClr>
                </a:solidFill>
              </a:rPr>
              <a:t> bit flips</a:t>
            </a:r>
            <a:r>
              <a:rPr lang="en-US" sz="2500" dirty="0">
                <a:solidFill>
                  <a:schemeClr val="accent5">
                    <a:lumMod val="75000"/>
                  </a:schemeClr>
                </a:solidFill>
              </a:rPr>
              <a:t> </a:t>
            </a:r>
            <a:r>
              <a:rPr lang="en-US" sz="2500" dirty="0"/>
              <a:t>in nearby cells</a:t>
            </a:r>
            <a:endParaRPr lang="en-US" sz="25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1428644" y="2366035"/>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1428644" y="3032772"/>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1425311" y="1693701"/>
            <a:ext cx="6286713" cy="3344517"/>
            <a:chOff x="1428644" y="1260576"/>
            <a:chExt cx="6286713" cy="334451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68" name="Rectangle 67">
              <a:extLst>
                <a:ext uri="{FF2B5EF4-FFF2-40B4-BE49-F238E27FC236}">
                  <a16:creationId xmlns:a16="http://schemas.microsoft.com/office/drawing/2014/main" id="{292EEC27-8A6F-47DA-9DC0-DE930E7EE26A}"/>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69" name="Rectangle 68">
              <a:extLst>
                <a:ext uri="{FF2B5EF4-FFF2-40B4-BE49-F238E27FC236}">
                  <a16:creationId xmlns:a16="http://schemas.microsoft.com/office/drawing/2014/main" id="{719895E8-4554-4172-9C6A-54AADFA3DF71}"/>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5458418" y="1753011"/>
            <a:ext cx="2285690" cy="3181114"/>
            <a:chOff x="5458418" y="1324203"/>
            <a:chExt cx="2285690" cy="3181114"/>
          </a:xfrm>
        </p:grpSpPr>
        <p:sp>
          <p:nvSpPr>
            <p:cNvPr id="93" name="Rectangle 92">
              <a:extLst>
                <a:ext uri="{FF2B5EF4-FFF2-40B4-BE49-F238E27FC236}">
                  <a16:creationId xmlns:a16="http://schemas.microsoft.com/office/drawing/2014/main" id="{B37D456E-3E80-49A5-8AEB-B855AEABC53B}"/>
                </a:ext>
              </a:extLst>
            </p:cNvPr>
            <p:cNvSpPr/>
            <p:nvPr/>
          </p:nvSpPr>
          <p:spPr>
            <a:xfrm>
              <a:off x="6016776" y="1324203"/>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104" name="Rectangle 103">
              <a:extLst>
                <a:ext uri="{FF2B5EF4-FFF2-40B4-BE49-F238E27FC236}">
                  <a16:creationId xmlns:a16="http://schemas.microsoft.com/office/drawing/2014/main" id="{89C52AB6-C015-47D4-A57E-9C4F2BBF270B}"/>
                </a:ext>
              </a:extLst>
            </p:cNvPr>
            <p:cNvSpPr/>
            <p:nvPr/>
          </p:nvSpPr>
          <p:spPr>
            <a:xfrm>
              <a:off x="6016776" y="4043652"/>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dirty="0">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1426445" y="3047180"/>
            <a:ext cx="628671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open</a:t>
              </a:r>
            </a:p>
          </p:txBody>
        </p:sp>
      </p:grpSp>
      <p:grpSp>
        <p:nvGrpSpPr>
          <p:cNvPr id="7" name="Group 6">
            <a:extLst>
              <a:ext uri="{FF2B5EF4-FFF2-40B4-BE49-F238E27FC236}">
                <a16:creationId xmlns:a16="http://schemas.microsoft.com/office/drawing/2014/main" id="{8B5172BE-DABD-144A-A583-5E47F38C7D5C}"/>
              </a:ext>
            </a:extLst>
          </p:cNvPr>
          <p:cNvGrpSpPr/>
          <p:nvPr/>
        </p:nvGrpSpPr>
        <p:grpSpPr>
          <a:xfrm>
            <a:off x="1429663" y="3042394"/>
            <a:ext cx="6278880" cy="649632"/>
            <a:chOff x="-3925255" y="4700899"/>
            <a:chExt cx="6278880" cy="649632"/>
          </a:xfrm>
        </p:grpSpPr>
        <p:sp>
          <p:nvSpPr>
            <p:cNvPr id="51" name="Rectangle 50">
              <a:extLst>
                <a:ext uri="{FF2B5EF4-FFF2-40B4-BE49-F238E27FC236}">
                  <a16:creationId xmlns:a16="http://schemas.microsoft.com/office/drawing/2014/main" id="{AC440CBA-2BEC-274B-9890-215243780C35}"/>
                </a:ext>
              </a:extLst>
            </p:cNvPr>
            <p:cNvSpPr/>
            <p:nvPr/>
          </p:nvSpPr>
          <p:spPr>
            <a:xfrm>
              <a:off x="-3925255" y="4700899"/>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D2FA242F-D615-8C4E-AC81-1DDED9EF01EA}"/>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9260517" y="3545059"/>
            <a:ext cx="2285690" cy="461665"/>
          </a:xfrm>
          <a:prstGeom prst="rect">
            <a:avLst/>
          </a:prstGeom>
        </p:spPr>
        <p:txBody>
          <a:bodyPr wrap="none">
            <a:spAutoFit/>
          </a:bodyPr>
          <a:lstStyle/>
          <a:p>
            <a:pPr algn="ctr"/>
            <a:r>
              <a:rPr lang="en-US" sz="2400" b="1" i="1" dirty="0">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3509759" y="968096"/>
            <a:ext cx="2132315" cy="584775"/>
          </a:xfrm>
          <a:prstGeom prst="rect">
            <a:avLst/>
          </a:prstGeom>
        </p:spPr>
        <p:txBody>
          <a:bodyPr wrap="none">
            <a:spAutoFit/>
          </a:bodyPr>
          <a:lstStyle/>
          <a:p>
            <a:r>
              <a:rPr lang="en-US" sz="3200" b="1" dirty="0"/>
              <a:t>DRAM Chip</a:t>
            </a:r>
            <a:endParaRPr lang="en-US" sz="3200" dirty="0"/>
          </a:p>
        </p:txBody>
      </p:sp>
      <p:sp>
        <p:nvSpPr>
          <p:cNvPr id="71" name="Multiply 70">
            <a:extLst>
              <a:ext uri="{FF2B5EF4-FFF2-40B4-BE49-F238E27FC236}">
                <a16:creationId xmlns:a16="http://schemas.microsoft.com/office/drawing/2014/main" id="{7620920D-1E50-5D4E-8E4D-40DBD607206F}"/>
              </a:ext>
            </a:extLst>
          </p:cNvPr>
          <p:cNvSpPr/>
          <p:nvPr/>
        </p:nvSpPr>
        <p:spPr>
          <a:xfrm>
            <a:off x="5472747" y="2347807"/>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ultiply 71">
            <a:extLst>
              <a:ext uri="{FF2B5EF4-FFF2-40B4-BE49-F238E27FC236}">
                <a16:creationId xmlns:a16="http://schemas.microsoft.com/office/drawing/2014/main" id="{C1C9C404-0CE3-8E42-871C-F215B43C0A09}"/>
              </a:ext>
            </a:extLst>
          </p:cNvPr>
          <p:cNvSpPr/>
          <p:nvPr/>
        </p:nvSpPr>
        <p:spPr>
          <a:xfrm>
            <a:off x="2915079" y="3676544"/>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029607-2E88-EC41-B664-591E62C2DFC8}"/>
              </a:ext>
            </a:extLst>
          </p:cNvPr>
          <p:cNvGrpSpPr/>
          <p:nvPr/>
        </p:nvGrpSpPr>
        <p:grpSpPr>
          <a:xfrm>
            <a:off x="1496469" y="1679824"/>
            <a:ext cx="4243124" cy="3386177"/>
            <a:chOff x="1746836" y="1682309"/>
            <a:chExt cx="4243124" cy="3386177"/>
          </a:xfrm>
        </p:grpSpPr>
        <p:sp>
          <p:nvSpPr>
            <p:cNvPr id="14" name="Multiply 13">
              <a:extLst>
                <a:ext uri="{FF2B5EF4-FFF2-40B4-BE49-F238E27FC236}">
                  <a16:creationId xmlns:a16="http://schemas.microsoft.com/office/drawing/2014/main" id="{A5C1CA2C-E2FF-3347-A225-2037EDBEBB10}"/>
                </a:ext>
              </a:extLst>
            </p:cNvPr>
            <p:cNvSpPr/>
            <p:nvPr/>
          </p:nvSpPr>
          <p:spPr>
            <a:xfrm>
              <a:off x="2539369" y="168230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ultiply 69">
              <a:extLst>
                <a:ext uri="{FF2B5EF4-FFF2-40B4-BE49-F238E27FC236}">
                  <a16:creationId xmlns:a16="http://schemas.microsoft.com/office/drawing/2014/main" id="{0F68923F-8FD3-0349-8CA5-8AFF2A3446CA}"/>
                </a:ext>
              </a:extLst>
            </p:cNvPr>
            <p:cNvSpPr/>
            <p:nvPr/>
          </p:nvSpPr>
          <p:spPr>
            <a:xfrm>
              <a:off x="3456171" y="2348675"/>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Multiply 72">
              <a:extLst>
                <a:ext uri="{FF2B5EF4-FFF2-40B4-BE49-F238E27FC236}">
                  <a16:creationId xmlns:a16="http://schemas.microsoft.com/office/drawing/2014/main" id="{2AAE3F87-E15C-6D41-BB72-F268AE4CCFC3}"/>
                </a:ext>
              </a:extLst>
            </p:cNvPr>
            <p:cNvSpPr/>
            <p:nvPr/>
          </p:nvSpPr>
          <p:spPr>
            <a:xfrm>
              <a:off x="5295711" y="371062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Multiply 73">
              <a:extLst>
                <a:ext uri="{FF2B5EF4-FFF2-40B4-BE49-F238E27FC236}">
                  <a16:creationId xmlns:a16="http://schemas.microsoft.com/office/drawing/2014/main" id="{1005A848-D5E8-7C42-A549-CDE4B11035DF}"/>
                </a:ext>
              </a:extLst>
            </p:cNvPr>
            <p:cNvSpPr/>
            <p:nvPr/>
          </p:nvSpPr>
          <p:spPr>
            <a:xfrm>
              <a:off x="1746836" y="4374237"/>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820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1237-631F-354D-9F73-BCE8C61185AD}"/>
              </a:ext>
            </a:extLst>
          </p:cNvPr>
          <p:cNvSpPr>
            <a:spLocks noGrp="1"/>
          </p:cNvSpPr>
          <p:nvPr>
            <p:ph type="title"/>
          </p:nvPr>
        </p:nvSpPr>
        <p:spPr/>
        <p:txBody>
          <a:bodyPr/>
          <a:lstStyle/>
          <a:p>
            <a:r>
              <a:rPr lang="en-US" b="1" dirty="0"/>
              <a:t>Additional Details in the Paper </a:t>
            </a:r>
          </a:p>
        </p:txBody>
      </p:sp>
      <p:sp>
        <p:nvSpPr>
          <p:cNvPr id="3" name="Content Placeholder 2">
            <a:extLst>
              <a:ext uri="{FF2B5EF4-FFF2-40B4-BE49-F238E27FC236}">
                <a16:creationId xmlns:a16="http://schemas.microsoft.com/office/drawing/2014/main" id="{88AEE175-327F-D646-A1B8-C7C435289C8E}"/>
              </a:ext>
            </a:extLst>
          </p:cNvPr>
          <p:cNvSpPr>
            <a:spLocks noGrp="1"/>
          </p:cNvSpPr>
          <p:nvPr>
            <p:ph idx="1"/>
          </p:nvPr>
        </p:nvSpPr>
        <p:spPr>
          <a:xfrm>
            <a:off x="75991" y="1031539"/>
            <a:ext cx="8987622" cy="5318753"/>
          </a:xfrm>
        </p:spPr>
        <p:txBody>
          <a:bodyPr/>
          <a:lstStyle/>
          <a:p>
            <a:pPr>
              <a:spcBef>
                <a:spcPts val="2200"/>
              </a:spcBef>
            </a:pPr>
            <a:r>
              <a:rPr lang="en-US" sz="2800" b="1" dirty="0">
                <a:solidFill>
                  <a:schemeClr val="accent5">
                    <a:lumMod val="75000"/>
                  </a:schemeClr>
                </a:solidFill>
              </a:rPr>
              <a:t>Single-cell </a:t>
            </a:r>
            <a:r>
              <a:rPr lang="en-US" sz="2800" b="1" dirty="0" err="1">
                <a:solidFill>
                  <a:schemeClr val="accent5">
                    <a:lumMod val="75000"/>
                  </a:schemeClr>
                </a:solidFill>
              </a:rPr>
              <a:t>RowHammer</a:t>
            </a:r>
            <a:r>
              <a:rPr lang="en-US" sz="2800" b="1" dirty="0">
                <a:solidFill>
                  <a:schemeClr val="accent5">
                    <a:lumMod val="75000"/>
                  </a:schemeClr>
                </a:solidFill>
              </a:rPr>
              <a:t> bit flip probability</a:t>
            </a:r>
          </a:p>
          <a:p>
            <a:pPr>
              <a:spcBef>
                <a:spcPts val="2200"/>
              </a:spcBef>
            </a:pPr>
            <a:r>
              <a:rPr lang="en-US" sz="2800" dirty="0"/>
              <a:t>More details on our </a:t>
            </a:r>
            <a:r>
              <a:rPr lang="en-US" sz="2800" b="1" dirty="0">
                <a:solidFill>
                  <a:schemeClr val="accent5">
                    <a:lumMod val="75000"/>
                  </a:schemeClr>
                </a:solidFill>
              </a:rPr>
              <a:t>data pattern dependence</a:t>
            </a:r>
            <a:r>
              <a:rPr lang="en-US" sz="2800" dirty="0"/>
              <a:t> study</a:t>
            </a:r>
          </a:p>
          <a:p>
            <a:pPr>
              <a:spcBef>
                <a:spcPts val="2200"/>
              </a:spcBef>
            </a:pPr>
            <a:r>
              <a:rPr lang="en-US" sz="2800" dirty="0"/>
              <a:t>Analysis of </a:t>
            </a:r>
            <a:r>
              <a:rPr lang="en-US" sz="2800" b="1" dirty="0">
                <a:solidFill>
                  <a:schemeClr val="accent5">
                    <a:lumMod val="75000"/>
                  </a:schemeClr>
                </a:solidFill>
              </a:rPr>
              <a:t>Error Correcting Codes (ECC)</a:t>
            </a:r>
            <a:r>
              <a:rPr lang="en-US" sz="2800" dirty="0"/>
              <a:t> in mitigating </a:t>
            </a:r>
            <a:r>
              <a:rPr lang="en-US" sz="2800" dirty="0" err="1"/>
              <a:t>RowHammer</a:t>
            </a:r>
            <a:r>
              <a:rPr lang="en-US" sz="2800" dirty="0"/>
              <a:t> bit flips</a:t>
            </a:r>
          </a:p>
          <a:p>
            <a:pPr>
              <a:spcBef>
                <a:spcPts val="2200"/>
              </a:spcBef>
            </a:pPr>
            <a:r>
              <a:rPr lang="en-US" sz="2800" dirty="0"/>
              <a:t>Additional </a:t>
            </a:r>
            <a:r>
              <a:rPr lang="en-US" sz="2800" b="1" dirty="0">
                <a:solidFill>
                  <a:schemeClr val="accent5">
                    <a:lumMod val="75000"/>
                  </a:schemeClr>
                </a:solidFill>
              </a:rPr>
              <a:t>observations</a:t>
            </a:r>
            <a:r>
              <a:rPr lang="en-US" sz="2800" dirty="0"/>
              <a:t> on our data </a:t>
            </a:r>
          </a:p>
          <a:p>
            <a:pPr>
              <a:spcBef>
                <a:spcPts val="2200"/>
              </a:spcBef>
            </a:pPr>
            <a:r>
              <a:rPr lang="en-US" sz="2800" b="1" dirty="0">
                <a:solidFill>
                  <a:schemeClr val="accent5">
                    <a:lumMod val="75000"/>
                  </a:schemeClr>
                </a:solidFill>
              </a:rPr>
              <a:t>Methodology details </a:t>
            </a:r>
            <a:r>
              <a:rPr lang="en-US" sz="2800" dirty="0"/>
              <a:t>for characterizing DRAM</a:t>
            </a:r>
          </a:p>
          <a:p>
            <a:pPr>
              <a:spcBef>
                <a:spcPts val="2200"/>
              </a:spcBef>
            </a:pPr>
            <a:r>
              <a:rPr lang="en-US" sz="2800" dirty="0"/>
              <a:t>Further discussion on comparing data across different infrastructures</a:t>
            </a:r>
          </a:p>
          <a:p>
            <a:pPr>
              <a:spcBef>
                <a:spcPts val="2200"/>
              </a:spcBef>
            </a:pPr>
            <a:r>
              <a:rPr lang="en-US" sz="2800" b="1" dirty="0">
                <a:solidFill>
                  <a:schemeClr val="accent5">
                    <a:lumMod val="75000"/>
                  </a:schemeClr>
                </a:solidFill>
              </a:rPr>
              <a:t>Discussion on scaling </a:t>
            </a:r>
            <a:r>
              <a:rPr lang="en-US" sz="2800" dirty="0"/>
              <a:t>each mitigation mechanism</a:t>
            </a:r>
          </a:p>
        </p:txBody>
      </p:sp>
    </p:spTree>
    <p:extLst>
      <p:ext uri="{BB962C8B-B14F-4D97-AF65-F5344CB8AC3E}">
        <p14:creationId xmlns:p14="http://schemas.microsoft.com/office/powerpoint/2010/main" val="352684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595926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err="1"/>
              <a:t>RowHammer</a:t>
            </a:r>
            <a:r>
              <a:rPr lang="en-US" sz="3600" b="1" dirty="0"/>
              <a:t> Solutions Going Forward</a:t>
            </a:r>
          </a:p>
        </p:txBody>
      </p:sp>
      <p:sp>
        <p:nvSpPr>
          <p:cNvPr id="3" name="Content Placeholder 2"/>
          <p:cNvSpPr>
            <a:spLocks noGrp="1"/>
          </p:cNvSpPr>
          <p:nvPr>
            <p:ph idx="1"/>
          </p:nvPr>
        </p:nvSpPr>
        <p:spPr>
          <a:xfrm>
            <a:off x="75991" y="1234543"/>
            <a:ext cx="8817638" cy="5549734"/>
          </a:xfrm>
        </p:spPr>
        <p:txBody>
          <a:bodyPr/>
          <a:lstStyle/>
          <a:p>
            <a:pPr marL="0" indent="0">
              <a:buNone/>
            </a:pPr>
            <a:r>
              <a:rPr lang="en-US" sz="2700" b="1" dirty="0"/>
              <a:t>Two</a:t>
            </a:r>
            <a:r>
              <a:rPr lang="en-US" sz="2700" dirty="0"/>
              <a:t> promising directions for new </a:t>
            </a:r>
            <a:r>
              <a:rPr lang="en-US" sz="2700" dirty="0" err="1"/>
              <a:t>RowHammer</a:t>
            </a:r>
            <a:r>
              <a:rPr lang="en-US" sz="2700" dirty="0"/>
              <a:t> solutions:</a:t>
            </a:r>
          </a:p>
          <a:p>
            <a:pPr marL="0" indent="0">
              <a:buNone/>
            </a:pPr>
            <a:endParaRPr lang="en-US" sz="1000" dirty="0"/>
          </a:p>
          <a:p>
            <a:pPr marL="514350" indent="-514350">
              <a:buFont typeface="+mj-lt"/>
              <a:buAutoNum type="arabicPeriod"/>
            </a:pPr>
            <a:r>
              <a:rPr lang="en-US" sz="2700" b="1" dirty="0">
                <a:solidFill>
                  <a:schemeClr val="accent2">
                    <a:lumMod val="75000"/>
                  </a:schemeClr>
                </a:solidFill>
              </a:rPr>
              <a:t>DRAM-system cooperation</a:t>
            </a:r>
          </a:p>
          <a:p>
            <a:pPr marL="320040" lvl="1"/>
            <a:r>
              <a:rPr lang="en-US" sz="2100" dirty="0"/>
              <a:t>We believe the DRAM and system should cooperate more to provide a </a:t>
            </a:r>
            <a:r>
              <a:rPr lang="en-US" sz="2100" b="1" dirty="0">
                <a:solidFill>
                  <a:schemeClr val="accent5">
                    <a:lumMod val="75000"/>
                  </a:schemeClr>
                </a:solidFill>
              </a:rPr>
              <a:t>holistic</a:t>
            </a:r>
            <a:r>
              <a:rPr lang="en-US" sz="2100" dirty="0"/>
              <a:t> solution can prevent </a:t>
            </a:r>
            <a:r>
              <a:rPr lang="en-US" sz="2100" dirty="0" err="1"/>
              <a:t>RowHammer</a:t>
            </a:r>
            <a:r>
              <a:rPr lang="en-US" sz="2100" dirty="0"/>
              <a:t> at </a:t>
            </a:r>
            <a:r>
              <a:rPr lang="en-US" sz="2100" b="1" dirty="0">
                <a:solidFill>
                  <a:srgbClr val="538234"/>
                </a:solidFill>
              </a:rPr>
              <a:t>low cost</a:t>
            </a:r>
          </a:p>
          <a:p>
            <a:pPr marL="91440" lvl="1" indent="0">
              <a:buNone/>
            </a:pPr>
            <a:endParaRPr lang="en-US" sz="1000" dirty="0"/>
          </a:p>
          <a:p>
            <a:pPr marL="514350" indent="-514350">
              <a:buFont typeface="+mj-lt"/>
              <a:buAutoNum type="arabicPeriod"/>
            </a:pPr>
            <a:r>
              <a:rPr lang="en-US" sz="2700" b="1" dirty="0">
                <a:solidFill>
                  <a:srgbClr val="7030A0"/>
                </a:solidFill>
              </a:rPr>
              <a:t>Profile-guided</a:t>
            </a:r>
          </a:p>
          <a:p>
            <a:pPr marL="320040" lvl="1"/>
            <a:r>
              <a:rPr lang="en-US" sz="2100" dirty="0"/>
              <a:t>Accurate </a:t>
            </a:r>
            <a:r>
              <a:rPr lang="en-US" sz="2100" b="1" dirty="0">
                <a:solidFill>
                  <a:schemeClr val="accent5">
                    <a:lumMod val="75000"/>
                  </a:schemeClr>
                </a:solidFill>
              </a:rPr>
              <a:t>profile of </a:t>
            </a:r>
            <a:r>
              <a:rPr lang="en-US" sz="2100" b="1" dirty="0" err="1">
                <a:solidFill>
                  <a:schemeClr val="accent5">
                    <a:lumMod val="75000"/>
                  </a:schemeClr>
                </a:solidFill>
              </a:rPr>
              <a:t>RowHammer</a:t>
            </a:r>
            <a:r>
              <a:rPr lang="en-US" sz="2100" b="1" dirty="0">
                <a:solidFill>
                  <a:schemeClr val="accent5">
                    <a:lumMod val="75000"/>
                  </a:schemeClr>
                </a:solidFill>
              </a:rPr>
              <a:t>-susceptible cells </a:t>
            </a:r>
            <a:r>
              <a:rPr lang="en-US" sz="2100" dirty="0"/>
              <a:t>in DRAM provides a powerful substrate for building </a:t>
            </a:r>
            <a:r>
              <a:rPr lang="en-US" sz="2100" b="1" dirty="0">
                <a:solidFill>
                  <a:schemeClr val="accent5">
                    <a:lumMod val="75000"/>
                  </a:schemeClr>
                </a:solidFill>
              </a:rPr>
              <a:t>targeted</a:t>
            </a:r>
            <a:r>
              <a:rPr lang="en-US" sz="2100" dirty="0"/>
              <a:t> </a:t>
            </a:r>
            <a:r>
              <a:rPr lang="en-US" sz="2100" dirty="0" err="1"/>
              <a:t>RowHammer</a:t>
            </a:r>
            <a:r>
              <a:rPr lang="en-US" sz="2100" dirty="0"/>
              <a:t> solutions, e.g.:</a:t>
            </a:r>
          </a:p>
          <a:p>
            <a:pPr marL="777240" lvl="2"/>
            <a:r>
              <a:rPr lang="en-US" sz="1800" dirty="0"/>
              <a:t>Only increase the refresh rate for rows containing </a:t>
            </a:r>
            <a:r>
              <a:rPr lang="en-US" sz="1800" dirty="0" err="1"/>
              <a:t>RowHammer</a:t>
            </a:r>
            <a:r>
              <a:rPr lang="en-US" sz="1800" dirty="0"/>
              <a:t>-susceptible cells</a:t>
            </a:r>
          </a:p>
          <a:p>
            <a:pPr marL="914400" lvl="2" indent="0">
              <a:buNone/>
            </a:pPr>
            <a:endParaRPr lang="en-US" sz="1600" dirty="0"/>
          </a:p>
          <a:p>
            <a:pPr marL="320040" lvl="1"/>
            <a:r>
              <a:rPr lang="en-US" sz="2100" dirty="0"/>
              <a:t>A </a:t>
            </a:r>
            <a:r>
              <a:rPr lang="en-US" sz="2100" b="1" dirty="0">
                <a:solidFill>
                  <a:schemeClr val="accent5">
                    <a:lumMod val="75000"/>
                  </a:schemeClr>
                </a:solidFill>
              </a:rPr>
              <a:t>fast and accurate </a:t>
            </a:r>
            <a:r>
              <a:rPr lang="en-US" sz="2100" dirty="0"/>
              <a:t>profiling mechanism is a key research challenge for developing low-overhead and scalable </a:t>
            </a:r>
            <a:r>
              <a:rPr lang="en-US" sz="2100" dirty="0" err="1"/>
              <a:t>RowHammer</a:t>
            </a:r>
            <a:r>
              <a:rPr lang="en-US" sz="2100" dirty="0"/>
              <a:t> solutions</a:t>
            </a:r>
          </a:p>
        </p:txBody>
      </p:sp>
    </p:spTree>
    <p:extLst>
      <p:ext uri="{BB962C8B-B14F-4D97-AF65-F5344CB8AC3E}">
        <p14:creationId xmlns:p14="http://schemas.microsoft.com/office/powerpoint/2010/main" val="140712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31088466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1"/>
          </p:nvPr>
        </p:nvSpPr>
        <p:spPr>
          <a:xfrm>
            <a:off x="0" y="1021574"/>
            <a:ext cx="8987623" cy="5565385"/>
          </a:xfrm>
        </p:spPr>
        <p:txBody>
          <a:bodyPr/>
          <a:lstStyle/>
          <a:p>
            <a:pPr>
              <a:spcBef>
                <a:spcPts val="1600"/>
              </a:spcBef>
            </a:pPr>
            <a:r>
              <a:rPr lang="en-US" sz="2400" dirty="0"/>
              <a:t>We characterized </a:t>
            </a:r>
            <a:r>
              <a:rPr lang="en-US" sz="2400" b="1" dirty="0"/>
              <a:t>1580 DRAM </a:t>
            </a:r>
            <a:r>
              <a:rPr lang="en-US" sz="2400" dirty="0"/>
              <a:t>chips of different DRAM types, technology nodes, and manufacturers. </a:t>
            </a:r>
          </a:p>
          <a:p>
            <a:pPr>
              <a:spcBef>
                <a:spcPts val="1600"/>
              </a:spcBef>
            </a:pPr>
            <a:r>
              <a:rPr lang="en-US" sz="2400" dirty="0">
                <a:solidFill>
                  <a:srgbClr val="C00000"/>
                </a:solidFill>
              </a:rPr>
              <a:t>We studied </a:t>
            </a:r>
            <a:r>
              <a:rPr lang="en-US" sz="2400" b="1" dirty="0">
                <a:solidFill>
                  <a:srgbClr val="C00000"/>
                </a:solidFill>
              </a:rPr>
              <a:t>five</a:t>
            </a:r>
            <a:r>
              <a:rPr lang="en-US" sz="2400" dirty="0">
                <a:solidFill>
                  <a:srgbClr val="C00000"/>
                </a:solidFill>
              </a:rPr>
              <a:t> state-of-the-art </a:t>
            </a:r>
            <a:r>
              <a:rPr lang="en-US" sz="2400" dirty="0" err="1">
                <a:solidFill>
                  <a:srgbClr val="C00000"/>
                </a:solidFill>
              </a:rPr>
              <a:t>RowHammer</a:t>
            </a:r>
            <a:r>
              <a:rPr lang="en-US" sz="2400" dirty="0">
                <a:solidFill>
                  <a:srgbClr val="C00000"/>
                </a:solidFill>
              </a:rPr>
              <a:t> mitigation mechanisms and an ideal refresh-based mechanism</a:t>
            </a:r>
          </a:p>
          <a:p>
            <a:pPr>
              <a:spcBef>
                <a:spcPts val="1600"/>
              </a:spcBef>
            </a:pPr>
            <a:r>
              <a:rPr lang="en-US" sz="2400" dirty="0">
                <a:solidFill>
                  <a:schemeClr val="accent6">
                    <a:lumMod val="75000"/>
                  </a:schemeClr>
                </a:solidFill>
              </a:rPr>
              <a:t>We made </a:t>
            </a:r>
            <a:r>
              <a:rPr lang="en-US" sz="2400" b="1" dirty="0">
                <a:solidFill>
                  <a:schemeClr val="accent6">
                    <a:lumMod val="75000"/>
                  </a:schemeClr>
                </a:solidFill>
              </a:rPr>
              <a:t>two key observations</a:t>
            </a:r>
            <a:r>
              <a:rPr lang="en-US" sz="2400" dirty="0">
                <a:solidFill>
                  <a:schemeClr val="accent6">
                    <a:lumMod val="75000"/>
                  </a:schemeClr>
                </a:solidFill>
              </a:rPr>
              <a:t> </a:t>
            </a:r>
          </a:p>
          <a:p>
            <a:pPr marL="914400" lvl="1" indent="-457200">
              <a:buFont typeface="+mj-lt"/>
              <a:buAutoNum type="arabicPeriod"/>
            </a:pPr>
            <a:r>
              <a:rPr lang="en-US" sz="2000" b="1" dirty="0" err="1">
                <a:solidFill>
                  <a:schemeClr val="accent5">
                    <a:lumMod val="75000"/>
                  </a:schemeClr>
                </a:solidFill>
              </a:rPr>
              <a:t>RowHammer</a:t>
            </a:r>
            <a:r>
              <a:rPr lang="en-US" sz="2000" b="1" dirty="0">
                <a:solidFill>
                  <a:schemeClr val="accent5">
                    <a:lumMod val="75000"/>
                  </a:schemeClr>
                </a:solidFill>
              </a:rPr>
              <a:t> is getting much worse</a:t>
            </a:r>
            <a:r>
              <a:rPr lang="en-US" sz="2000" dirty="0">
                <a:solidFill>
                  <a:schemeClr val="accent5">
                    <a:lumMod val="75000"/>
                  </a:schemeClr>
                </a:solidFill>
              </a:rPr>
              <a:t>. It takes much fewer hammers to induce </a:t>
            </a:r>
            <a:r>
              <a:rPr lang="en-US" sz="2000" dirty="0" err="1">
                <a:solidFill>
                  <a:schemeClr val="accent5">
                    <a:lumMod val="75000"/>
                  </a:schemeClr>
                </a:solidFill>
              </a:rPr>
              <a:t>RowHammer</a:t>
            </a:r>
            <a:r>
              <a:rPr lang="en-US" sz="2000" dirty="0">
                <a:solidFill>
                  <a:schemeClr val="accent5">
                    <a:lumMod val="75000"/>
                  </a:schemeClr>
                </a:solidFill>
              </a:rPr>
              <a:t> bit flips in newer chips </a:t>
            </a:r>
          </a:p>
          <a:p>
            <a:pPr lvl="2"/>
            <a:r>
              <a:rPr lang="en-US" sz="1600" dirty="0">
                <a:solidFill>
                  <a:schemeClr val="accent5">
                    <a:lumMod val="75000"/>
                  </a:schemeClr>
                </a:solidFill>
              </a:rPr>
              <a:t>e.g., </a:t>
            </a:r>
            <a:r>
              <a:rPr lang="en-US" sz="1600" b="1" dirty="0">
                <a:solidFill>
                  <a:schemeClr val="accent5">
                    <a:lumMod val="75000"/>
                  </a:schemeClr>
                </a:solidFill>
              </a:rPr>
              <a:t>DDR3:</a:t>
            </a:r>
            <a:r>
              <a:rPr lang="en-US" sz="1600" dirty="0">
                <a:solidFill>
                  <a:schemeClr val="accent5">
                    <a:lumMod val="75000"/>
                  </a:schemeClr>
                </a:solidFill>
              </a:rPr>
              <a:t> 69.2k to 22.4k, </a:t>
            </a:r>
            <a:r>
              <a:rPr lang="en-US" sz="1600" b="1" dirty="0">
                <a:solidFill>
                  <a:schemeClr val="accent5">
                    <a:lumMod val="75000"/>
                  </a:schemeClr>
                </a:solidFill>
              </a:rPr>
              <a:t>DDR4:</a:t>
            </a:r>
            <a:r>
              <a:rPr lang="en-US" sz="1600" dirty="0">
                <a:solidFill>
                  <a:schemeClr val="accent5">
                    <a:lumMod val="75000"/>
                  </a:schemeClr>
                </a:solidFill>
              </a:rPr>
              <a:t> 17.5k to 10k, </a:t>
            </a:r>
            <a:r>
              <a:rPr lang="en-US" sz="1600" b="1" dirty="0">
                <a:solidFill>
                  <a:schemeClr val="accent5">
                    <a:lumMod val="75000"/>
                  </a:schemeClr>
                </a:solidFill>
              </a:rPr>
              <a:t>LPDDR4: </a:t>
            </a:r>
            <a:r>
              <a:rPr lang="en-US" sz="1600" dirty="0">
                <a:solidFill>
                  <a:schemeClr val="accent5">
                    <a:lumMod val="75000"/>
                  </a:schemeClr>
                </a:solidFill>
              </a:rPr>
              <a:t>16.8k to 4.8k</a:t>
            </a:r>
          </a:p>
          <a:p>
            <a:pPr marL="914400" lvl="1" indent="-457200">
              <a:buFont typeface="+mj-lt"/>
              <a:buAutoNum type="arabicPeriod"/>
            </a:pPr>
            <a:r>
              <a:rPr lang="en-US" sz="2000" b="1" dirty="0">
                <a:solidFill>
                  <a:schemeClr val="accent2">
                    <a:lumMod val="75000"/>
                  </a:schemeClr>
                </a:solidFill>
              </a:rPr>
              <a:t>Existing mitigation mechanisms do not scale </a:t>
            </a:r>
            <a:r>
              <a:rPr lang="en-US" sz="2000" dirty="0">
                <a:solidFill>
                  <a:schemeClr val="accent2">
                    <a:lumMod val="75000"/>
                  </a:schemeClr>
                </a:solidFill>
              </a:rPr>
              <a:t>to DRAM chips that are more vulnerable to </a:t>
            </a:r>
            <a:r>
              <a:rPr lang="en-US" sz="2000" dirty="0" err="1">
                <a:solidFill>
                  <a:schemeClr val="accent2">
                    <a:lumMod val="75000"/>
                  </a:schemeClr>
                </a:solidFill>
              </a:rPr>
              <a:t>RowHammer</a:t>
            </a:r>
            <a:r>
              <a:rPr lang="en-US" sz="2000" dirty="0">
                <a:solidFill>
                  <a:schemeClr val="accent2">
                    <a:lumMod val="75000"/>
                  </a:schemeClr>
                </a:solidFill>
              </a:rPr>
              <a:t> </a:t>
            </a:r>
          </a:p>
          <a:p>
            <a:pPr lvl="2"/>
            <a:r>
              <a:rPr lang="en-US" sz="1600" dirty="0">
                <a:solidFill>
                  <a:schemeClr val="accent2">
                    <a:lumMod val="75000"/>
                  </a:schemeClr>
                </a:solidFill>
              </a:rPr>
              <a:t>e.g., 80% performance loss when the hammer count to induce the first bit flip is 128</a:t>
            </a:r>
            <a:endParaRPr lang="en-US" sz="2000" dirty="0"/>
          </a:p>
          <a:p>
            <a:pPr>
              <a:spcBef>
                <a:spcPts val="1600"/>
              </a:spcBef>
            </a:pPr>
            <a:r>
              <a:rPr lang="en-US" sz="2400" dirty="0">
                <a:solidFill>
                  <a:srgbClr val="7030A0"/>
                </a:solidFill>
              </a:rPr>
              <a:t>We </a:t>
            </a:r>
            <a:r>
              <a:rPr lang="en-US" sz="2400" b="1" dirty="0">
                <a:solidFill>
                  <a:srgbClr val="7030A0"/>
                </a:solidFill>
              </a:rPr>
              <a:t>conclude</a:t>
            </a:r>
            <a:r>
              <a:rPr lang="en-US" sz="2400" dirty="0">
                <a:solidFill>
                  <a:srgbClr val="7030A0"/>
                </a:solidFill>
              </a:rPr>
              <a:t> that it is </a:t>
            </a:r>
            <a:r>
              <a:rPr lang="en-US" sz="2400" b="1" dirty="0">
                <a:solidFill>
                  <a:srgbClr val="7030A0"/>
                </a:solidFill>
              </a:rPr>
              <a:t>critical</a:t>
            </a:r>
            <a:r>
              <a:rPr lang="en-US" sz="2400" dirty="0">
                <a:solidFill>
                  <a:srgbClr val="7030A0"/>
                </a:solidFill>
              </a:rPr>
              <a:t> to do more research on </a:t>
            </a:r>
            <a:r>
              <a:rPr lang="en-US" sz="2400" dirty="0" err="1">
                <a:solidFill>
                  <a:srgbClr val="7030A0"/>
                </a:solidFill>
              </a:rPr>
              <a:t>RowHammer</a:t>
            </a:r>
            <a:r>
              <a:rPr lang="en-US" sz="2400" dirty="0">
                <a:solidFill>
                  <a:srgbClr val="7030A0"/>
                </a:solidFill>
              </a:rPr>
              <a:t> and develop scalable mitigation mechanisms to prevent </a:t>
            </a:r>
            <a:r>
              <a:rPr lang="en-US" sz="2400" dirty="0" err="1">
                <a:solidFill>
                  <a:srgbClr val="7030A0"/>
                </a:solidFill>
              </a:rPr>
              <a:t>RowHammer</a:t>
            </a:r>
            <a:r>
              <a:rPr lang="en-US" sz="2400" dirty="0">
                <a:solidFill>
                  <a:srgbClr val="7030A0"/>
                </a:solidFill>
              </a:rPr>
              <a:t> in future systems</a:t>
            </a:r>
          </a:p>
        </p:txBody>
      </p:sp>
    </p:spTree>
    <p:extLst>
      <p:ext uri="{BB962C8B-B14F-4D97-AF65-F5344CB8AC3E}">
        <p14:creationId xmlns:p14="http://schemas.microsoft.com/office/powerpoint/2010/main" val="345450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103" name="Subtitle 2"/>
          <p:cNvSpPr>
            <a:spLocks noGrp="1"/>
          </p:cNvSpPr>
          <p:nvPr>
            <p:ph type="subTitle" idx="4294967295"/>
          </p:nvPr>
        </p:nvSpPr>
        <p:spPr>
          <a:xfrm>
            <a:off x="228600" y="3534081"/>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A.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dirty="0">
                <a:latin typeface="Cambria" panose="02040503050406030204" pitchFamily="18" charset="0"/>
              </a:rPr>
              <a:t> </a:t>
            </a:r>
            <a:r>
              <a:rPr lang="en-US" sz="2400" b="1" dirty="0">
                <a:latin typeface="Cambria" panose="02040503050406030204" pitchFamily="18" charset="0"/>
                <a:cs typeface="Cambria"/>
              </a:rPr>
              <a:t>        </a:t>
            </a:r>
            <a:r>
              <a:rPr lang="en-US" sz="2400" b="1" dirty="0">
                <a:latin typeface="Cambria"/>
                <a:cs typeface="Cambria"/>
              </a:rPr>
              <a:t>Hasan Hassan</a:t>
            </a:r>
          </a:p>
          <a:p>
            <a:pPr marL="0" indent="0" algn="ctr">
              <a:buNone/>
            </a:pPr>
            <a:r>
              <a:rPr lang="en-US" sz="2400" b="1" dirty="0" err="1">
                <a:latin typeface="Cambria"/>
                <a:cs typeface="Cambria"/>
              </a:rPr>
              <a:t>Roknoddin</a:t>
            </a:r>
            <a:r>
              <a:rPr lang="en-US" sz="2400" b="1" dirty="0">
                <a:latin typeface="Cambria"/>
                <a:cs typeface="Cambria"/>
              </a:rPr>
              <a:t> Azizi        Lois </a:t>
            </a:r>
            <a:r>
              <a:rPr lang="en-US" sz="2400" b="1" dirty="0" err="1">
                <a:latin typeface="Cambria"/>
                <a:cs typeface="Cambria"/>
              </a:rPr>
              <a:t>Orosa</a:t>
            </a:r>
            <a:r>
              <a:rPr lang="en-US" sz="2400" b="1" dirty="0">
                <a:latin typeface="Cambria"/>
                <a:cs typeface="Cambria"/>
              </a:rPr>
              <a:t>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306491"/>
            <a:ext cx="1827395" cy="37537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4153" y="5187287"/>
            <a:ext cx="2875694" cy="553229"/>
          </a:xfrm>
          <a:prstGeom prst="rect">
            <a:avLst/>
          </a:prstGeom>
        </p:spPr>
      </p:pic>
      <p:sp>
        <p:nvSpPr>
          <p:cNvPr id="8" name="Title 1">
            <a:extLst>
              <a:ext uri="{FF2B5EF4-FFF2-40B4-BE49-F238E27FC236}">
                <a16:creationId xmlns:a16="http://schemas.microsoft.com/office/drawing/2014/main" id="{5F8DED66-97C9-BE41-AAD3-0ACBF4498D33}"/>
              </a:ext>
            </a:extLst>
          </p:cNvPr>
          <p:cNvSpPr txBox="1">
            <a:spLocks/>
          </p:cNvSpPr>
          <p:nvPr/>
        </p:nvSpPr>
        <p:spPr>
          <a:xfrm>
            <a:off x="0" y="176130"/>
            <a:ext cx="9144000" cy="2473836"/>
          </a:xfrm>
          <a:prstGeom prst="rect">
            <a:avLst/>
          </a:prstGeom>
          <a:no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b="1" i="1">
                <a:solidFill>
                  <a:schemeClr val="bg1">
                    <a:lumMod val="95000"/>
                  </a:schemeClr>
                </a:solidFill>
                <a:latin typeface="Cambria"/>
                <a:cs typeface="Cambria"/>
              </a:rPr>
              <a:t>Revisiting RowHammer</a:t>
            </a:r>
            <a:br>
              <a:rPr lang="en-US" sz="2000" b="1" i="1">
                <a:solidFill>
                  <a:schemeClr val="bg1">
                    <a:lumMod val="95000"/>
                  </a:schemeClr>
                </a:solidFill>
                <a:latin typeface="Cambria"/>
                <a:cs typeface="Cambria"/>
              </a:rPr>
            </a:br>
            <a:r>
              <a:rPr lang="en-US" sz="700" b="1" i="1">
                <a:solidFill>
                  <a:schemeClr val="bg1">
                    <a:lumMod val="95000"/>
                  </a:schemeClr>
                </a:solidFill>
                <a:latin typeface="Cambria"/>
                <a:cs typeface="Cambria"/>
              </a:rPr>
              <a:t> </a:t>
            </a:r>
            <a:br>
              <a:rPr lang="en-US" sz="3400" b="1" i="1">
                <a:solidFill>
                  <a:schemeClr val="bg1">
                    <a:lumMod val="95000"/>
                  </a:schemeClr>
                </a:solidFill>
                <a:latin typeface="Cambria"/>
                <a:cs typeface="Cambria"/>
              </a:rPr>
            </a:br>
            <a:r>
              <a:rPr lang="en-US" sz="3400" b="1" i="1">
                <a:solidFill>
                  <a:schemeClr val="bg1">
                    <a:lumMod val="95000"/>
                  </a:schemeClr>
                </a:solidFill>
                <a:latin typeface="Cambria"/>
                <a:cs typeface="Cambria"/>
              </a:rPr>
              <a:t>An Experimental Analysis of Modern Devices and Mitigation Techniques</a:t>
            </a:r>
            <a:endParaRPr lang="en-US" sz="3400" b="1" dirty="0">
              <a:solidFill>
                <a:schemeClr val="bg1">
                  <a:lumMod val="95000"/>
                </a:schemeClr>
              </a:solidFill>
              <a:latin typeface="Cambria"/>
              <a:cs typeface="Cambria"/>
            </a:endParaRPr>
          </a:p>
        </p:txBody>
      </p:sp>
      <p:pic>
        <p:nvPicPr>
          <p:cNvPr id="10" name="Picture 4" descr="https://seaphages.org/media/institutions/Burgundy_CMU_JPG_Logo.jpg">
            <a:extLst>
              <a:ext uri="{FF2B5EF4-FFF2-40B4-BE49-F238E27FC236}">
                <a16:creationId xmlns:a16="http://schemas.microsoft.com/office/drawing/2014/main" id="{685CE9BF-D8E2-C648-B1A6-6A7FB22B6F5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7653" b="26959"/>
          <a:stretch/>
        </p:blipFill>
        <p:spPr bwMode="auto">
          <a:xfrm>
            <a:off x="6220326" y="6319261"/>
            <a:ext cx="2767266" cy="45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3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4" name="Picture 3">
            <a:extLst>
              <a:ext uri="{FF2B5EF4-FFF2-40B4-BE49-F238E27FC236}">
                <a16:creationId xmlns:a16="http://schemas.microsoft.com/office/drawing/2014/main" id="{E13C0BF9-1C40-9A49-9910-F1AAB020DF47}"/>
              </a:ext>
            </a:extLst>
          </p:cNvPr>
          <p:cNvPicPr>
            <a:picLocks noChangeAspect="1"/>
          </p:cNvPicPr>
          <p:nvPr/>
        </p:nvPicPr>
        <p:blipFill rotWithShape="1">
          <a:blip r:embed="rId5"/>
          <a:srcRect l="12158" t="9155" r="9785" b="19191"/>
          <a:stretch/>
        </p:blipFill>
        <p:spPr>
          <a:xfrm>
            <a:off x="1416281" y="1162080"/>
            <a:ext cx="7137583" cy="2184034"/>
          </a:xfrm>
          <a:prstGeom prst="rect">
            <a:avLst/>
          </a:prstGeom>
        </p:spPr>
      </p:pic>
      <p:pic>
        <p:nvPicPr>
          <p:cNvPr id="6" name="Picture 5">
            <a:extLst>
              <a:ext uri="{FF2B5EF4-FFF2-40B4-BE49-F238E27FC236}">
                <a16:creationId xmlns:a16="http://schemas.microsoft.com/office/drawing/2014/main" id="{94667456-D3C1-F04F-9030-EDFAA0C82CF4}"/>
              </a:ext>
            </a:extLst>
          </p:cNvPr>
          <p:cNvPicPr>
            <a:picLocks noChangeAspect="1"/>
          </p:cNvPicPr>
          <p:nvPr/>
        </p:nvPicPr>
        <p:blipFill rotWithShape="1">
          <a:blip r:embed="rId6"/>
          <a:srcRect l="12158" t="9155" r="9785" b="19191"/>
          <a:stretch/>
        </p:blipFill>
        <p:spPr>
          <a:xfrm>
            <a:off x="1419026" y="1160269"/>
            <a:ext cx="7137583" cy="2184034"/>
          </a:xfrm>
          <a:prstGeom prst="rect">
            <a:avLst/>
          </a:prstGeom>
        </p:spPr>
      </p:pic>
      <p:grpSp>
        <p:nvGrpSpPr>
          <p:cNvPr id="21" name="Group 20">
            <a:extLst>
              <a:ext uri="{FF2B5EF4-FFF2-40B4-BE49-F238E27FC236}">
                <a16:creationId xmlns:a16="http://schemas.microsoft.com/office/drawing/2014/main" id="{9E2C65ED-3818-2E48-87CA-77906047C81A}"/>
              </a:ext>
            </a:extLst>
          </p:cNvPr>
          <p:cNvGrpSpPr/>
          <p:nvPr/>
        </p:nvGrpSpPr>
        <p:grpSpPr>
          <a:xfrm>
            <a:off x="1419023" y="1160269"/>
            <a:ext cx="7137583" cy="2184034"/>
            <a:chOff x="1002117" y="937095"/>
            <a:chExt cx="7137583" cy="2184034"/>
          </a:xfrm>
        </p:grpSpPr>
        <p:pic>
          <p:nvPicPr>
            <p:cNvPr id="7" name="Picture 6">
              <a:extLst>
                <a:ext uri="{FF2B5EF4-FFF2-40B4-BE49-F238E27FC236}">
                  <a16:creationId xmlns:a16="http://schemas.microsoft.com/office/drawing/2014/main" id="{B2EFC4C3-39DA-AE42-9149-C4937F94A267}"/>
                </a:ext>
              </a:extLst>
            </p:cNvPr>
            <p:cNvPicPr>
              <a:picLocks noChangeAspect="1"/>
            </p:cNvPicPr>
            <p:nvPr/>
          </p:nvPicPr>
          <p:blipFill rotWithShape="1">
            <a:blip r:embed="rId7"/>
            <a:srcRect l="12158" t="9155" r="9785" b="19191"/>
            <a:stretch/>
          </p:blipFill>
          <p:spPr>
            <a:xfrm>
              <a:off x="1002117" y="937095"/>
              <a:ext cx="7137583" cy="2184034"/>
            </a:xfrm>
            <a:prstGeom prst="rect">
              <a:avLst/>
            </a:prstGeom>
          </p:spPr>
        </p:pic>
        <p:pic>
          <p:nvPicPr>
            <p:cNvPr id="20" name="Picture 19">
              <a:extLst>
                <a:ext uri="{FF2B5EF4-FFF2-40B4-BE49-F238E27FC236}">
                  <a16:creationId xmlns:a16="http://schemas.microsoft.com/office/drawing/2014/main" id="{8802DFB9-68E4-A642-8BD7-4C94ABE16C3E}"/>
                </a:ext>
              </a:extLst>
            </p:cNvPr>
            <p:cNvPicPr>
              <a:picLocks noChangeAspect="1"/>
            </p:cNvPicPr>
            <p:nvPr/>
          </p:nvPicPr>
          <p:blipFill rotWithShape="1">
            <a:blip r:embed="rId8"/>
            <a:srcRect l="46805" t="63633" r="45695" b="27504"/>
            <a:stretch/>
          </p:blipFill>
          <p:spPr>
            <a:xfrm>
              <a:off x="4720443" y="2598369"/>
              <a:ext cx="685800" cy="270164"/>
            </a:xfrm>
            <a:prstGeom prst="rect">
              <a:avLst/>
            </a:prstGeom>
          </p:spPr>
        </p:pic>
      </p:grpSp>
      <p:grpSp>
        <p:nvGrpSpPr>
          <p:cNvPr id="19" name="Group 18">
            <a:extLst>
              <a:ext uri="{FF2B5EF4-FFF2-40B4-BE49-F238E27FC236}">
                <a16:creationId xmlns:a16="http://schemas.microsoft.com/office/drawing/2014/main" id="{B33661CE-6829-694A-A06B-EC4EC255316E}"/>
              </a:ext>
            </a:extLst>
          </p:cNvPr>
          <p:cNvGrpSpPr/>
          <p:nvPr/>
        </p:nvGrpSpPr>
        <p:grpSpPr>
          <a:xfrm>
            <a:off x="1419023" y="1160269"/>
            <a:ext cx="7137583" cy="2184034"/>
            <a:chOff x="1002117" y="937095"/>
            <a:chExt cx="7137583" cy="2184034"/>
          </a:xfrm>
        </p:grpSpPr>
        <p:grpSp>
          <p:nvGrpSpPr>
            <p:cNvPr id="5" name="Group 4">
              <a:extLst>
                <a:ext uri="{FF2B5EF4-FFF2-40B4-BE49-F238E27FC236}">
                  <a16:creationId xmlns:a16="http://schemas.microsoft.com/office/drawing/2014/main" id="{6E20EF3F-7F6B-F74A-8CAF-44CAC9252F6F}"/>
                </a:ext>
              </a:extLst>
            </p:cNvPr>
            <p:cNvGrpSpPr/>
            <p:nvPr/>
          </p:nvGrpSpPr>
          <p:grpSpPr>
            <a:xfrm>
              <a:off x="1002117" y="937095"/>
              <a:ext cx="7137583" cy="2184034"/>
              <a:chOff x="1002117" y="937095"/>
              <a:chExt cx="7137583" cy="2184034"/>
            </a:xfrm>
          </p:grpSpPr>
          <p:pic>
            <p:nvPicPr>
              <p:cNvPr id="17" name="Picture 16">
                <a:extLst>
                  <a:ext uri="{FF2B5EF4-FFF2-40B4-BE49-F238E27FC236}">
                    <a16:creationId xmlns:a16="http://schemas.microsoft.com/office/drawing/2014/main" id="{8082BBEF-C6BB-5E49-8BF9-8EBF0F951F80}"/>
                  </a:ext>
                </a:extLst>
              </p:cNvPr>
              <p:cNvPicPr>
                <a:picLocks noChangeAspect="1"/>
              </p:cNvPicPr>
              <p:nvPr/>
            </p:nvPicPr>
            <p:blipFill rotWithShape="1">
              <a:blip r:embed="rId8"/>
              <a:srcRect l="46805" t="63633" r="45695" b="27504"/>
              <a:stretch/>
            </p:blipFill>
            <p:spPr>
              <a:xfrm>
                <a:off x="4720198" y="2597134"/>
                <a:ext cx="685800" cy="270164"/>
              </a:xfrm>
              <a:prstGeom prst="rect">
                <a:avLst/>
              </a:prstGeom>
            </p:spPr>
          </p:pic>
          <p:pic>
            <p:nvPicPr>
              <p:cNvPr id="8" name="Picture 7">
                <a:extLst>
                  <a:ext uri="{FF2B5EF4-FFF2-40B4-BE49-F238E27FC236}">
                    <a16:creationId xmlns:a16="http://schemas.microsoft.com/office/drawing/2014/main" id="{8E4E6863-88C2-D84F-BE2C-D51171991028}"/>
                  </a:ext>
                </a:extLst>
              </p:cNvPr>
              <p:cNvPicPr>
                <a:picLocks noChangeAspect="1"/>
              </p:cNvPicPr>
              <p:nvPr/>
            </p:nvPicPr>
            <p:blipFill rotWithShape="1">
              <a:blip r:embed="rId8"/>
              <a:srcRect l="12158" t="9155" r="9785" b="19191"/>
              <a:stretch/>
            </p:blipFill>
            <p:spPr>
              <a:xfrm>
                <a:off x="1002117" y="937095"/>
                <a:ext cx="7137583" cy="2184034"/>
              </a:xfrm>
              <a:prstGeom prst="rect">
                <a:avLst/>
              </a:prstGeom>
            </p:spPr>
          </p:pic>
        </p:grpSp>
        <p:pic>
          <p:nvPicPr>
            <p:cNvPr id="18" name="Picture 17">
              <a:extLst>
                <a:ext uri="{FF2B5EF4-FFF2-40B4-BE49-F238E27FC236}">
                  <a16:creationId xmlns:a16="http://schemas.microsoft.com/office/drawing/2014/main" id="{8130B345-9DF4-B642-8E2A-54DF1BB0065E}"/>
                </a:ext>
              </a:extLst>
            </p:cNvPr>
            <p:cNvPicPr>
              <a:picLocks noChangeAspect="1"/>
            </p:cNvPicPr>
            <p:nvPr/>
          </p:nvPicPr>
          <p:blipFill rotWithShape="1">
            <a:blip r:embed="rId8"/>
            <a:srcRect l="46805" t="63633" r="45695" b="27504"/>
            <a:stretch/>
          </p:blipFill>
          <p:spPr>
            <a:xfrm>
              <a:off x="4717023" y="2600628"/>
              <a:ext cx="685800" cy="270164"/>
            </a:xfrm>
            <a:prstGeom prst="rect">
              <a:avLst/>
            </a:prstGeom>
          </p:spPr>
        </p:pic>
      </p:grpSp>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9"/>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10"/>
          <a:srcRect l="12257" t="9418" r="9295" b="18927"/>
          <a:stretch/>
        </p:blipFill>
        <p:spPr>
          <a:xfrm>
            <a:off x="1419023" y="362450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11"/>
          <a:srcRect l="12318" t="9379" r="9625" b="18966"/>
          <a:stretch/>
        </p:blipFill>
        <p:spPr>
          <a:xfrm>
            <a:off x="1429679" y="3624503"/>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12"/>
          <a:srcRect l="12217" t="8859" r="9714" b="19428"/>
          <a:stretch/>
        </p:blipFill>
        <p:spPr>
          <a:xfrm>
            <a:off x="1417321" y="3610580"/>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13"/>
          <a:srcRect l="12217" t="9196" r="9714" b="19090"/>
          <a:stretch/>
        </p:blipFill>
        <p:spPr>
          <a:xfrm>
            <a:off x="1417321" y="3616887"/>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14"/>
          <a:srcRect l="12218" t="8477" r="9714" b="19869"/>
          <a:stretch/>
        </p:blipFill>
        <p:spPr>
          <a:xfrm>
            <a:off x="1416552" y="3593949"/>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15"/>
          <a:srcRect l="12161" t="8859" r="9782" b="19428"/>
          <a:stretch/>
        </p:blipFill>
        <p:spPr>
          <a:xfrm>
            <a:off x="1410309" y="3607103"/>
            <a:ext cx="7137583" cy="2185846"/>
          </a:xfrm>
          <a:prstGeom prst="rect">
            <a:avLst/>
          </a:prstGeom>
        </p:spPr>
      </p:pic>
      <p:sp>
        <p:nvSpPr>
          <p:cNvPr id="2" name="Title 1"/>
          <p:cNvSpPr>
            <a:spLocks noGrp="1"/>
          </p:cNvSpPr>
          <p:nvPr>
            <p:ph type="title"/>
          </p:nvPr>
        </p:nvSpPr>
        <p:spPr/>
        <p:txBody>
          <a:bodyPr/>
          <a:lstStyle/>
          <a:p>
            <a:r>
              <a:rPr lang="en-US" b="1" dirty="0"/>
              <a:t>Evaluation</a:t>
            </a:r>
          </a:p>
        </p:txBody>
      </p:sp>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16">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7"/>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27003" y="1178002"/>
            <a:ext cx="2663191" cy="4656354"/>
            <a:chOff x="2127003" y="1178002"/>
            <a:chExt cx="2663191" cy="4656354"/>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0EFAB4-F9E9-2F40-B453-030225C5FC47}"/>
                </a:ext>
              </a:extLst>
            </p:cNvPr>
            <p:cNvCxnSpPr/>
            <p:nvPr/>
          </p:nvCxnSpPr>
          <p:spPr>
            <a:xfrm flipV="1">
              <a:off x="2388295" y="1190035"/>
              <a:ext cx="0" cy="212469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667EE9-986E-834E-B77E-78D74983346E}"/>
                </a:ext>
              </a:extLst>
            </p:cNvPr>
            <p:cNvCxnSpPr/>
            <p:nvPr/>
          </p:nvCxnSpPr>
          <p:spPr>
            <a:xfrm flipV="1">
              <a:off x="3363655" y="1190035"/>
              <a:ext cx="0" cy="2124697"/>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144D7C-EEEF-0C42-9D01-3098FEA2F837}"/>
                </a:ext>
              </a:extLst>
            </p:cNvPr>
            <p:cNvCxnSpPr/>
            <p:nvPr/>
          </p:nvCxnSpPr>
          <p:spPr>
            <a:xfrm flipV="1">
              <a:off x="3589207" y="1190034"/>
              <a:ext cx="0" cy="2124697"/>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78D418-C48B-C144-B843-3E84227EE0E4}"/>
                </a:ext>
              </a:extLst>
            </p:cNvPr>
            <p:cNvCxnSpPr/>
            <p:nvPr/>
          </p:nvCxnSpPr>
          <p:spPr>
            <a:xfrm flipV="1">
              <a:off x="3631880" y="1190034"/>
              <a:ext cx="0" cy="2124697"/>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24BE73-17A3-FD46-9D56-EDECA2A81AC8}"/>
                </a:ext>
              </a:extLst>
            </p:cNvPr>
            <p:cNvCxnSpPr/>
            <p:nvPr/>
          </p:nvCxnSpPr>
          <p:spPr>
            <a:xfrm flipV="1">
              <a:off x="4091518" y="1178002"/>
              <a:ext cx="0" cy="2124697"/>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AC8A2C-4695-4441-AFE4-08CFE90C7902}"/>
                </a:ext>
              </a:extLst>
            </p:cNvPr>
            <p:cNvCxnSpPr/>
            <p:nvPr/>
          </p:nvCxnSpPr>
          <p:spPr>
            <a:xfrm flipV="1">
              <a:off x="4734036" y="1190034"/>
              <a:ext cx="0" cy="2124697"/>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sp>
          <p:nvSpPr>
            <p:cNvPr id="56" name="TextBox 55">
              <a:extLst>
                <a:ext uri="{FF2B5EF4-FFF2-40B4-BE49-F238E27FC236}">
                  <a16:creationId xmlns:a16="http://schemas.microsoft.com/office/drawing/2014/main" id="{6CD96703-51A1-4643-A22C-956BECEB1841}"/>
                </a:ext>
              </a:extLst>
            </p:cNvPr>
            <p:cNvSpPr txBox="1"/>
            <p:nvPr/>
          </p:nvSpPr>
          <p:spPr>
            <a:xfrm rot="16200000">
              <a:off x="1846980" y="2765115"/>
              <a:ext cx="896399" cy="307777"/>
            </a:xfrm>
            <a:prstGeom prst="rect">
              <a:avLst/>
            </a:prstGeom>
            <a:noFill/>
          </p:spPr>
          <p:txBody>
            <a:bodyPr wrap="none" rtlCol="0">
              <a:spAutoFit/>
            </a:bodyPr>
            <a:lstStyle/>
            <a:p>
              <a:r>
                <a:rPr lang="en-US" sz="1400" b="1" dirty="0">
                  <a:solidFill>
                    <a:srgbClr val="7C5294"/>
                  </a:solidFill>
                </a:rPr>
                <a:t>DDR3-old</a:t>
              </a:r>
            </a:p>
          </p:txBody>
        </p:sp>
        <p:sp>
          <p:nvSpPr>
            <p:cNvPr id="57" name="TextBox 56">
              <a:extLst>
                <a:ext uri="{FF2B5EF4-FFF2-40B4-BE49-F238E27FC236}">
                  <a16:creationId xmlns:a16="http://schemas.microsoft.com/office/drawing/2014/main" id="{3891B2C9-B6EC-F942-BF9E-A3B433C50342}"/>
                </a:ext>
              </a:extLst>
            </p:cNvPr>
            <p:cNvSpPr txBox="1"/>
            <p:nvPr/>
          </p:nvSpPr>
          <p:spPr>
            <a:xfrm rot="16200000">
              <a:off x="2774620" y="2737371"/>
              <a:ext cx="977255" cy="307777"/>
            </a:xfrm>
            <a:prstGeom prst="rect">
              <a:avLst/>
            </a:prstGeom>
            <a:noFill/>
          </p:spPr>
          <p:txBody>
            <a:bodyPr wrap="none" rtlCol="0">
              <a:spAutoFit/>
            </a:bodyPr>
            <a:lstStyle/>
            <a:p>
              <a:r>
                <a:rPr lang="en-US" sz="1400" b="1" dirty="0">
                  <a:solidFill>
                    <a:srgbClr val="00BA93"/>
                  </a:solidFill>
                </a:rPr>
                <a:t>DDR3-new</a:t>
              </a:r>
            </a:p>
          </p:txBody>
        </p:sp>
        <p:sp>
          <p:nvSpPr>
            <p:cNvPr id="58" name="TextBox 57">
              <a:extLst>
                <a:ext uri="{FF2B5EF4-FFF2-40B4-BE49-F238E27FC236}">
                  <a16:creationId xmlns:a16="http://schemas.microsoft.com/office/drawing/2014/main" id="{E608604E-0D21-754B-A362-87DA4886B6EF}"/>
                </a:ext>
              </a:extLst>
            </p:cNvPr>
            <p:cNvSpPr txBox="1"/>
            <p:nvPr/>
          </p:nvSpPr>
          <p:spPr>
            <a:xfrm rot="16200000">
              <a:off x="3049496" y="2770613"/>
              <a:ext cx="896399" cy="307777"/>
            </a:xfrm>
            <a:prstGeom prst="rect">
              <a:avLst/>
            </a:prstGeom>
            <a:noFill/>
          </p:spPr>
          <p:txBody>
            <a:bodyPr wrap="none" rtlCol="0">
              <a:spAutoFit/>
            </a:bodyPr>
            <a:lstStyle/>
            <a:p>
              <a:r>
                <a:rPr lang="en-US" sz="1400" b="1" dirty="0">
                  <a:solidFill>
                    <a:srgbClr val="0E83E3"/>
                  </a:solidFill>
                </a:rPr>
                <a:t>DDR4-old</a:t>
              </a:r>
            </a:p>
          </p:txBody>
        </p:sp>
        <p:sp>
          <p:nvSpPr>
            <p:cNvPr id="59" name="TextBox 58">
              <a:extLst>
                <a:ext uri="{FF2B5EF4-FFF2-40B4-BE49-F238E27FC236}">
                  <a16:creationId xmlns:a16="http://schemas.microsoft.com/office/drawing/2014/main" id="{107D619B-2218-1D4A-9FDB-05CDAE94A15C}"/>
                </a:ext>
              </a:extLst>
            </p:cNvPr>
            <p:cNvSpPr txBox="1"/>
            <p:nvPr/>
          </p:nvSpPr>
          <p:spPr>
            <a:xfrm rot="16200000">
              <a:off x="3226354" y="2711297"/>
              <a:ext cx="1003801" cy="307777"/>
            </a:xfrm>
            <a:prstGeom prst="rect">
              <a:avLst/>
            </a:prstGeom>
            <a:noFill/>
          </p:spPr>
          <p:txBody>
            <a:bodyPr wrap="none" rtlCol="0">
              <a:spAutoFit/>
            </a:bodyPr>
            <a:lstStyle/>
            <a:p>
              <a:r>
                <a:rPr lang="en-US" sz="1400" b="1" dirty="0">
                  <a:solidFill>
                    <a:srgbClr val="D8302E"/>
                  </a:solidFill>
                </a:rPr>
                <a:t>LPDDR4-1x</a:t>
              </a:r>
            </a:p>
          </p:txBody>
        </p:sp>
        <p:sp>
          <p:nvSpPr>
            <p:cNvPr id="60" name="TextBox 59">
              <a:extLst>
                <a:ext uri="{FF2B5EF4-FFF2-40B4-BE49-F238E27FC236}">
                  <a16:creationId xmlns:a16="http://schemas.microsoft.com/office/drawing/2014/main" id="{D0B054F7-8067-F842-BB7D-42C8A09D806F}"/>
                </a:ext>
              </a:extLst>
            </p:cNvPr>
            <p:cNvSpPr txBox="1"/>
            <p:nvPr/>
          </p:nvSpPr>
          <p:spPr>
            <a:xfrm rot="16200000">
              <a:off x="3696994" y="2731103"/>
              <a:ext cx="977255" cy="307777"/>
            </a:xfrm>
            <a:prstGeom prst="rect">
              <a:avLst/>
            </a:prstGeom>
            <a:noFill/>
          </p:spPr>
          <p:txBody>
            <a:bodyPr wrap="none" rtlCol="0">
              <a:spAutoFit/>
            </a:bodyPr>
            <a:lstStyle/>
            <a:p>
              <a:r>
                <a:rPr lang="en-US" sz="1400" b="1" dirty="0">
                  <a:solidFill>
                    <a:srgbClr val="FFCC6E"/>
                  </a:solidFill>
                </a:rPr>
                <a:t>DDR4-new</a:t>
              </a:r>
            </a:p>
          </p:txBody>
        </p:sp>
        <p:sp>
          <p:nvSpPr>
            <p:cNvPr id="61" name="TextBox 60">
              <a:extLst>
                <a:ext uri="{FF2B5EF4-FFF2-40B4-BE49-F238E27FC236}">
                  <a16:creationId xmlns:a16="http://schemas.microsoft.com/office/drawing/2014/main" id="{E36ABEC8-6149-234C-BC6A-4E6814693D97}"/>
                </a:ext>
              </a:extLst>
            </p:cNvPr>
            <p:cNvSpPr txBox="1"/>
            <p:nvPr/>
          </p:nvSpPr>
          <p:spPr>
            <a:xfrm rot="16200000">
              <a:off x="4132802" y="2716396"/>
              <a:ext cx="1007007" cy="307777"/>
            </a:xfrm>
            <a:prstGeom prst="rect">
              <a:avLst/>
            </a:prstGeom>
            <a:noFill/>
          </p:spPr>
          <p:txBody>
            <a:bodyPr wrap="none" rtlCol="0">
              <a:spAutoFit/>
            </a:bodyPr>
            <a:lstStyle/>
            <a:p>
              <a:r>
                <a:rPr lang="en-US" sz="1400" b="1" dirty="0">
                  <a:solidFill>
                    <a:srgbClr val="E26F55"/>
                  </a:solidFill>
                </a:rPr>
                <a:t>LPDDR4-1y</a:t>
              </a:r>
            </a:p>
          </p:txBody>
        </p:sp>
      </p:grpSp>
      <p:grpSp>
        <p:nvGrpSpPr>
          <p:cNvPr id="68" name="Group 67">
            <a:extLst>
              <a:ext uri="{FF2B5EF4-FFF2-40B4-BE49-F238E27FC236}">
                <a16:creationId xmlns:a16="http://schemas.microsoft.com/office/drawing/2014/main" id="{B2457EC3-C580-634A-950C-08D6A00B5680}"/>
              </a:ext>
            </a:extLst>
          </p:cNvPr>
          <p:cNvGrpSpPr/>
          <p:nvPr/>
        </p:nvGrpSpPr>
        <p:grpSpPr>
          <a:xfrm>
            <a:off x="6129502" y="2643406"/>
            <a:ext cx="1140714" cy="2589644"/>
            <a:chOff x="6129502" y="2643406"/>
            <a:chExt cx="1140714" cy="2589644"/>
          </a:xfrm>
        </p:grpSpPr>
        <p:sp>
          <p:nvSpPr>
            <p:cNvPr id="64" name="TextBox 63">
              <a:extLst>
                <a:ext uri="{FF2B5EF4-FFF2-40B4-BE49-F238E27FC236}">
                  <a16:creationId xmlns:a16="http://schemas.microsoft.com/office/drawing/2014/main" id="{C6F42BCF-C099-3443-BB28-C3F04B2A0435}"/>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65" name="TextBox 64">
              <a:extLst>
                <a:ext uri="{FF2B5EF4-FFF2-40B4-BE49-F238E27FC236}">
                  <a16:creationId xmlns:a16="http://schemas.microsoft.com/office/drawing/2014/main" id="{8160F3B6-9A44-124A-BB93-E69EA1FB8BA2}"/>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grpSp>
        <p:nvGrpSpPr>
          <p:cNvPr id="69" name="Group 68">
            <a:extLst>
              <a:ext uri="{FF2B5EF4-FFF2-40B4-BE49-F238E27FC236}">
                <a16:creationId xmlns:a16="http://schemas.microsoft.com/office/drawing/2014/main" id="{0D003032-767D-1C4C-99DE-C8EDFB799017}"/>
              </a:ext>
            </a:extLst>
          </p:cNvPr>
          <p:cNvGrpSpPr/>
          <p:nvPr/>
        </p:nvGrpSpPr>
        <p:grpSpPr>
          <a:xfrm>
            <a:off x="5008422" y="2034767"/>
            <a:ext cx="2864649" cy="2467033"/>
            <a:chOff x="5008422" y="2034767"/>
            <a:chExt cx="2864649" cy="2467033"/>
          </a:xfrm>
        </p:grpSpPr>
        <p:sp>
          <p:nvSpPr>
            <p:cNvPr id="63" name="TextBox 62">
              <a:extLst>
                <a:ext uri="{FF2B5EF4-FFF2-40B4-BE49-F238E27FC236}">
                  <a16:creationId xmlns:a16="http://schemas.microsoft.com/office/drawing/2014/main" id="{98D1E22E-1F5F-8C43-81E5-8A9F71CEB4F3}"/>
                </a:ext>
              </a:extLst>
            </p:cNvPr>
            <p:cNvSpPr txBox="1"/>
            <p:nvPr/>
          </p:nvSpPr>
          <p:spPr>
            <a:xfrm>
              <a:off x="5008422" y="203476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03547" y="4194023"/>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grpSp>
      <p:grpSp>
        <p:nvGrpSpPr>
          <p:cNvPr id="70" name="Group 69">
            <a:extLst>
              <a:ext uri="{FF2B5EF4-FFF2-40B4-BE49-F238E27FC236}">
                <a16:creationId xmlns:a16="http://schemas.microsoft.com/office/drawing/2014/main" id="{4ECF360F-D6E2-3540-9794-A49BBF07424A}"/>
              </a:ext>
            </a:extLst>
          </p:cNvPr>
          <p:cNvGrpSpPr/>
          <p:nvPr/>
        </p:nvGrpSpPr>
        <p:grpSpPr>
          <a:xfrm>
            <a:off x="7368064" y="1880878"/>
            <a:ext cx="1196038" cy="2109417"/>
            <a:chOff x="7368064" y="1880878"/>
            <a:chExt cx="1196038" cy="2109417"/>
          </a:xfrm>
        </p:grpSpPr>
        <p:sp>
          <p:nvSpPr>
            <p:cNvPr id="62" name="TextBox 61">
              <a:extLst>
                <a:ext uri="{FF2B5EF4-FFF2-40B4-BE49-F238E27FC236}">
                  <a16:creationId xmlns:a16="http://schemas.microsoft.com/office/drawing/2014/main" id="{A3EE260E-9730-EA48-86B4-9A8D6E4870CC}"/>
                </a:ext>
              </a:extLst>
            </p:cNvPr>
            <p:cNvSpPr txBox="1"/>
            <p:nvPr/>
          </p:nvSpPr>
          <p:spPr>
            <a:xfrm>
              <a:off x="7368064" y="188087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67" name="TextBox 66">
              <a:extLst>
                <a:ext uri="{FF2B5EF4-FFF2-40B4-BE49-F238E27FC236}">
                  <a16:creationId xmlns:a16="http://schemas.microsoft.com/office/drawing/2014/main" id="{C064FC3A-3D6A-464B-93A9-82BEEC8D5DB1}"/>
                </a:ext>
              </a:extLst>
            </p:cNvPr>
            <p:cNvSpPr txBox="1"/>
            <p:nvPr/>
          </p:nvSpPr>
          <p:spPr>
            <a:xfrm>
              <a:off x="8021966" y="368251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grpSp>
      <p:sp>
        <p:nvSpPr>
          <p:cNvPr id="72" name="Rectangle 71">
            <a:extLst>
              <a:ext uri="{FF2B5EF4-FFF2-40B4-BE49-F238E27FC236}">
                <a16:creationId xmlns:a16="http://schemas.microsoft.com/office/drawing/2014/main" id="{6F6EE485-8E92-E24D-B65F-D0FB86FBFFC9}"/>
              </a:ext>
            </a:extLst>
          </p:cNvPr>
          <p:cNvSpPr/>
          <p:nvPr/>
        </p:nvSpPr>
        <p:spPr>
          <a:xfrm>
            <a:off x="1440530" y="955355"/>
            <a:ext cx="1673102"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3" name="Rectangle 72">
            <a:extLst>
              <a:ext uri="{FF2B5EF4-FFF2-40B4-BE49-F238E27FC236}">
                <a16:creationId xmlns:a16="http://schemas.microsoft.com/office/drawing/2014/main" id="{CAE930FC-BF12-4143-A100-B44E5FEB4E56}"/>
              </a:ext>
            </a:extLst>
          </p:cNvPr>
          <p:cNvSpPr/>
          <p:nvPr/>
        </p:nvSpPr>
        <p:spPr>
          <a:xfrm>
            <a:off x="3233237"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Tree>
    <p:extLst>
      <p:ext uri="{BB962C8B-B14F-4D97-AF65-F5344CB8AC3E}">
        <p14:creationId xmlns:p14="http://schemas.microsoft.com/office/powerpoint/2010/main" val="308596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1" presetClass="exit"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par>
                                <p:cTn id="30" presetID="2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par>
                                <p:cTn id="33" presetID="1" presetClass="exit"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par>
                                <p:cTn id="40" presetID="1" presetClass="exit" presetSubtype="0" fill="hold" grpId="0" nodeType="withEffect">
                                  <p:stCondLst>
                                    <p:cond delay="0"/>
                                  </p:stCondLst>
                                  <p:childTnLst>
                                    <p:set>
                                      <p:cBhvr>
                                        <p:cTn id="41" dur="1" fill="hold">
                                          <p:stCondLst>
                                            <p:cond delay="0"/>
                                          </p:stCondLst>
                                        </p:cTn>
                                        <p:tgtEl>
                                          <p:spTgt spid="75"/>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wipe(left)">
                                      <p:cBhvr>
                                        <p:cTn id="49" dur="500"/>
                                        <p:tgtEl>
                                          <p:spTgt spid="15"/>
                                        </p:tgtEl>
                                      </p:cBhvr>
                                    </p:animEffect>
                                  </p:childTnLst>
                                </p:cTn>
                              </p:par>
                              <p:par>
                                <p:cTn id="50" presetID="1" presetClass="entr" presetSubtype="0"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childTnLst>
                                </p:cTn>
                              </p:par>
                              <p:par>
                                <p:cTn id="52" presetID="1" presetClass="exit" presetSubtype="0" fill="hold" grpId="0" nodeType="withEffect">
                                  <p:stCondLst>
                                    <p:cond delay="0"/>
                                  </p:stCondLst>
                                  <p:childTnLst>
                                    <p:set>
                                      <p:cBhvr>
                                        <p:cTn id="53" dur="1" fill="hold">
                                          <p:stCondLst>
                                            <p:cond delay="0"/>
                                          </p:stCondLst>
                                        </p:cTn>
                                        <p:tgtEl>
                                          <p:spTgt spid="76"/>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7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wipe(left)">
                                      <p:cBhvr>
                                        <p:cTn id="60" dur="500"/>
                                        <p:tgtEl>
                                          <p:spTgt spid="19"/>
                                        </p:tgtEl>
                                      </p:cBhvr>
                                    </p:animEffect>
                                  </p:childTnLst>
                                </p:cTn>
                              </p:par>
                              <p:par>
                                <p:cTn id="61" presetID="22" presetClass="entr" presetSubtype="8"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left)">
                                      <p:cBhvr>
                                        <p:cTn id="63" dur="500"/>
                                        <p:tgtEl>
                                          <p:spTgt spid="16"/>
                                        </p:tgtEl>
                                      </p:cBhvr>
                                    </p:animEffect>
                                  </p:childTnLst>
                                </p:cTn>
                              </p:par>
                              <p:par>
                                <p:cTn id="64" presetID="1" presetClass="entr" presetSubtype="0"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childTnLst>
                                </p:cTn>
                              </p:par>
                              <p:par>
                                <p:cTn id="66" presetID="1" presetClass="exit" presetSubtype="0" fill="hold" grpId="0" nodeType="withEffect">
                                  <p:stCondLst>
                                    <p:cond delay="0"/>
                                  </p:stCondLst>
                                  <p:childTnLst>
                                    <p:set>
                                      <p:cBhvr>
                                        <p:cTn id="67" dur="1" fill="hold">
                                          <p:stCondLst>
                                            <p:cond delay="0"/>
                                          </p:stCondLst>
                                        </p:cTn>
                                        <p:tgtEl>
                                          <p:spTgt spid="7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4" grpId="0" animBg="1"/>
      <p:bldP spid="75" grpId="0" animBg="1"/>
      <p:bldP spid="76" grpId="0" animBg="1"/>
      <p:bldP spid="77" grpId="0" animBg="1"/>
      <p:bldP spid="7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5"/>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6"/>
          <a:srcRect l="12257" t="9418" r="9295" b="18927"/>
          <a:stretch/>
        </p:blipFill>
        <p:spPr>
          <a:xfrm>
            <a:off x="1419023" y="3624504"/>
            <a:ext cx="7173209" cy="2184034"/>
          </a:xfrm>
          <a:prstGeom prst="rect">
            <a:avLst/>
          </a:prstGeom>
        </p:spPr>
      </p:pic>
      <p:sp>
        <p:nvSpPr>
          <p:cNvPr id="2" name="Title 1"/>
          <p:cNvSpPr>
            <a:spLocks noGrp="1"/>
          </p:cNvSpPr>
          <p:nvPr>
            <p:ph type="title"/>
          </p:nvPr>
        </p:nvSpPr>
        <p:spPr/>
        <p:txBody>
          <a:bodyPr/>
          <a:lstStyle/>
          <a:p>
            <a:r>
              <a:rPr lang="en-US" sz="4000" b="1" dirty="0"/>
              <a:t>Mitigation Mechanism Evaluation</a:t>
            </a:r>
          </a:p>
        </p:txBody>
      </p:sp>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7">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8"/>
          <a:stretch>
            <a:fillRect/>
          </a:stretch>
        </p:blipFill>
        <p:spPr>
          <a:xfrm>
            <a:off x="1402288" y="900754"/>
            <a:ext cx="7173209" cy="276711"/>
          </a:xfrm>
          <a:prstGeom prst="rect">
            <a:avLst/>
          </a:prstGeom>
        </p:spPr>
      </p:pic>
      <p:sp>
        <p:nvSpPr>
          <p:cNvPr id="72" name="Rectangle 71">
            <a:extLst>
              <a:ext uri="{FF2B5EF4-FFF2-40B4-BE49-F238E27FC236}">
                <a16:creationId xmlns:a16="http://schemas.microsoft.com/office/drawing/2014/main" id="{6F6EE485-8E92-E24D-B65F-D0FB86FBFFC9}"/>
              </a:ext>
            </a:extLst>
          </p:cNvPr>
          <p:cNvSpPr/>
          <p:nvPr/>
        </p:nvSpPr>
        <p:spPr>
          <a:xfrm>
            <a:off x="1440530" y="955355"/>
            <a:ext cx="1673102"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3" name="Rectangle 72">
            <a:extLst>
              <a:ext uri="{FF2B5EF4-FFF2-40B4-BE49-F238E27FC236}">
                <a16:creationId xmlns:a16="http://schemas.microsoft.com/office/drawing/2014/main" id="{CAE930FC-BF12-4143-A100-B44E5FEB4E56}"/>
              </a:ext>
            </a:extLst>
          </p:cNvPr>
          <p:cNvSpPr/>
          <p:nvPr/>
        </p:nvSpPr>
        <p:spPr>
          <a:xfrm>
            <a:off x="3233237"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grpSp>
        <p:nvGrpSpPr>
          <p:cNvPr id="81" name="Group 80">
            <a:extLst>
              <a:ext uri="{FF2B5EF4-FFF2-40B4-BE49-F238E27FC236}">
                <a16:creationId xmlns:a16="http://schemas.microsoft.com/office/drawing/2014/main" id="{3665F46E-9685-3A43-B614-4FD63F8D8595}"/>
              </a:ext>
            </a:extLst>
          </p:cNvPr>
          <p:cNvGrpSpPr/>
          <p:nvPr/>
        </p:nvGrpSpPr>
        <p:grpSpPr>
          <a:xfrm>
            <a:off x="3047419" y="1187118"/>
            <a:ext cx="5218995" cy="4596019"/>
            <a:chOff x="3047419" y="1187118"/>
            <a:chExt cx="5218995" cy="4596019"/>
          </a:xfrm>
        </p:grpSpPr>
        <p:grpSp>
          <p:nvGrpSpPr>
            <p:cNvPr id="41" name="Group 40">
              <a:extLst>
                <a:ext uri="{FF2B5EF4-FFF2-40B4-BE49-F238E27FC236}">
                  <a16:creationId xmlns:a16="http://schemas.microsoft.com/office/drawing/2014/main" id="{3AB08AA7-1578-F64E-A886-F1D2E255DC0F}"/>
                </a:ext>
              </a:extLst>
            </p:cNvPr>
            <p:cNvGrpSpPr/>
            <p:nvPr/>
          </p:nvGrpSpPr>
          <p:grpSpPr>
            <a:xfrm>
              <a:off x="3047419" y="1187118"/>
              <a:ext cx="5218990" cy="4596019"/>
              <a:chOff x="3047419" y="1187118"/>
              <a:chExt cx="5218990" cy="4596019"/>
            </a:xfrm>
          </p:grpSpPr>
          <p:sp>
            <p:nvSpPr>
              <p:cNvPr id="33" name="TextBox 32">
                <a:extLst>
                  <a:ext uri="{FF2B5EF4-FFF2-40B4-BE49-F238E27FC236}">
                    <a16:creationId xmlns:a16="http://schemas.microsoft.com/office/drawing/2014/main" id="{1F543396-555B-5943-9AF0-34D965438ADE}"/>
                  </a:ext>
                </a:extLst>
              </p:cNvPr>
              <p:cNvSpPr txBox="1"/>
              <p:nvPr/>
            </p:nvSpPr>
            <p:spPr>
              <a:xfrm>
                <a:off x="3430858" y="4326148"/>
                <a:ext cx="4835551" cy="783193"/>
              </a:xfrm>
              <a:prstGeom prst="roundRect">
                <a:avLst/>
              </a:prstGeom>
              <a:solidFill>
                <a:schemeClr val="accent6">
                  <a:lumMod val="40000"/>
                  <a:lumOff val="60000"/>
                </a:schemeClr>
              </a:solidFill>
              <a:ln>
                <a:solidFill>
                  <a:schemeClr val="tx1"/>
                </a:solidFill>
              </a:ln>
            </p:spPr>
            <p:txBody>
              <a:bodyPr wrap="square" rtlCol="0">
                <a:spAutoFit/>
              </a:bodyPr>
              <a:lstStyle/>
              <a:p>
                <a:pPr algn="ctr"/>
                <a:r>
                  <a:rPr lang="en-US" sz="2000" b="1" dirty="0"/>
                  <a:t>Does not scale for </a:t>
                </a:r>
                <a:r>
                  <a:rPr lang="en-US" sz="2000" b="1" dirty="0" err="1"/>
                  <a:t>HC</a:t>
                </a:r>
                <a:r>
                  <a:rPr lang="en-US" sz="2000" b="1" baseline="-25000" dirty="0" err="1"/>
                  <a:t>first</a:t>
                </a:r>
                <a:r>
                  <a:rPr lang="en-US" sz="2000" b="1" dirty="0"/>
                  <a:t> values &lt; 32k </a:t>
                </a:r>
              </a:p>
              <a:p>
                <a:pPr algn="ctr"/>
                <a:r>
                  <a:rPr lang="en-US" sz="2000" b="1" dirty="0"/>
                  <a:t>due to significantly high refresh rates </a:t>
                </a:r>
              </a:p>
            </p:txBody>
          </p:sp>
          <p:cxnSp>
            <p:nvCxnSpPr>
              <p:cNvPr id="39" name="Straight Connector 38">
                <a:extLst>
                  <a:ext uri="{FF2B5EF4-FFF2-40B4-BE49-F238E27FC236}">
                    <a16:creationId xmlns:a16="http://schemas.microsoft.com/office/drawing/2014/main" id="{6340932D-BA4B-1046-AA29-6B29CFBBC311}"/>
                  </a:ext>
                </a:extLst>
              </p:cNvPr>
              <p:cNvCxnSpPr>
                <a:cxnSpLocks/>
              </p:cNvCxnSpPr>
              <p:nvPr/>
            </p:nvCxnSpPr>
            <p:spPr>
              <a:xfrm flipV="1">
                <a:off x="3051943" y="1187118"/>
                <a:ext cx="0" cy="21276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6766A86-830B-9548-8CBA-186C3ED2573C}"/>
                  </a:ext>
                </a:extLst>
              </p:cNvPr>
              <p:cNvCxnSpPr>
                <a:cxnSpLocks/>
              </p:cNvCxnSpPr>
              <p:nvPr/>
            </p:nvCxnSpPr>
            <p:spPr>
              <a:xfrm flipV="1">
                <a:off x="3047419" y="3655523"/>
                <a:ext cx="0" cy="21276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0" name="Rounded Rectangle 79">
              <a:extLst>
                <a:ext uri="{FF2B5EF4-FFF2-40B4-BE49-F238E27FC236}">
                  <a16:creationId xmlns:a16="http://schemas.microsoft.com/office/drawing/2014/main" id="{D2733BDC-A268-B949-A088-65245543C25F}"/>
                </a:ext>
              </a:extLst>
            </p:cNvPr>
            <p:cNvSpPr/>
            <p:nvPr/>
          </p:nvSpPr>
          <p:spPr>
            <a:xfrm>
              <a:off x="3430859" y="2052159"/>
              <a:ext cx="4835555" cy="408623"/>
            </a:xfrm>
            <a:prstGeom prst="roundRect">
              <a:avLst/>
            </a:prstGeom>
            <a:solidFill>
              <a:schemeClr val="accent6">
                <a:lumMod val="40000"/>
                <a:lumOff val="60000"/>
              </a:schemeClr>
            </a:solidFill>
            <a:ln>
              <a:solidFill>
                <a:schemeClr val="tx1"/>
              </a:solidFill>
            </a:ln>
          </p:spPr>
          <p:txBody>
            <a:bodyPr wrap="none">
              <a:spAutoFit/>
            </a:bodyPr>
            <a:lstStyle/>
            <a:p>
              <a:pPr algn="ctr"/>
              <a:r>
                <a:rPr lang="en-US" b="1" dirty="0"/>
                <a:t>Substantial overhead even at high </a:t>
              </a:r>
              <a:r>
                <a:rPr lang="en-US" b="1" dirty="0" err="1"/>
                <a:t>HC</a:t>
              </a:r>
              <a:r>
                <a:rPr lang="en-US" b="1" baseline="-25000" dirty="0" err="1"/>
                <a:t>first</a:t>
              </a:r>
              <a:r>
                <a:rPr lang="en-US" b="1" dirty="0"/>
                <a:t> values </a:t>
              </a:r>
              <a:endParaRPr lang="en-US" dirty="0"/>
            </a:p>
          </p:txBody>
        </p:sp>
      </p:grpSp>
      <p:grpSp>
        <p:nvGrpSpPr>
          <p:cNvPr id="84" name="Group 83">
            <a:extLst>
              <a:ext uri="{FF2B5EF4-FFF2-40B4-BE49-F238E27FC236}">
                <a16:creationId xmlns:a16="http://schemas.microsoft.com/office/drawing/2014/main" id="{BD014112-3C4A-D349-B6D8-3217F8773231}"/>
              </a:ext>
            </a:extLst>
          </p:cNvPr>
          <p:cNvGrpSpPr/>
          <p:nvPr/>
        </p:nvGrpSpPr>
        <p:grpSpPr>
          <a:xfrm>
            <a:off x="1551104" y="2513283"/>
            <a:ext cx="1266287" cy="2596058"/>
            <a:chOff x="1551104" y="2513283"/>
            <a:chExt cx="1266287" cy="2596058"/>
          </a:xfrm>
        </p:grpSpPr>
        <p:sp>
          <p:nvSpPr>
            <p:cNvPr id="82" name="TextBox 81">
              <a:extLst>
                <a:ext uri="{FF2B5EF4-FFF2-40B4-BE49-F238E27FC236}">
                  <a16:creationId xmlns:a16="http://schemas.microsoft.com/office/drawing/2014/main" id="{354274F1-5790-594D-8C9D-C20E1660809F}"/>
                </a:ext>
              </a:extLst>
            </p:cNvPr>
            <p:cNvSpPr txBox="1"/>
            <p:nvPr/>
          </p:nvSpPr>
          <p:spPr>
            <a:xfrm>
              <a:off x="1551104" y="2513283"/>
              <a:ext cx="1246960" cy="523220"/>
            </a:xfrm>
            <a:prstGeom prst="rect">
              <a:avLst/>
            </a:prstGeom>
            <a:noFill/>
          </p:spPr>
          <p:txBody>
            <a:bodyPr wrap="square" rtlCol="0">
              <a:spAutoFit/>
            </a:bodyPr>
            <a:lstStyle/>
            <a:p>
              <a:r>
                <a:rPr lang="en-US" sz="1400" dirty="0">
                  <a:ln>
                    <a:solidFill>
                      <a:schemeClr val="tx1"/>
                    </a:solidFill>
                  </a:ln>
                </a:rPr>
                <a:t>Increased Refresh Rate</a:t>
              </a:r>
            </a:p>
          </p:txBody>
        </p:sp>
        <p:sp>
          <p:nvSpPr>
            <p:cNvPr id="83" name="TextBox 82">
              <a:extLst>
                <a:ext uri="{FF2B5EF4-FFF2-40B4-BE49-F238E27FC236}">
                  <a16:creationId xmlns:a16="http://schemas.microsoft.com/office/drawing/2014/main" id="{545CCF02-5EEA-4840-B097-EC1858BB88C4}"/>
                </a:ext>
              </a:extLst>
            </p:cNvPr>
            <p:cNvSpPr txBox="1"/>
            <p:nvPr/>
          </p:nvSpPr>
          <p:spPr>
            <a:xfrm>
              <a:off x="1570431" y="4586121"/>
              <a:ext cx="1246960" cy="523220"/>
            </a:xfrm>
            <a:prstGeom prst="rect">
              <a:avLst/>
            </a:prstGeom>
            <a:noFill/>
          </p:spPr>
          <p:txBody>
            <a:bodyPr wrap="square" rtlCol="0">
              <a:spAutoFit/>
            </a:bodyPr>
            <a:lstStyle/>
            <a:p>
              <a:r>
                <a:rPr lang="en-US" sz="1400" dirty="0">
                  <a:ln>
                    <a:solidFill>
                      <a:schemeClr val="tx1"/>
                    </a:solidFill>
                  </a:ln>
                </a:rPr>
                <a:t>Increased Refresh Rate</a:t>
              </a:r>
            </a:p>
          </p:txBody>
        </p:sp>
      </p:grpSp>
    </p:spTree>
    <p:extLst>
      <p:ext uri="{BB962C8B-B14F-4D97-AF65-F5344CB8AC3E}">
        <p14:creationId xmlns:p14="http://schemas.microsoft.com/office/powerpoint/2010/main" val="262761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par>
                                <p:cTn id="11" presetID="1" presetClass="exit"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4" name="Picture 3">
            <a:extLst>
              <a:ext uri="{FF2B5EF4-FFF2-40B4-BE49-F238E27FC236}">
                <a16:creationId xmlns:a16="http://schemas.microsoft.com/office/drawing/2014/main" id="{E13C0BF9-1C40-9A49-9910-F1AAB020DF47}"/>
              </a:ext>
            </a:extLst>
          </p:cNvPr>
          <p:cNvPicPr>
            <a:picLocks noChangeAspect="1"/>
          </p:cNvPicPr>
          <p:nvPr/>
        </p:nvPicPr>
        <p:blipFill rotWithShape="1">
          <a:blip r:embed="rId5"/>
          <a:srcRect l="12158" t="9155" r="9785" b="19191"/>
          <a:stretch/>
        </p:blipFill>
        <p:spPr>
          <a:xfrm>
            <a:off x="1423156" y="1155205"/>
            <a:ext cx="7137583" cy="2184034"/>
          </a:xfrm>
          <a:prstGeom prst="rect">
            <a:avLst/>
          </a:prstGeom>
        </p:spPr>
      </p:pic>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6"/>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7"/>
          <a:srcRect l="12257" t="9418" r="9295" b="18927"/>
          <a:stretch/>
        </p:blipFill>
        <p:spPr>
          <a:xfrm>
            <a:off x="1419023" y="362450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8"/>
          <a:srcRect l="12318" t="9379" r="9625" b="18966"/>
          <a:stretch/>
        </p:blipFill>
        <p:spPr>
          <a:xfrm>
            <a:off x="1422804" y="3624503"/>
            <a:ext cx="7137583" cy="2184035"/>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9">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68" name="Group 67">
            <a:extLst>
              <a:ext uri="{FF2B5EF4-FFF2-40B4-BE49-F238E27FC236}">
                <a16:creationId xmlns:a16="http://schemas.microsoft.com/office/drawing/2014/main" id="{B2457EC3-C580-634A-950C-08D6A00B5680}"/>
              </a:ext>
            </a:extLst>
          </p:cNvPr>
          <p:cNvGrpSpPr/>
          <p:nvPr/>
        </p:nvGrpSpPr>
        <p:grpSpPr>
          <a:xfrm>
            <a:off x="6129502" y="2643406"/>
            <a:ext cx="1140714" cy="2589644"/>
            <a:chOff x="6129502" y="2643406"/>
            <a:chExt cx="1140714" cy="2589644"/>
          </a:xfrm>
        </p:grpSpPr>
        <p:sp>
          <p:nvSpPr>
            <p:cNvPr id="64" name="TextBox 63">
              <a:extLst>
                <a:ext uri="{FF2B5EF4-FFF2-40B4-BE49-F238E27FC236}">
                  <a16:creationId xmlns:a16="http://schemas.microsoft.com/office/drawing/2014/main" id="{C6F42BCF-C099-3443-BB28-C3F04B2A0435}"/>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65" name="TextBox 64">
              <a:extLst>
                <a:ext uri="{FF2B5EF4-FFF2-40B4-BE49-F238E27FC236}">
                  <a16:creationId xmlns:a16="http://schemas.microsoft.com/office/drawing/2014/main" id="{8160F3B6-9A44-124A-BB93-E69EA1FB8BA2}"/>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sp>
        <p:nvSpPr>
          <p:cNvPr id="73" name="Rectangle 72">
            <a:extLst>
              <a:ext uri="{FF2B5EF4-FFF2-40B4-BE49-F238E27FC236}">
                <a16:creationId xmlns:a16="http://schemas.microsoft.com/office/drawing/2014/main" id="{CAE930FC-BF12-4143-A100-B44E5FEB4E56}"/>
              </a:ext>
            </a:extLst>
          </p:cNvPr>
          <p:cNvSpPr/>
          <p:nvPr/>
        </p:nvSpPr>
        <p:spPr>
          <a:xfrm>
            <a:off x="3233237"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3" name="Title 1">
            <a:extLst>
              <a:ext uri="{FF2B5EF4-FFF2-40B4-BE49-F238E27FC236}">
                <a16:creationId xmlns:a16="http://schemas.microsoft.com/office/drawing/2014/main" id="{21908DA1-96B0-9A41-BF75-F8A14AF24AC7}"/>
              </a:ext>
            </a:extLst>
          </p:cNvPr>
          <p:cNvSpPr>
            <a:spLocks noGrp="1"/>
          </p:cNvSpPr>
          <p:nvPr>
            <p:ph type="title"/>
          </p:nvPr>
        </p:nvSpPr>
        <p:spPr>
          <a:xfrm>
            <a:off x="75991" y="73723"/>
            <a:ext cx="8987622" cy="740193"/>
          </a:xfrm>
        </p:spPr>
        <p:txBody>
          <a:bodyPr/>
          <a:lstStyle/>
          <a:p>
            <a:r>
              <a:rPr lang="en-US" sz="4000" b="1" dirty="0"/>
              <a:t>Mitigation Mechanism Evaluation</a:t>
            </a:r>
          </a:p>
        </p:txBody>
      </p:sp>
    </p:spTree>
    <p:extLst>
      <p:ext uri="{BB962C8B-B14F-4D97-AF65-F5344CB8AC3E}">
        <p14:creationId xmlns:p14="http://schemas.microsoft.com/office/powerpoint/2010/main" val="130319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1500"/>
                                        <p:tgtEl>
                                          <p:spTgt spid="12"/>
                                        </p:tgtEl>
                                      </p:cBhvr>
                                    </p:animEffec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4" name="Picture 3">
            <a:extLst>
              <a:ext uri="{FF2B5EF4-FFF2-40B4-BE49-F238E27FC236}">
                <a16:creationId xmlns:a16="http://schemas.microsoft.com/office/drawing/2014/main" id="{E13C0BF9-1C40-9A49-9910-F1AAB020DF47}"/>
              </a:ext>
            </a:extLst>
          </p:cNvPr>
          <p:cNvPicPr>
            <a:picLocks noChangeAspect="1"/>
          </p:cNvPicPr>
          <p:nvPr/>
        </p:nvPicPr>
        <p:blipFill rotWithShape="1">
          <a:blip r:embed="rId5"/>
          <a:srcRect l="12158" t="9155" r="9785" b="19191"/>
          <a:stretch/>
        </p:blipFill>
        <p:spPr>
          <a:xfrm>
            <a:off x="1423156" y="1155205"/>
            <a:ext cx="7137583" cy="2184034"/>
          </a:xfrm>
          <a:prstGeom prst="rect">
            <a:avLst/>
          </a:prstGeom>
        </p:spPr>
      </p:pic>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6"/>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7"/>
          <a:srcRect l="12257" t="9418" r="9295" b="18927"/>
          <a:stretch/>
        </p:blipFill>
        <p:spPr>
          <a:xfrm>
            <a:off x="1419023" y="362450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8"/>
          <a:srcRect l="12318" t="9379" r="9625" b="18966"/>
          <a:stretch/>
        </p:blipFill>
        <p:spPr>
          <a:xfrm>
            <a:off x="1429679" y="3624503"/>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9"/>
          <a:srcRect l="12217" t="8859" r="9714" b="19428"/>
          <a:stretch/>
        </p:blipFill>
        <p:spPr>
          <a:xfrm>
            <a:off x="1417321" y="3610580"/>
            <a:ext cx="7138575" cy="2185845"/>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10">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1"/>
          <a:stretch>
            <a:fillRect/>
          </a:stretch>
        </p:blipFill>
        <p:spPr>
          <a:xfrm>
            <a:off x="1402288" y="900754"/>
            <a:ext cx="7173209" cy="276711"/>
          </a:xfrm>
          <a:prstGeom prst="rect">
            <a:avLst/>
          </a:prstGeom>
        </p:spPr>
      </p:pic>
      <p:grpSp>
        <p:nvGrpSpPr>
          <p:cNvPr id="68" name="Group 67">
            <a:extLst>
              <a:ext uri="{FF2B5EF4-FFF2-40B4-BE49-F238E27FC236}">
                <a16:creationId xmlns:a16="http://schemas.microsoft.com/office/drawing/2014/main" id="{B2457EC3-C580-634A-950C-08D6A00B5680}"/>
              </a:ext>
            </a:extLst>
          </p:cNvPr>
          <p:cNvGrpSpPr/>
          <p:nvPr/>
        </p:nvGrpSpPr>
        <p:grpSpPr>
          <a:xfrm>
            <a:off x="6129502" y="2643406"/>
            <a:ext cx="1140714" cy="2589644"/>
            <a:chOff x="6129502" y="2643406"/>
            <a:chExt cx="1140714" cy="2589644"/>
          </a:xfrm>
        </p:grpSpPr>
        <p:sp>
          <p:nvSpPr>
            <p:cNvPr id="64" name="TextBox 63">
              <a:extLst>
                <a:ext uri="{FF2B5EF4-FFF2-40B4-BE49-F238E27FC236}">
                  <a16:creationId xmlns:a16="http://schemas.microsoft.com/office/drawing/2014/main" id="{C6F42BCF-C099-3443-BB28-C3F04B2A0435}"/>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65" name="TextBox 64">
              <a:extLst>
                <a:ext uri="{FF2B5EF4-FFF2-40B4-BE49-F238E27FC236}">
                  <a16:creationId xmlns:a16="http://schemas.microsoft.com/office/drawing/2014/main" id="{8160F3B6-9A44-124A-BB93-E69EA1FB8BA2}"/>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3" name="Title 1">
            <a:extLst>
              <a:ext uri="{FF2B5EF4-FFF2-40B4-BE49-F238E27FC236}">
                <a16:creationId xmlns:a16="http://schemas.microsoft.com/office/drawing/2014/main" id="{C29AA687-93FA-0746-875C-34DCDC894A74}"/>
              </a:ext>
            </a:extLst>
          </p:cNvPr>
          <p:cNvSpPr>
            <a:spLocks noGrp="1"/>
          </p:cNvSpPr>
          <p:nvPr>
            <p:ph type="title"/>
          </p:nvPr>
        </p:nvSpPr>
        <p:spPr>
          <a:xfrm>
            <a:off x="75991" y="73723"/>
            <a:ext cx="8987622" cy="740193"/>
          </a:xfrm>
        </p:spPr>
        <p:txBody>
          <a:bodyPr/>
          <a:lstStyle/>
          <a:p>
            <a:r>
              <a:rPr lang="en-US" sz="4000" b="1" dirty="0"/>
              <a:t>Mitigation Mechanism Evaluation</a:t>
            </a:r>
          </a:p>
        </p:txBody>
      </p:sp>
      <p:sp>
        <p:nvSpPr>
          <p:cNvPr id="34" name="TextBox 33">
            <a:extLst>
              <a:ext uri="{FF2B5EF4-FFF2-40B4-BE49-F238E27FC236}">
                <a16:creationId xmlns:a16="http://schemas.microsoft.com/office/drawing/2014/main" id="{0B0F32AA-6D93-A64E-9548-2C333552ACB1}"/>
              </a:ext>
            </a:extLst>
          </p:cNvPr>
          <p:cNvSpPr txBox="1"/>
          <p:nvPr/>
        </p:nvSpPr>
        <p:spPr>
          <a:xfrm>
            <a:off x="5596818" y="3667210"/>
            <a:ext cx="676788" cy="307777"/>
          </a:xfrm>
          <a:prstGeom prst="rect">
            <a:avLst/>
          </a:prstGeom>
          <a:noFill/>
        </p:spPr>
        <p:txBody>
          <a:bodyPr wrap="none" rtlCol="0">
            <a:spAutoFit/>
          </a:bodyPr>
          <a:lstStyle/>
          <a:p>
            <a:r>
              <a:rPr lang="en-US" sz="1400" dirty="0" err="1">
                <a:ln>
                  <a:solidFill>
                    <a:schemeClr val="tx1"/>
                  </a:solidFill>
                </a:ln>
              </a:rPr>
              <a:t>ProHIT</a:t>
            </a:r>
            <a:endParaRPr lang="en-US" sz="1400" dirty="0">
              <a:ln>
                <a:solidFill>
                  <a:schemeClr val="tx1"/>
                </a:solidFill>
              </a:ln>
            </a:endParaRPr>
          </a:p>
        </p:txBody>
      </p:sp>
    </p:spTree>
    <p:extLst>
      <p:ext uri="{BB962C8B-B14F-4D97-AF65-F5344CB8AC3E}">
        <p14:creationId xmlns:p14="http://schemas.microsoft.com/office/powerpoint/2010/main" val="304481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11310D3-802B-5740-B771-FF18ED2F60C9}"/>
              </a:ext>
            </a:extLst>
          </p:cNvPr>
          <p:cNvSpPr/>
          <p:nvPr/>
        </p:nvSpPr>
        <p:spPr>
          <a:xfrm>
            <a:off x="170268" y="545741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4373-B320-2B4D-B0D3-4CE1CF71ED76}"/>
              </a:ext>
            </a:extLst>
          </p:cNvPr>
          <p:cNvSpPr/>
          <p:nvPr/>
        </p:nvSpPr>
        <p:spPr>
          <a:xfrm>
            <a:off x="170268" y="480535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D0E8991-2526-C947-93F5-092098004A42}"/>
              </a:ext>
            </a:extLst>
          </p:cNvPr>
          <p:cNvSpPr/>
          <p:nvPr/>
        </p:nvSpPr>
        <p:spPr>
          <a:xfrm>
            <a:off x="170268" y="4153288"/>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64C4A72-07F0-FE43-9881-6635F01D4D99}"/>
              </a:ext>
            </a:extLst>
          </p:cNvPr>
          <p:cNvSpPr/>
          <p:nvPr/>
        </p:nvSpPr>
        <p:spPr>
          <a:xfrm>
            <a:off x="170268" y="3501225"/>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D9D4F59-6D15-F142-908A-6410856B856B}"/>
              </a:ext>
            </a:extLst>
          </p:cNvPr>
          <p:cNvSpPr/>
          <p:nvPr/>
        </p:nvSpPr>
        <p:spPr>
          <a:xfrm>
            <a:off x="170268" y="2843101"/>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50C96A3-3C5E-5C45-AACF-2D9C4CA63681}"/>
              </a:ext>
            </a:extLst>
          </p:cNvPr>
          <p:cNvSpPr/>
          <p:nvPr/>
        </p:nvSpPr>
        <p:spPr>
          <a:xfrm>
            <a:off x="170268" y="2184977"/>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70268" y="854874"/>
            <a:ext cx="8799068" cy="56562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Outline</a:t>
            </a:r>
          </a:p>
        </p:txBody>
      </p:sp>
      <p:sp>
        <p:nvSpPr>
          <p:cNvPr id="12" name="Rectangle 11">
            <a:extLst>
              <a:ext uri="{FF2B5EF4-FFF2-40B4-BE49-F238E27FC236}">
                <a16:creationId xmlns:a16="http://schemas.microsoft.com/office/drawing/2014/main" id="{8B74C625-6C44-824B-ABB0-43BC56560EF5}"/>
              </a:ext>
            </a:extLst>
          </p:cNvPr>
          <p:cNvSpPr/>
          <p:nvPr/>
        </p:nvSpPr>
        <p:spPr>
          <a:xfrm>
            <a:off x="170268" y="1526853"/>
            <a:ext cx="8799068" cy="565625"/>
          </a:xfrm>
          <a:prstGeom prst="rect">
            <a:avLst/>
          </a:prstGeom>
          <a:solidFill>
            <a:srgbClr val="538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lnSpc>
                <a:spcPct val="100000"/>
              </a:lnSpc>
              <a:spcBef>
                <a:spcPts val="1300"/>
              </a:spcBef>
              <a:buNone/>
            </a:pPr>
            <a:r>
              <a:rPr lang="en-US" sz="3200" dirty="0" err="1">
                <a:solidFill>
                  <a:schemeClr val="bg1"/>
                </a:solidFill>
              </a:rPr>
              <a:t>RowHammer</a:t>
            </a:r>
            <a:r>
              <a:rPr lang="en-US" sz="3200" dirty="0">
                <a:solidFill>
                  <a:schemeClr val="bg1"/>
                </a:solidFill>
              </a:rPr>
              <a:t> Introduction</a:t>
            </a:r>
          </a:p>
          <a:p>
            <a:pPr marL="0" indent="0">
              <a:lnSpc>
                <a:spcPct val="100000"/>
              </a:lnSpc>
              <a:spcBef>
                <a:spcPts val="1300"/>
              </a:spcBef>
              <a:buNone/>
            </a:pPr>
            <a:r>
              <a:rPr lang="en-US" sz="3200" dirty="0">
                <a:solidFill>
                  <a:schemeClr val="bg1"/>
                </a:solidFill>
              </a:rPr>
              <a:t>DRAM Background </a:t>
            </a:r>
          </a:p>
          <a:p>
            <a:pPr marL="0" indent="0">
              <a:lnSpc>
                <a:spcPct val="100000"/>
              </a:lnSpc>
              <a:spcBef>
                <a:spcPts val="1300"/>
              </a:spcBef>
              <a:buNone/>
            </a:pPr>
            <a:r>
              <a:rPr lang="en-US" sz="3200" dirty="0">
                <a:solidFill>
                  <a:schemeClr val="bg1"/>
                </a:solidFill>
              </a:rPr>
              <a:t>Motivation and Goal</a:t>
            </a:r>
          </a:p>
          <a:p>
            <a:pPr marL="0" indent="0">
              <a:lnSpc>
                <a:spcPct val="100000"/>
              </a:lnSpc>
              <a:spcBef>
                <a:spcPts val="1300"/>
              </a:spcBef>
              <a:buNone/>
            </a:pPr>
            <a:r>
              <a:rPr lang="en-US" sz="3200" dirty="0">
                <a:solidFill>
                  <a:schemeClr val="bg1"/>
                </a:solidFill>
              </a:rPr>
              <a:t>Experimental Methodology</a:t>
            </a:r>
          </a:p>
          <a:p>
            <a:pPr marL="0" indent="0">
              <a:lnSpc>
                <a:spcPct val="100000"/>
              </a:lnSpc>
              <a:spcBef>
                <a:spcPts val="1300"/>
              </a:spcBef>
              <a:buNone/>
            </a:pPr>
            <a:r>
              <a:rPr lang="en-US" sz="3200" dirty="0">
                <a:solidFill>
                  <a:schemeClr val="bg1"/>
                </a:solidFill>
              </a:rPr>
              <a:t>Characterization Results</a:t>
            </a:r>
          </a:p>
          <a:p>
            <a:pPr marL="0" indent="0">
              <a:lnSpc>
                <a:spcPct val="100000"/>
              </a:lnSpc>
              <a:spcBef>
                <a:spcPts val="1300"/>
              </a:spcBef>
              <a:buNone/>
            </a:pPr>
            <a:r>
              <a:rPr lang="en-US" sz="3200" dirty="0">
                <a:solidFill>
                  <a:schemeClr val="bg1"/>
                </a:solidFill>
              </a:rPr>
              <a:t>Evaluation of Mitigation Mechanisms</a:t>
            </a:r>
          </a:p>
          <a:p>
            <a:pPr marL="0" indent="0">
              <a:lnSpc>
                <a:spcPct val="100000"/>
              </a:lnSpc>
              <a:spcBef>
                <a:spcPts val="1300"/>
              </a:spcBef>
              <a:buNone/>
            </a:pPr>
            <a:r>
              <a:rPr lang="en-US" sz="3200" dirty="0" err="1">
                <a:solidFill>
                  <a:schemeClr val="bg1"/>
                </a:solidFill>
              </a:rPr>
              <a:t>RowHammer</a:t>
            </a:r>
            <a:r>
              <a:rPr lang="en-US" sz="3200" dirty="0">
                <a:solidFill>
                  <a:schemeClr val="bg1"/>
                </a:solidFill>
              </a:rPr>
              <a:t> Solutions Going Forward</a:t>
            </a:r>
            <a:endParaRPr lang="en-US" sz="2800" dirty="0">
              <a:solidFill>
                <a:schemeClr val="bg1"/>
              </a:solidFill>
            </a:endParaRPr>
          </a:p>
          <a:p>
            <a:pPr marL="0" indent="0">
              <a:lnSpc>
                <a:spcPct val="100000"/>
              </a:lnSpc>
              <a:spcBef>
                <a:spcPts val="1300"/>
              </a:spcBef>
              <a:buNone/>
            </a:pPr>
            <a:r>
              <a:rPr lang="en-US" sz="3200" dirty="0">
                <a:solidFill>
                  <a:schemeClr val="bg1"/>
                </a:solidFill>
              </a:rPr>
              <a:t>Conclusion</a:t>
            </a:r>
          </a:p>
        </p:txBody>
      </p:sp>
    </p:spTree>
    <p:extLst>
      <p:ext uri="{BB962C8B-B14F-4D97-AF65-F5344CB8AC3E}">
        <p14:creationId xmlns:p14="http://schemas.microsoft.com/office/powerpoint/2010/main" val="4830290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4" name="Picture 3">
            <a:extLst>
              <a:ext uri="{FF2B5EF4-FFF2-40B4-BE49-F238E27FC236}">
                <a16:creationId xmlns:a16="http://schemas.microsoft.com/office/drawing/2014/main" id="{E13C0BF9-1C40-9A49-9910-F1AAB020DF47}"/>
              </a:ext>
            </a:extLst>
          </p:cNvPr>
          <p:cNvPicPr>
            <a:picLocks noChangeAspect="1"/>
          </p:cNvPicPr>
          <p:nvPr/>
        </p:nvPicPr>
        <p:blipFill rotWithShape="1">
          <a:blip r:embed="rId5"/>
          <a:srcRect l="12158" t="9155" r="9785" b="19191"/>
          <a:stretch/>
        </p:blipFill>
        <p:spPr>
          <a:xfrm>
            <a:off x="1416281" y="1162080"/>
            <a:ext cx="7137583" cy="2184034"/>
          </a:xfrm>
          <a:prstGeom prst="rect">
            <a:avLst/>
          </a:prstGeom>
        </p:spPr>
      </p:pic>
      <p:pic>
        <p:nvPicPr>
          <p:cNvPr id="6" name="Picture 5">
            <a:extLst>
              <a:ext uri="{FF2B5EF4-FFF2-40B4-BE49-F238E27FC236}">
                <a16:creationId xmlns:a16="http://schemas.microsoft.com/office/drawing/2014/main" id="{94667456-D3C1-F04F-9030-EDFAA0C82CF4}"/>
              </a:ext>
            </a:extLst>
          </p:cNvPr>
          <p:cNvPicPr>
            <a:picLocks noChangeAspect="1"/>
          </p:cNvPicPr>
          <p:nvPr/>
        </p:nvPicPr>
        <p:blipFill rotWithShape="1">
          <a:blip r:embed="rId6"/>
          <a:srcRect l="12158" t="9155" r="9785" b="19191"/>
          <a:stretch/>
        </p:blipFill>
        <p:spPr>
          <a:xfrm>
            <a:off x="1425901" y="1153394"/>
            <a:ext cx="7137583" cy="2184034"/>
          </a:xfrm>
          <a:prstGeom prst="rect">
            <a:avLst/>
          </a:prstGeom>
        </p:spPr>
      </p:pic>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7"/>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8"/>
          <a:srcRect l="12257" t="9418" r="9295" b="18927"/>
          <a:stretch/>
        </p:blipFill>
        <p:spPr>
          <a:xfrm>
            <a:off x="1419023" y="362450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9"/>
          <a:srcRect l="12318" t="9379" r="9625" b="18966"/>
          <a:stretch/>
        </p:blipFill>
        <p:spPr>
          <a:xfrm>
            <a:off x="1429679" y="3624503"/>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10"/>
          <a:srcRect l="12217" t="8859" r="9714" b="19428"/>
          <a:stretch/>
        </p:blipFill>
        <p:spPr>
          <a:xfrm>
            <a:off x="1417321" y="3610580"/>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11"/>
          <a:srcRect l="12217" t="9196" r="9714" b="19090"/>
          <a:stretch/>
        </p:blipFill>
        <p:spPr>
          <a:xfrm>
            <a:off x="1417321" y="3616887"/>
            <a:ext cx="7138575" cy="2185845"/>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12">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3"/>
          <a:stretch>
            <a:fillRect/>
          </a:stretch>
        </p:blipFill>
        <p:spPr>
          <a:xfrm>
            <a:off x="1402288" y="900754"/>
            <a:ext cx="7173209" cy="276711"/>
          </a:xfrm>
          <a:prstGeom prst="rect">
            <a:avLst/>
          </a:prstGeom>
        </p:spPr>
      </p:pic>
      <p:grpSp>
        <p:nvGrpSpPr>
          <p:cNvPr id="68" name="Group 67">
            <a:extLst>
              <a:ext uri="{FF2B5EF4-FFF2-40B4-BE49-F238E27FC236}">
                <a16:creationId xmlns:a16="http://schemas.microsoft.com/office/drawing/2014/main" id="{B2457EC3-C580-634A-950C-08D6A00B5680}"/>
              </a:ext>
            </a:extLst>
          </p:cNvPr>
          <p:cNvGrpSpPr/>
          <p:nvPr/>
        </p:nvGrpSpPr>
        <p:grpSpPr>
          <a:xfrm>
            <a:off x="6129502" y="2643406"/>
            <a:ext cx="1140714" cy="2589644"/>
            <a:chOff x="6129502" y="2643406"/>
            <a:chExt cx="1140714" cy="2589644"/>
          </a:xfrm>
        </p:grpSpPr>
        <p:sp>
          <p:nvSpPr>
            <p:cNvPr id="64" name="TextBox 63">
              <a:extLst>
                <a:ext uri="{FF2B5EF4-FFF2-40B4-BE49-F238E27FC236}">
                  <a16:creationId xmlns:a16="http://schemas.microsoft.com/office/drawing/2014/main" id="{C6F42BCF-C099-3443-BB28-C3F04B2A0435}"/>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65" name="TextBox 64">
              <a:extLst>
                <a:ext uri="{FF2B5EF4-FFF2-40B4-BE49-F238E27FC236}">
                  <a16:creationId xmlns:a16="http://schemas.microsoft.com/office/drawing/2014/main" id="{8160F3B6-9A44-124A-BB93-E69EA1FB8BA2}"/>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5" name="Title 1">
            <a:extLst>
              <a:ext uri="{FF2B5EF4-FFF2-40B4-BE49-F238E27FC236}">
                <a16:creationId xmlns:a16="http://schemas.microsoft.com/office/drawing/2014/main" id="{7874A521-A23E-C74E-9323-89E3F008D91A}"/>
              </a:ext>
            </a:extLst>
          </p:cNvPr>
          <p:cNvSpPr>
            <a:spLocks noGrp="1"/>
          </p:cNvSpPr>
          <p:nvPr>
            <p:ph type="title"/>
          </p:nvPr>
        </p:nvSpPr>
        <p:spPr>
          <a:xfrm>
            <a:off x="75991" y="73723"/>
            <a:ext cx="8987622" cy="740193"/>
          </a:xfrm>
        </p:spPr>
        <p:txBody>
          <a:bodyPr/>
          <a:lstStyle/>
          <a:p>
            <a:r>
              <a:rPr lang="en-US" sz="4000" b="1" dirty="0"/>
              <a:t>Mitigation Mechanism Evaluation</a:t>
            </a:r>
          </a:p>
        </p:txBody>
      </p:sp>
      <p:grpSp>
        <p:nvGrpSpPr>
          <p:cNvPr id="15" name="Group 14">
            <a:extLst>
              <a:ext uri="{FF2B5EF4-FFF2-40B4-BE49-F238E27FC236}">
                <a16:creationId xmlns:a16="http://schemas.microsoft.com/office/drawing/2014/main" id="{936D3A8F-C960-A447-8EC7-63FCF812238D}"/>
              </a:ext>
            </a:extLst>
          </p:cNvPr>
          <p:cNvGrpSpPr/>
          <p:nvPr/>
        </p:nvGrpSpPr>
        <p:grpSpPr>
          <a:xfrm>
            <a:off x="5535312" y="1274265"/>
            <a:ext cx="681597" cy="2748487"/>
            <a:chOff x="5535312" y="1274265"/>
            <a:chExt cx="681597" cy="2748487"/>
          </a:xfrm>
        </p:grpSpPr>
        <p:sp>
          <p:nvSpPr>
            <p:cNvPr id="37" name="TextBox 36">
              <a:extLst>
                <a:ext uri="{FF2B5EF4-FFF2-40B4-BE49-F238E27FC236}">
                  <a16:creationId xmlns:a16="http://schemas.microsoft.com/office/drawing/2014/main" id="{EB2D0C6B-DA81-9841-8772-CBB8B25599A2}"/>
                </a:ext>
              </a:extLst>
            </p:cNvPr>
            <p:cNvSpPr txBox="1"/>
            <p:nvPr/>
          </p:nvSpPr>
          <p:spPr>
            <a:xfrm>
              <a:off x="5535312" y="1274265"/>
              <a:ext cx="681597" cy="307777"/>
            </a:xfrm>
            <a:prstGeom prst="rect">
              <a:avLst/>
            </a:prstGeom>
            <a:noFill/>
          </p:spPr>
          <p:txBody>
            <a:bodyPr wrap="none" rtlCol="0">
              <a:spAutoFit/>
            </a:bodyPr>
            <a:lstStyle/>
            <a:p>
              <a:r>
                <a:rPr lang="en-US" sz="1400" dirty="0" err="1">
                  <a:ln>
                    <a:solidFill>
                      <a:schemeClr val="tx1"/>
                    </a:solidFill>
                  </a:ln>
                </a:rPr>
                <a:t>MRLoc</a:t>
              </a:r>
              <a:endParaRPr lang="en-US" sz="1400" dirty="0">
                <a:ln>
                  <a:solidFill>
                    <a:schemeClr val="tx1"/>
                  </a:solidFill>
                </a:ln>
              </a:endParaRPr>
            </a:p>
          </p:txBody>
        </p:sp>
        <p:sp>
          <p:nvSpPr>
            <p:cNvPr id="38" name="TextBox 37">
              <a:extLst>
                <a:ext uri="{FF2B5EF4-FFF2-40B4-BE49-F238E27FC236}">
                  <a16:creationId xmlns:a16="http://schemas.microsoft.com/office/drawing/2014/main" id="{85F9EFCB-6230-8A40-A68B-898EA94A85FA}"/>
                </a:ext>
              </a:extLst>
            </p:cNvPr>
            <p:cNvSpPr txBox="1"/>
            <p:nvPr/>
          </p:nvSpPr>
          <p:spPr>
            <a:xfrm>
              <a:off x="5535312" y="3714975"/>
              <a:ext cx="681597" cy="307777"/>
            </a:xfrm>
            <a:prstGeom prst="rect">
              <a:avLst/>
            </a:prstGeom>
            <a:noFill/>
          </p:spPr>
          <p:txBody>
            <a:bodyPr wrap="none" rtlCol="0">
              <a:spAutoFit/>
            </a:bodyPr>
            <a:lstStyle/>
            <a:p>
              <a:r>
                <a:rPr lang="en-US" sz="1400" dirty="0" err="1">
                  <a:ln>
                    <a:solidFill>
                      <a:schemeClr val="tx1"/>
                    </a:solidFill>
                  </a:ln>
                </a:rPr>
                <a:t>MRLoc</a:t>
              </a:r>
              <a:endParaRPr lang="en-US" sz="1400" dirty="0">
                <a:ln>
                  <a:solidFill>
                    <a:schemeClr val="tx1"/>
                  </a:solidFill>
                </a:ln>
              </a:endParaRPr>
            </a:p>
          </p:txBody>
        </p:sp>
      </p:grpSp>
    </p:spTree>
    <p:extLst>
      <p:ext uri="{BB962C8B-B14F-4D97-AF65-F5344CB8AC3E}">
        <p14:creationId xmlns:p14="http://schemas.microsoft.com/office/powerpoint/2010/main" val="195568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4" name="Picture 3">
            <a:extLst>
              <a:ext uri="{FF2B5EF4-FFF2-40B4-BE49-F238E27FC236}">
                <a16:creationId xmlns:a16="http://schemas.microsoft.com/office/drawing/2014/main" id="{E13C0BF9-1C40-9A49-9910-F1AAB020DF47}"/>
              </a:ext>
            </a:extLst>
          </p:cNvPr>
          <p:cNvPicPr>
            <a:picLocks noChangeAspect="1"/>
          </p:cNvPicPr>
          <p:nvPr/>
        </p:nvPicPr>
        <p:blipFill rotWithShape="1">
          <a:blip r:embed="rId5"/>
          <a:srcRect l="12158" t="9155" r="9785" b="19191"/>
          <a:stretch/>
        </p:blipFill>
        <p:spPr>
          <a:xfrm>
            <a:off x="1416281" y="1162080"/>
            <a:ext cx="7137583" cy="2184034"/>
          </a:xfrm>
          <a:prstGeom prst="rect">
            <a:avLst/>
          </a:prstGeom>
        </p:spPr>
      </p:pic>
      <p:pic>
        <p:nvPicPr>
          <p:cNvPr id="6" name="Picture 5">
            <a:extLst>
              <a:ext uri="{FF2B5EF4-FFF2-40B4-BE49-F238E27FC236}">
                <a16:creationId xmlns:a16="http://schemas.microsoft.com/office/drawing/2014/main" id="{94667456-D3C1-F04F-9030-EDFAA0C82CF4}"/>
              </a:ext>
            </a:extLst>
          </p:cNvPr>
          <p:cNvPicPr>
            <a:picLocks noChangeAspect="1"/>
          </p:cNvPicPr>
          <p:nvPr/>
        </p:nvPicPr>
        <p:blipFill rotWithShape="1">
          <a:blip r:embed="rId6"/>
          <a:srcRect l="12158" t="9155" r="9785" b="19191"/>
          <a:stretch/>
        </p:blipFill>
        <p:spPr>
          <a:xfrm>
            <a:off x="1419026" y="1160269"/>
            <a:ext cx="7137583" cy="2184034"/>
          </a:xfrm>
          <a:prstGeom prst="rect">
            <a:avLst/>
          </a:prstGeom>
        </p:spPr>
      </p:pic>
      <p:grpSp>
        <p:nvGrpSpPr>
          <p:cNvPr id="21" name="Group 20">
            <a:extLst>
              <a:ext uri="{FF2B5EF4-FFF2-40B4-BE49-F238E27FC236}">
                <a16:creationId xmlns:a16="http://schemas.microsoft.com/office/drawing/2014/main" id="{9E2C65ED-3818-2E48-87CA-77906047C81A}"/>
              </a:ext>
            </a:extLst>
          </p:cNvPr>
          <p:cNvGrpSpPr/>
          <p:nvPr/>
        </p:nvGrpSpPr>
        <p:grpSpPr>
          <a:xfrm>
            <a:off x="1419023" y="1160269"/>
            <a:ext cx="7137583" cy="2184034"/>
            <a:chOff x="1002117" y="937095"/>
            <a:chExt cx="7137583" cy="2184034"/>
          </a:xfrm>
        </p:grpSpPr>
        <p:pic>
          <p:nvPicPr>
            <p:cNvPr id="7" name="Picture 6">
              <a:extLst>
                <a:ext uri="{FF2B5EF4-FFF2-40B4-BE49-F238E27FC236}">
                  <a16:creationId xmlns:a16="http://schemas.microsoft.com/office/drawing/2014/main" id="{B2EFC4C3-39DA-AE42-9149-C4937F94A267}"/>
                </a:ext>
              </a:extLst>
            </p:cNvPr>
            <p:cNvPicPr>
              <a:picLocks noChangeAspect="1"/>
            </p:cNvPicPr>
            <p:nvPr/>
          </p:nvPicPr>
          <p:blipFill rotWithShape="1">
            <a:blip r:embed="rId7"/>
            <a:srcRect l="12158" t="9155" r="9785" b="19191"/>
            <a:stretch/>
          </p:blipFill>
          <p:spPr>
            <a:xfrm>
              <a:off x="1002117" y="937095"/>
              <a:ext cx="7137583" cy="2184034"/>
            </a:xfrm>
            <a:prstGeom prst="rect">
              <a:avLst/>
            </a:prstGeom>
          </p:spPr>
        </p:pic>
        <p:pic>
          <p:nvPicPr>
            <p:cNvPr id="20" name="Picture 19">
              <a:extLst>
                <a:ext uri="{FF2B5EF4-FFF2-40B4-BE49-F238E27FC236}">
                  <a16:creationId xmlns:a16="http://schemas.microsoft.com/office/drawing/2014/main" id="{8802DFB9-68E4-A642-8BD7-4C94ABE16C3E}"/>
                </a:ext>
              </a:extLst>
            </p:cNvPr>
            <p:cNvPicPr>
              <a:picLocks noChangeAspect="1"/>
            </p:cNvPicPr>
            <p:nvPr/>
          </p:nvPicPr>
          <p:blipFill rotWithShape="1">
            <a:blip r:embed="rId8"/>
            <a:srcRect l="46805" t="63633" r="45695" b="27504"/>
            <a:stretch/>
          </p:blipFill>
          <p:spPr>
            <a:xfrm>
              <a:off x="4720443" y="2598369"/>
              <a:ext cx="685800" cy="270164"/>
            </a:xfrm>
            <a:prstGeom prst="rect">
              <a:avLst/>
            </a:prstGeom>
          </p:spPr>
        </p:pic>
      </p:grpSp>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9"/>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10"/>
          <a:srcRect l="12257" t="9418" r="9295" b="18927"/>
          <a:stretch/>
        </p:blipFill>
        <p:spPr>
          <a:xfrm>
            <a:off x="1419023" y="362450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11"/>
          <a:srcRect l="12318" t="9379" r="9625" b="18966"/>
          <a:stretch/>
        </p:blipFill>
        <p:spPr>
          <a:xfrm>
            <a:off x="1429679" y="3624503"/>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12"/>
          <a:srcRect l="12217" t="8859" r="9714" b="19428"/>
          <a:stretch/>
        </p:blipFill>
        <p:spPr>
          <a:xfrm>
            <a:off x="1417321" y="3610580"/>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13"/>
          <a:srcRect l="12217" t="9196" r="9714" b="19090"/>
          <a:stretch/>
        </p:blipFill>
        <p:spPr>
          <a:xfrm>
            <a:off x="1417321" y="3616887"/>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14"/>
          <a:srcRect l="12218" t="8477" r="9714" b="19869"/>
          <a:stretch/>
        </p:blipFill>
        <p:spPr>
          <a:xfrm>
            <a:off x="1416552" y="3593949"/>
            <a:ext cx="7138577" cy="2184034"/>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15">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6"/>
          <a:stretch>
            <a:fillRect/>
          </a:stretch>
        </p:blipFill>
        <p:spPr>
          <a:xfrm>
            <a:off x="1402288" y="900754"/>
            <a:ext cx="7173209" cy="276711"/>
          </a:xfrm>
          <a:prstGeom prst="rect">
            <a:avLst/>
          </a:prstGeom>
        </p:spPr>
      </p:pic>
      <p:grpSp>
        <p:nvGrpSpPr>
          <p:cNvPr id="68" name="Group 67">
            <a:extLst>
              <a:ext uri="{FF2B5EF4-FFF2-40B4-BE49-F238E27FC236}">
                <a16:creationId xmlns:a16="http://schemas.microsoft.com/office/drawing/2014/main" id="{B2457EC3-C580-634A-950C-08D6A00B5680}"/>
              </a:ext>
            </a:extLst>
          </p:cNvPr>
          <p:cNvGrpSpPr/>
          <p:nvPr/>
        </p:nvGrpSpPr>
        <p:grpSpPr>
          <a:xfrm>
            <a:off x="6129502" y="2643406"/>
            <a:ext cx="1140714" cy="2589644"/>
            <a:chOff x="6129502" y="2643406"/>
            <a:chExt cx="1140714" cy="2589644"/>
          </a:xfrm>
        </p:grpSpPr>
        <p:sp>
          <p:nvSpPr>
            <p:cNvPr id="64" name="TextBox 63">
              <a:extLst>
                <a:ext uri="{FF2B5EF4-FFF2-40B4-BE49-F238E27FC236}">
                  <a16:creationId xmlns:a16="http://schemas.microsoft.com/office/drawing/2014/main" id="{C6F42BCF-C099-3443-BB28-C3F04B2A0435}"/>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65" name="TextBox 64">
              <a:extLst>
                <a:ext uri="{FF2B5EF4-FFF2-40B4-BE49-F238E27FC236}">
                  <a16:creationId xmlns:a16="http://schemas.microsoft.com/office/drawing/2014/main" id="{8160F3B6-9A44-124A-BB93-E69EA1FB8BA2}"/>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grpSp>
        <p:nvGrpSpPr>
          <p:cNvPr id="69" name="Group 68">
            <a:extLst>
              <a:ext uri="{FF2B5EF4-FFF2-40B4-BE49-F238E27FC236}">
                <a16:creationId xmlns:a16="http://schemas.microsoft.com/office/drawing/2014/main" id="{0D003032-767D-1C4C-99DE-C8EDFB799017}"/>
              </a:ext>
            </a:extLst>
          </p:cNvPr>
          <p:cNvGrpSpPr/>
          <p:nvPr/>
        </p:nvGrpSpPr>
        <p:grpSpPr>
          <a:xfrm>
            <a:off x="5008422" y="2034767"/>
            <a:ext cx="2864649" cy="2467033"/>
            <a:chOff x="5008422" y="2034767"/>
            <a:chExt cx="2864649" cy="2467033"/>
          </a:xfrm>
        </p:grpSpPr>
        <p:sp>
          <p:nvSpPr>
            <p:cNvPr id="63" name="TextBox 62">
              <a:extLst>
                <a:ext uri="{FF2B5EF4-FFF2-40B4-BE49-F238E27FC236}">
                  <a16:creationId xmlns:a16="http://schemas.microsoft.com/office/drawing/2014/main" id="{98D1E22E-1F5F-8C43-81E5-8A9F71CEB4F3}"/>
                </a:ext>
              </a:extLst>
            </p:cNvPr>
            <p:cNvSpPr txBox="1"/>
            <p:nvPr/>
          </p:nvSpPr>
          <p:spPr>
            <a:xfrm>
              <a:off x="5008422" y="203476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03547" y="4194023"/>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gr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42" name="Title 1">
            <a:extLst>
              <a:ext uri="{FF2B5EF4-FFF2-40B4-BE49-F238E27FC236}">
                <a16:creationId xmlns:a16="http://schemas.microsoft.com/office/drawing/2014/main" id="{9F4B1B34-AAA7-534D-981E-426229599624}"/>
              </a:ext>
            </a:extLst>
          </p:cNvPr>
          <p:cNvSpPr>
            <a:spLocks noGrp="1"/>
          </p:cNvSpPr>
          <p:nvPr>
            <p:ph type="title"/>
          </p:nvPr>
        </p:nvSpPr>
        <p:spPr>
          <a:xfrm>
            <a:off x="75991" y="73723"/>
            <a:ext cx="8987622" cy="740193"/>
          </a:xfrm>
        </p:spPr>
        <p:txBody>
          <a:bodyPr/>
          <a:lstStyle/>
          <a:p>
            <a:r>
              <a:rPr lang="en-US" sz="4000" b="1" dirty="0"/>
              <a:t>Mitigation Mechanism Evaluation</a:t>
            </a:r>
          </a:p>
        </p:txBody>
      </p:sp>
      <p:sp>
        <p:nvSpPr>
          <p:cNvPr id="43" name="TextBox 42">
            <a:extLst>
              <a:ext uri="{FF2B5EF4-FFF2-40B4-BE49-F238E27FC236}">
                <a16:creationId xmlns:a16="http://schemas.microsoft.com/office/drawing/2014/main" id="{C245B77A-B297-5349-B1EE-9CE6BB456D56}"/>
              </a:ext>
            </a:extLst>
          </p:cNvPr>
          <p:cNvSpPr txBox="1"/>
          <p:nvPr/>
        </p:nvSpPr>
        <p:spPr>
          <a:xfrm>
            <a:off x="1781700" y="4460178"/>
            <a:ext cx="5203213" cy="1021556"/>
          </a:xfrm>
          <a:prstGeom prst="roundRect">
            <a:avLst/>
          </a:prstGeom>
          <a:solidFill>
            <a:schemeClr val="accent6">
              <a:lumMod val="40000"/>
              <a:lumOff val="60000"/>
            </a:schemeClr>
          </a:solidFill>
          <a:ln>
            <a:solidFill>
              <a:schemeClr val="tx1"/>
            </a:solidFill>
          </a:ln>
        </p:spPr>
        <p:txBody>
          <a:bodyPr wrap="square" rtlCol="0">
            <a:spAutoFit/>
          </a:bodyPr>
          <a:lstStyle/>
          <a:p>
            <a:pPr algn="ctr"/>
            <a:r>
              <a:rPr lang="en-US" dirty="0" err="1"/>
              <a:t>TWiCe’s</a:t>
            </a:r>
            <a:r>
              <a:rPr lang="en-US" dirty="0"/>
              <a:t> current form does not support </a:t>
            </a:r>
            <a:r>
              <a:rPr lang="en-US" dirty="0" err="1"/>
              <a:t>HC</a:t>
            </a:r>
            <a:r>
              <a:rPr lang="en-US" baseline="-25000" dirty="0" err="1"/>
              <a:t>first</a:t>
            </a:r>
            <a:r>
              <a:rPr lang="en-US" dirty="0"/>
              <a:t> &lt; 32k, but we evaluate an ideal version (</a:t>
            </a:r>
            <a:r>
              <a:rPr lang="en-US" dirty="0" err="1"/>
              <a:t>TWiCe</a:t>
            </a:r>
            <a:r>
              <a:rPr lang="en-US" dirty="0"/>
              <a:t>-ideal) assuming it solves two critical design issues</a:t>
            </a:r>
          </a:p>
        </p:txBody>
      </p:sp>
      <p:grpSp>
        <p:nvGrpSpPr>
          <p:cNvPr id="16" name="Group 15">
            <a:extLst>
              <a:ext uri="{FF2B5EF4-FFF2-40B4-BE49-F238E27FC236}">
                <a16:creationId xmlns:a16="http://schemas.microsoft.com/office/drawing/2014/main" id="{EDA69022-9496-D340-BFAF-B57D06F3318F}"/>
              </a:ext>
            </a:extLst>
          </p:cNvPr>
          <p:cNvGrpSpPr/>
          <p:nvPr/>
        </p:nvGrpSpPr>
        <p:grpSpPr>
          <a:xfrm>
            <a:off x="1808089" y="1187496"/>
            <a:ext cx="896945" cy="2908705"/>
            <a:chOff x="1808089" y="1187496"/>
            <a:chExt cx="896945" cy="2908705"/>
          </a:xfrm>
        </p:grpSpPr>
        <p:sp>
          <p:nvSpPr>
            <p:cNvPr id="44" name="TextBox 43">
              <a:extLst>
                <a:ext uri="{FF2B5EF4-FFF2-40B4-BE49-F238E27FC236}">
                  <a16:creationId xmlns:a16="http://schemas.microsoft.com/office/drawing/2014/main" id="{93C45443-5711-2B4B-A65E-9A7E3DB4E65B}"/>
                </a:ext>
              </a:extLst>
            </p:cNvPr>
            <p:cNvSpPr txBox="1"/>
            <p:nvPr/>
          </p:nvSpPr>
          <p:spPr>
            <a:xfrm>
              <a:off x="2044276" y="3788424"/>
              <a:ext cx="660758" cy="307777"/>
            </a:xfrm>
            <a:prstGeom prst="rect">
              <a:avLst/>
            </a:prstGeom>
            <a:noFill/>
          </p:spPr>
          <p:txBody>
            <a:bodyPr wrap="none" rtlCol="0">
              <a:spAutoFit/>
            </a:bodyPr>
            <a:lstStyle/>
            <a:p>
              <a:r>
                <a:rPr lang="en-US" sz="1400" dirty="0" err="1">
                  <a:ln>
                    <a:solidFill>
                      <a:srgbClr val="555455"/>
                    </a:solidFill>
                  </a:ln>
                  <a:solidFill>
                    <a:srgbClr val="555455"/>
                  </a:solidFill>
                </a:rPr>
                <a:t>TWiCe</a:t>
              </a:r>
              <a:endParaRPr lang="en-US" sz="1400" dirty="0">
                <a:ln>
                  <a:solidFill>
                    <a:srgbClr val="555455"/>
                  </a:solidFill>
                </a:ln>
                <a:solidFill>
                  <a:srgbClr val="555455"/>
                </a:solidFill>
              </a:endParaRPr>
            </a:p>
          </p:txBody>
        </p:sp>
        <p:sp>
          <p:nvSpPr>
            <p:cNvPr id="45" name="TextBox 44">
              <a:extLst>
                <a:ext uri="{FF2B5EF4-FFF2-40B4-BE49-F238E27FC236}">
                  <a16:creationId xmlns:a16="http://schemas.microsoft.com/office/drawing/2014/main" id="{119D8ACD-C6BF-9742-ADD7-44387D84A4F8}"/>
                </a:ext>
              </a:extLst>
            </p:cNvPr>
            <p:cNvSpPr txBox="1"/>
            <p:nvPr/>
          </p:nvSpPr>
          <p:spPr>
            <a:xfrm>
              <a:off x="1808089" y="1187496"/>
              <a:ext cx="660758" cy="307777"/>
            </a:xfrm>
            <a:prstGeom prst="rect">
              <a:avLst/>
            </a:prstGeom>
            <a:noFill/>
          </p:spPr>
          <p:txBody>
            <a:bodyPr wrap="none" rtlCol="0">
              <a:spAutoFit/>
            </a:bodyPr>
            <a:lstStyle/>
            <a:p>
              <a:r>
                <a:rPr lang="en-US" sz="1400" dirty="0" err="1">
                  <a:ln>
                    <a:solidFill>
                      <a:srgbClr val="555455"/>
                    </a:solidFill>
                  </a:ln>
                  <a:solidFill>
                    <a:srgbClr val="555455"/>
                  </a:solidFill>
                </a:rPr>
                <a:t>TWiCe</a:t>
              </a:r>
              <a:endParaRPr lang="en-US" sz="1400" dirty="0">
                <a:ln>
                  <a:solidFill>
                    <a:srgbClr val="555455"/>
                  </a:solidFill>
                </a:ln>
                <a:solidFill>
                  <a:srgbClr val="555455"/>
                </a:solidFill>
              </a:endParaRPr>
            </a:p>
          </p:txBody>
        </p:sp>
      </p:grpSp>
    </p:spTree>
    <p:extLst>
      <p:ext uri="{BB962C8B-B14F-4D97-AF65-F5344CB8AC3E}">
        <p14:creationId xmlns:p14="http://schemas.microsoft.com/office/powerpoint/2010/main" val="225792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500"/>
                                        <p:tgtEl>
                                          <p:spTgt spid="21"/>
                                        </p:tgtEl>
                                      </p:cBhvr>
                                    </p:animEffect>
                                  </p:childTnLst>
                                </p:cTn>
                              </p:par>
                              <p:par>
                                <p:cTn id="8" presetID="22" presetClass="entr" presetSubtype="8"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1500"/>
                                        <p:tgtEl>
                                          <p:spTgt spid="15"/>
                                        </p:tgtEl>
                                      </p:cBhvr>
                                    </p:animEffec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4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D685CA-F704-4341-9C4A-C5CE1567C5EC}"/>
              </a:ext>
            </a:extLst>
          </p:cNvPr>
          <p:cNvPicPr>
            <a:picLocks noChangeAspect="1"/>
          </p:cNvPicPr>
          <p:nvPr/>
        </p:nvPicPr>
        <p:blipFill rotWithShape="1">
          <a:blip r:embed="rId3"/>
          <a:srcRect l="12303" t="8939" r="9639" b="19407"/>
          <a:stretch/>
        </p:blipFill>
        <p:spPr>
          <a:xfrm>
            <a:off x="1440070" y="1151443"/>
            <a:ext cx="7137584" cy="2184034"/>
          </a:xfrm>
          <a:prstGeom prst="rect">
            <a:avLst/>
          </a:prstGeom>
        </p:spPr>
      </p:pic>
      <p:pic>
        <p:nvPicPr>
          <p:cNvPr id="3" name="Picture 2">
            <a:extLst>
              <a:ext uri="{FF2B5EF4-FFF2-40B4-BE49-F238E27FC236}">
                <a16:creationId xmlns:a16="http://schemas.microsoft.com/office/drawing/2014/main" id="{FE9DF52A-2392-FA46-BF62-EF03E5BC9EC9}"/>
              </a:ext>
            </a:extLst>
          </p:cNvPr>
          <p:cNvPicPr>
            <a:picLocks noChangeAspect="1"/>
          </p:cNvPicPr>
          <p:nvPr/>
        </p:nvPicPr>
        <p:blipFill rotWithShape="1">
          <a:blip r:embed="rId4"/>
          <a:srcRect l="12159" t="9155" r="9784" b="19191"/>
          <a:stretch/>
        </p:blipFill>
        <p:spPr>
          <a:xfrm>
            <a:off x="1420114" y="1160433"/>
            <a:ext cx="7137583" cy="2184034"/>
          </a:xfrm>
          <a:prstGeom prst="rect">
            <a:avLst/>
          </a:prstGeom>
        </p:spPr>
      </p:pic>
      <p:pic>
        <p:nvPicPr>
          <p:cNvPr id="4" name="Picture 3">
            <a:extLst>
              <a:ext uri="{FF2B5EF4-FFF2-40B4-BE49-F238E27FC236}">
                <a16:creationId xmlns:a16="http://schemas.microsoft.com/office/drawing/2014/main" id="{E13C0BF9-1C40-9A49-9910-F1AAB020DF47}"/>
              </a:ext>
            </a:extLst>
          </p:cNvPr>
          <p:cNvPicPr>
            <a:picLocks noChangeAspect="1"/>
          </p:cNvPicPr>
          <p:nvPr/>
        </p:nvPicPr>
        <p:blipFill rotWithShape="1">
          <a:blip r:embed="rId5"/>
          <a:srcRect l="12158" t="9155" r="9785" b="19191"/>
          <a:stretch/>
        </p:blipFill>
        <p:spPr>
          <a:xfrm>
            <a:off x="1416281" y="1162080"/>
            <a:ext cx="7137583" cy="2184034"/>
          </a:xfrm>
          <a:prstGeom prst="rect">
            <a:avLst/>
          </a:prstGeom>
        </p:spPr>
      </p:pic>
      <p:pic>
        <p:nvPicPr>
          <p:cNvPr id="6" name="Picture 5">
            <a:extLst>
              <a:ext uri="{FF2B5EF4-FFF2-40B4-BE49-F238E27FC236}">
                <a16:creationId xmlns:a16="http://schemas.microsoft.com/office/drawing/2014/main" id="{94667456-D3C1-F04F-9030-EDFAA0C82CF4}"/>
              </a:ext>
            </a:extLst>
          </p:cNvPr>
          <p:cNvPicPr>
            <a:picLocks noChangeAspect="1"/>
          </p:cNvPicPr>
          <p:nvPr/>
        </p:nvPicPr>
        <p:blipFill rotWithShape="1">
          <a:blip r:embed="rId6"/>
          <a:srcRect l="12158" t="9155" r="9785" b="19191"/>
          <a:stretch/>
        </p:blipFill>
        <p:spPr>
          <a:xfrm>
            <a:off x="1419026" y="1160269"/>
            <a:ext cx="7137583" cy="2184034"/>
          </a:xfrm>
          <a:prstGeom prst="rect">
            <a:avLst/>
          </a:prstGeom>
        </p:spPr>
      </p:pic>
      <p:grpSp>
        <p:nvGrpSpPr>
          <p:cNvPr id="21" name="Group 20">
            <a:extLst>
              <a:ext uri="{FF2B5EF4-FFF2-40B4-BE49-F238E27FC236}">
                <a16:creationId xmlns:a16="http://schemas.microsoft.com/office/drawing/2014/main" id="{9E2C65ED-3818-2E48-87CA-77906047C81A}"/>
              </a:ext>
            </a:extLst>
          </p:cNvPr>
          <p:cNvGrpSpPr/>
          <p:nvPr/>
        </p:nvGrpSpPr>
        <p:grpSpPr>
          <a:xfrm>
            <a:off x="1419023" y="1160269"/>
            <a:ext cx="7137583" cy="2184034"/>
            <a:chOff x="1002117" y="937095"/>
            <a:chExt cx="7137583" cy="2184034"/>
          </a:xfrm>
        </p:grpSpPr>
        <p:pic>
          <p:nvPicPr>
            <p:cNvPr id="7" name="Picture 6">
              <a:extLst>
                <a:ext uri="{FF2B5EF4-FFF2-40B4-BE49-F238E27FC236}">
                  <a16:creationId xmlns:a16="http://schemas.microsoft.com/office/drawing/2014/main" id="{B2EFC4C3-39DA-AE42-9149-C4937F94A267}"/>
                </a:ext>
              </a:extLst>
            </p:cNvPr>
            <p:cNvPicPr>
              <a:picLocks noChangeAspect="1"/>
            </p:cNvPicPr>
            <p:nvPr/>
          </p:nvPicPr>
          <p:blipFill rotWithShape="1">
            <a:blip r:embed="rId7"/>
            <a:srcRect l="12158" t="9155" r="9785" b="19191"/>
            <a:stretch/>
          </p:blipFill>
          <p:spPr>
            <a:xfrm>
              <a:off x="1002117" y="937095"/>
              <a:ext cx="7137583" cy="2184034"/>
            </a:xfrm>
            <a:prstGeom prst="rect">
              <a:avLst/>
            </a:prstGeom>
          </p:spPr>
        </p:pic>
        <p:pic>
          <p:nvPicPr>
            <p:cNvPr id="20" name="Picture 19">
              <a:extLst>
                <a:ext uri="{FF2B5EF4-FFF2-40B4-BE49-F238E27FC236}">
                  <a16:creationId xmlns:a16="http://schemas.microsoft.com/office/drawing/2014/main" id="{8802DFB9-68E4-A642-8BD7-4C94ABE16C3E}"/>
                </a:ext>
              </a:extLst>
            </p:cNvPr>
            <p:cNvPicPr>
              <a:picLocks noChangeAspect="1"/>
            </p:cNvPicPr>
            <p:nvPr/>
          </p:nvPicPr>
          <p:blipFill rotWithShape="1">
            <a:blip r:embed="rId8"/>
            <a:srcRect l="46805" t="63633" r="45695" b="27504"/>
            <a:stretch/>
          </p:blipFill>
          <p:spPr>
            <a:xfrm>
              <a:off x="4720443" y="2598369"/>
              <a:ext cx="685800" cy="270164"/>
            </a:xfrm>
            <a:prstGeom prst="rect">
              <a:avLst/>
            </a:prstGeom>
          </p:spPr>
        </p:pic>
      </p:grpSp>
      <p:grpSp>
        <p:nvGrpSpPr>
          <p:cNvPr id="19" name="Group 18">
            <a:extLst>
              <a:ext uri="{FF2B5EF4-FFF2-40B4-BE49-F238E27FC236}">
                <a16:creationId xmlns:a16="http://schemas.microsoft.com/office/drawing/2014/main" id="{B33661CE-6829-694A-A06B-EC4EC255316E}"/>
              </a:ext>
            </a:extLst>
          </p:cNvPr>
          <p:cNvGrpSpPr/>
          <p:nvPr/>
        </p:nvGrpSpPr>
        <p:grpSpPr>
          <a:xfrm>
            <a:off x="1419023" y="1160269"/>
            <a:ext cx="7137583" cy="2184034"/>
            <a:chOff x="1002117" y="937095"/>
            <a:chExt cx="7137583" cy="2184034"/>
          </a:xfrm>
        </p:grpSpPr>
        <p:grpSp>
          <p:nvGrpSpPr>
            <p:cNvPr id="5" name="Group 4">
              <a:extLst>
                <a:ext uri="{FF2B5EF4-FFF2-40B4-BE49-F238E27FC236}">
                  <a16:creationId xmlns:a16="http://schemas.microsoft.com/office/drawing/2014/main" id="{6E20EF3F-7F6B-F74A-8CAF-44CAC9252F6F}"/>
                </a:ext>
              </a:extLst>
            </p:cNvPr>
            <p:cNvGrpSpPr/>
            <p:nvPr/>
          </p:nvGrpSpPr>
          <p:grpSpPr>
            <a:xfrm>
              <a:off x="1002117" y="937095"/>
              <a:ext cx="7137583" cy="2184034"/>
              <a:chOff x="1002117" y="937095"/>
              <a:chExt cx="7137583" cy="2184034"/>
            </a:xfrm>
          </p:grpSpPr>
          <p:pic>
            <p:nvPicPr>
              <p:cNvPr id="17" name="Picture 16">
                <a:extLst>
                  <a:ext uri="{FF2B5EF4-FFF2-40B4-BE49-F238E27FC236}">
                    <a16:creationId xmlns:a16="http://schemas.microsoft.com/office/drawing/2014/main" id="{8082BBEF-C6BB-5E49-8BF9-8EBF0F951F80}"/>
                  </a:ext>
                </a:extLst>
              </p:cNvPr>
              <p:cNvPicPr>
                <a:picLocks noChangeAspect="1"/>
              </p:cNvPicPr>
              <p:nvPr/>
            </p:nvPicPr>
            <p:blipFill rotWithShape="1">
              <a:blip r:embed="rId8"/>
              <a:srcRect l="46805" t="63633" r="45695" b="27504"/>
              <a:stretch/>
            </p:blipFill>
            <p:spPr>
              <a:xfrm>
                <a:off x="4720198" y="2597134"/>
                <a:ext cx="685800" cy="270164"/>
              </a:xfrm>
              <a:prstGeom prst="rect">
                <a:avLst/>
              </a:prstGeom>
            </p:spPr>
          </p:pic>
          <p:pic>
            <p:nvPicPr>
              <p:cNvPr id="8" name="Picture 7">
                <a:extLst>
                  <a:ext uri="{FF2B5EF4-FFF2-40B4-BE49-F238E27FC236}">
                    <a16:creationId xmlns:a16="http://schemas.microsoft.com/office/drawing/2014/main" id="{8E4E6863-88C2-D84F-BE2C-D51171991028}"/>
                  </a:ext>
                </a:extLst>
              </p:cNvPr>
              <p:cNvPicPr>
                <a:picLocks noChangeAspect="1"/>
              </p:cNvPicPr>
              <p:nvPr/>
            </p:nvPicPr>
            <p:blipFill rotWithShape="1">
              <a:blip r:embed="rId8"/>
              <a:srcRect l="12158" t="9155" r="9785" b="19191"/>
              <a:stretch/>
            </p:blipFill>
            <p:spPr>
              <a:xfrm>
                <a:off x="1002117" y="937095"/>
                <a:ext cx="7137583" cy="2184034"/>
              </a:xfrm>
              <a:prstGeom prst="rect">
                <a:avLst/>
              </a:prstGeom>
            </p:spPr>
          </p:pic>
        </p:grpSp>
        <p:pic>
          <p:nvPicPr>
            <p:cNvPr id="18" name="Picture 17">
              <a:extLst>
                <a:ext uri="{FF2B5EF4-FFF2-40B4-BE49-F238E27FC236}">
                  <a16:creationId xmlns:a16="http://schemas.microsoft.com/office/drawing/2014/main" id="{8130B345-9DF4-B642-8E2A-54DF1BB0065E}"/>
                </a:ext>
              </a:extLst>
            </p:cNvPr>
            <p:cNvPicPr>
              <a:picLocks noChangeAspect="1"/>
            </p:cNvPicPr>
            <p:nvPr/>
          </p:nvPicPr>
          <p:blipFill rotWithShape="1">
            <a:blip r:embed="rId8"/>
            <a:srcRect l="46805" t="63633" r="45695" b="27504"/>
            <a:stretch/>
          </p:blipFill>
          <p:spPr>
            <a:xfrm>
              <a:off x="4717023" y="2600628"/>
              <a:ext cx="685800" cy="270164"/>
            </a:xfrm>
            <a:prstGeom prst="rect">
              <a:avLst/>
            </a:prstGeom>
          </p:spPr>
        </p:pic>
      </p:grpSp>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9"/>
          <a:srcRect l="12390" t="9371" r="9553" b="18975"/>
          <a:stretch/>
        </p:blipFill>
        <p:spPr>
          <a:xfrm>
            <a:off x="1436257" y="362450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10"/>
          <a:srcRect l="12257" t="9418" r="9295" b="18927"/>
          <a:stretch/>
        </p:blipFill>
        <p:spPr>
          <a:xfrm>
            <a:off x="1419023" y="362450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11"/>
          <a:srcRect l="12318" t="9379" r="9625" b="18966"/>
          <a:stretch/>
        </p:blipFill>
        <p:spPr>
          <a:xfrm>
            <a:off x="1429679" y="3624503"/>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12"/>
          <a:srcRect l="12217" t="8859" r="9714" b="19428"/>
          <a:stretch/>
        </p:blipFill>
        <p:spPr>
          <a:xfrm>
            <a:off x="1417321" y="3610580"/>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13"/>
          <a:srcRect l="12217" t="9196" r="9714" b="19090"/>
          <a:stretch/>
        </p:blipFill>
        <p:spPr>
          <a:xfrm>
            <a:off x="1417321" y="3616887"/>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14"/>
          <a:srcRect l="12218" t="8477" r="9714" b="19869"/>
          <a:stretch/>
        </p:blipFill>
        <p:spPr>
          <a:xfrm>
            <a:off x="1416552" y="3593949"/>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15"/>
          <a:srcRect l="12161" t="8859" r="9782" b="19428"/>
          <a:stretch/>
        </p:blipFill>
        <p:spPr>
          <a:xfrm>
            <a:off x="1401842" y="3600228"/>
            <a:ext cx="7137583" cy="2185846"/>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16">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7"/>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27003" y="1178002"/>
            <a:ext cx="2663191" cy="4656354"/>
            <a:chOff x="2127003" y="1178002"/>
            <a:chExt cx="2663191" cy="4656354"/>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40EFAB4-F9E9-2F40-B453-030225C5FC47}"/>
                </a:ext>
              </a:extLst>
            </p:cNvPr>
            <p:cNvCxnSpPr/>
            <p:nvPr/>
          </p:nvCxnSpPr>
          <p:spPr>
            <a:xfrm flipV="1">
              <a:off x="2388295" y="1190035"/>
              <a:ext cx="0" cy="212469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667EE9-986E-834E-B77E-78D74983346E}"/>
                </a:ext>
              </a:extLst>
            </p:cNvPr>
            <p:cNvCxnSpPr/>
            <p:nvPr/>
          </p:nvCxnSpPr>
          <p:spPr>
            <a:xfrm flipV="1">
              <a:off x="3363655" y="1190035"/>
              <a:ext cx="0" cy="2124697"/>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E144D7C-EEEF-0C42-9D01-3098FEA2F837}"/>
                </a:ext>
              </a:extLst>
            </p:cNvPr>
            <p:cNvCxnSpPr/>
            <p:nvPr/>
          </p:nvCxnSpPr>
          <p:spPr>
            <a:xfrm flipV="1">
              <a:off x="3589207" y="1190034"/>
              <a:ext cx="0" cy="2124697"/>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478D418-C48B-C144-B843-3E84227EE0E4}"/>
                </a:ext>
              </a:extLst>
            </p:cNvPr>
            <p:cNvCxnSpPr/>
            <p:nvPr/>
          </p:nvCxnSpPr>
          <p:spPr>
            <a:xfrm flipV="1">
              <a:off x="3631880" y="1190034"/>
              <a:ext cx="0" cy="2124697"/>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A24BE73-17A3-FD46-9D56-EDECA2A81AC8}"/>
                </a:ext>
              </a:extLst>
            </p:cNvPr>
            <p:cNvCxnSpPr/>
            <p:nvPr/>
          </p:nvCxnSpPr>
          <p:spPr>
            <a:xfrm flipV="1">
              <a:off x="4091518" y="1178002"/>
              <a:ext cx="0" cy="2124697"/>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DAC8A2C-4695-4441-AFE4-08CFE90C7902}"/>
                </a:ext>
              </a:extLst>
            </p:cNvPr>
            <p:cNvCxnSpPr/>
            <p:nvPr/>
          </p:nvCxnSpPr>
          <p:spPr>
            <a:xfrm flipV="1">
              <a:off x="4734036" y="1190034"/>
              <a:ext cx="0" cy="2124697"/>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sp>
          <p:nvSpPr>
            <p:cNvPr id="56" name="TextBox 55">
              <a:extLst>
                <a:ext uri="{FF2B5EF4-FFF2-40B4-BE49-F238E27FC236}">
                  <a16:creationId xmlns:a16="http://schemas.microsoft.com/office/drawing/2014/main" id="{6CD96703-51A1-4643-A22C-956BECEB1841}"/>
                </a:ext>
              </a:extLst>
            </p:cNvPr>
            <p:cNvSpPr txBox="1"/>
            <p:nvPr/>
          </p:nvSpPr>
          <p:spPr>
            <a:xfrm rot="16200000">
              <a:off x="1846980" y="2765115"/>
              <a:ext cx="896399" cy="307777"/>
            </a:xfrm>
            <a:prstGeom prst="rect">
              <a:avLst/>
            </a:prstGeom>
            <a:noFill/>
          </p:spPr>
          <p:txBody>
            <a:bodyPr wrap="none" rtlCol="0">
              <a:spAutoFit/>
            </a:bodyPr>
            <a:lstStyle/>
            <a:p>
              <a:r>
                <a:rPr lang="en-US" sz="1400" b="1" dirty="0">
                  <a:solidFill>
                    <a:srgbClr val="7C5294"/>
                  </a:solidFill>
                </a:rPr>
                <a:t>DDR3-old</a:t>
              </a:r>
            </a:p>
          </p:txBody>
        </p:sp>
        <p:sp>
          <p:nvSpPr>
            <p:cNvPr id="57" name="TextBox 56">
              <a:extLst>
                <a:ext uri="{FF2B5EF4-FFF2-40B4-BE49-F238E27FC236}">
                  <a16:creationId xmlns:a16="http://schemas.microsoft.com/office/drawing/2014/main" id="{3891B2C9-B6EC-F942-BF9E-A3B433C50342}"/>
                </a:ext>
              </a:extLst>
            </p:cNvPr>
            <p:cNvSpPr txBox="1"/>
            <p:nvPr/>
          </p:nvSpPr>
          <p:spPr>
            <a:xfrm rot="16200000">
              <a:off x="2774620" y="2737371"/>
              <a:ext cx="977255" cy="307777"/>
            </a:xfrm>
            <a:prstGeom prst="rect">
              <a:avLst/>
            </a:prstGeom>
            <a:noFill/>
          </p:spPr>
          <p:txBody>
            <a:bodyPr wrap="none" rtlCol="0">
              <a:spAutoFit/>
            </a:bodyPr>
            <a:lstStyle/>
            <a:p>
              <a:r>
                <a:rPr lang="en-US" sz="1400" b="1" dirty="0">
                  <a:solidFill>
                    <a:srgbClr val="00BA93"/>
                  </a:solidFill>
                </a:rPr>
                <a:t>DDR3-new</a:t>
              </a:r>
            </a:p>
          </p:txBody>
        </p:sp>
        <p:sp>
          <p:nvSpPr>
            <p:cNvPr id="58" name="TextBox 57">
              <a:extLst>
                <a:ext uri="{FF2B5EF4-FFF2-40B4-BE49-F238E27FC236}">
                  <a16:creationId xmlns:a16="http://schemas.microsoft.com/office/drawing/2014/main" id="{E608604E-0D21-754B-A362-87DA4886B6EF}"/>
                </a:ext>
              </a:extLst>
            </p:cNvPr>
            <p:cNvSpPr txBox="1"/>
            <p:nvPr/>
          </p:nvSpPr>
          <p:spPr>
            <a:xfrm rot="16200000">
              <a:off x="3049496" y="2770613"/>
              <a:ext cx="896399" cy="307777"/>
            </a:xfrm>
            <a:prstGeom prst="rect">
              <a:avLst/>
            </a:prstGeom>
            <a:noFill/>
          </p:spPr>
          <p:txBody>
            <a:bodyPr wrap="none" rtlCol="0">
              <a:spAutoFit/>
            </a:bodyPr>
            <a:lstStyle/>
            <a:p>
              <a:r>
                <a:rPr lang="en-US" sz="1400" b="1" dirty="0">
                  <a:solidFill>
                    <a:srgbClr val="0E83E3"/>
                  </a:solidFill>
                </a:rPr>
                <a:t>DDR4-old</a:t>
              </a:r>
            </a:p>
          </p:txBody>
        </p:sp>
        <p:sp>
          <p:nvSpPr>
            <p:cNvPr id="59" name="TextBox 58">
              <a:extLst>
                <a:ext uri="{FF2B5EF4-FFF2-40B4-BE49-F238E27FC236}">
                  <a16:creationId xmlns:a16="http://schemas.microsoft.com/office/drawing/2014/main" id="{107D619B-2218-1D4A-9FDB-05CDAE94A15C}"/>
                </a:ext>
              </a:extLst>
            </p:cNvPr>
            <p:cNvSpPr txBox="1"/>
            <p:nvPr/>
          </p:nvSpPr>
          <p:spPr>
            <a:xfrm rot="16200000">
              <a:off x="3226354" y="2711297"/>
              <a:ext cx="1003801" cy="307777"/>
            </a:xfrm>
            <a:prstGeom prst="rect">
              <a:avLst/>
            </a:prstGeom>
            <a:noFill/>
          </p:spPr>
          <p:txBody>
            <a:bodyPr wrap="none" rtlCol="0">
              <a:spAutoFit/>
            </a:bodyPr>
            <a:lstStyle/>
            <a:p>
              <a:r>
                <a:rPr lang="en-US" sz="1400" b="1" dirty="0">
                  <a:solidFill>
                    <a:srgbClr val="D8302E"/>
                  </a:solidFill>
                </a:rPr>
                <a:t>LPDDR4-1x</a:t>
              </a:r>
            </a:p>
          </p:txBody>
        </p:sp>
        <p:sp>
          <p:nvSpPr>
            <p:cNvPr id="60" name="TextBox 59">
              <a:extLst>
                <a:ext uri="{FF2B5EF4-FFF2-40B4-BE49-F238E27FC236}">
                  <a16:creationId xmlns:a16="http://schemas.microsoft.com/office/drawing/2014/main" id="{D0B054F7-8067-F842-BB7D-42C8A09D806F}"/>
                </a:ext>
              </a:extLst>
            </p:cNvPr>
            <p:cNvSpPr txBox="1"/>
            <p:nvPr/>
          </p:nvSpPr>
          <p:spPr>
            <a:xfrm rot="16200000">
              <a:off x="3696994" y="2731103"/>
              <a:ext cx="977255" cy="307777"/>
            </a:xfrm>
            <a:prstGeom prst="rect">
              <a:avLst/>
            </a:prstGeom>
            <a:noFill/>
          </p:spPr>
          <p:txBody>
            <a:bodyPr wrap="none" rtlCol="0">
              <a:spAutoFit/>
            </a:bodyPr>
            <a:lstStyle/>
            <a:p>
              <a:r>
                <a:rPr lang="en-US" sz="1400" b="1" dirty="0">
                  <a:solidFill>
                    <a:srgbClr val="FFCC6E"/>
                  </a:solidFill>
                </a:rPr>
                <a:t>DDR4-new</a:t>
              </a:r>
            </a:p>
          </p:txBody>
        </p:sp>
        <p:sp>
          <p:nvSpPr>
            <p:cNvPr id="61" name="TextBox 60">
              <a:extLst>
                <a:ext uri="{FF2B5EF4-FFF2-40B4-BE49-F238E27FC236}">
                  <a16:creationId xmlns:a16="http://schemas.microsoft.com/office/drawing/2014/main" id="{E36ABEC8-6149-234C-BC6A-4E6814693D97}"/>
                </a:ext>
              </a:extLst>
            </p:cNvPr>
            <p:cNvSpPr txBox="1"/>
            <p:nvPr/>
          </p:nvSpPr>
          <p:spPr>
            <a:xfrm rot="16200000">
              <a:off x="4132802" y="2716396"/>
              <a:ext cx="1007007" cy="307777"/>
            </a:xfrm>
            <a:prstGeom prst="rect">
              <a:avLst/>
            </a:prstGeom>
            <a:noFill/>
          </p:spPr>
          <p:txBody>
            <a:bodyPr wrap="none" rtlCol="0">
              <a:spAutoFit/>
            </a:bodyPr>
            <a:lstStyle/>
            <a:p>
              <a:r>
                <a:rPr lang="en-US" sz="1400" b="1" dirty="0">
                  <a:solidFill>
                    <a:srgbClr val="E26F55"/>
                  </a:solidFill>
                </a:rPr>
                <a:t>LPDDR4-1y</a:t>
              </a:r>
            </a:p>
          </p:txBody>
        </p:sp>
      </p:grpSp>
      <p:grpSp>
        <p:nvGrpSpPr>
          <p:cNvPr id="68" name="Group 67">
            <a:extLst>
              <a:ext uri="{FF2B5EF4-FFF2-40B4-BE49-F238E27FC236}">
                <a16:creationId xmlns:a16="http://schemas.microsoft.com/office/drawing/2014/main" id="{B2457EC3-C580-634A-950C-08D6A00B5680}"/>
              </a:ext>
            </a:extLst>
          </p:cNvPr>
          <p:cNvGrpSpPr/>
          <p:nvPr/>
        </p:nvGrpSpPr>
        <p:grpSpPr>
          <a:xfrm>
            <a:off x="6129502" y="2643406"/>
            <a:ext cx="1140714" cy="2589644"/>
            <a:chOff x="6129502" y="2643406"/>
            <a:chExt cx="1140714" cy="2589644"/>
          </a:xfrm>
        </p:grpSpPr>
        <p:sp>
          <p:nvSpPr>
            <p:cNvPr id="64" name="TextBox 63">
              <a:extLst>
                <a:ext uri="{FF2B5EF4-FFF2-40B4-BE49-F238E27FC236}">
                  <a16:creationId xmlns:a16="http://schemas.microsoft.com/office/drawing/2014/main" id="{C6F42BCF-C099-3443-BB28-C3F04B2A0435}"/>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65" name="TextBox 64">
              <a:extLst>
                <a:ext uri="{FF2B5EF4-FFF2-40B4-BE49-F238E27FC236}">
                  <a16:creationId xmlns:a16="http://schemas.microsoft.com/office/drawing/2014/main" id="{8160F3B6-9A44-124A-BB93-E69EA1FB8BA2}"/>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grpSp>
        <p:nvGrpSpPr>
          <p:cNvPr id="69" name="Group 68">
            <a:extLst>
              <a:ext uri="{FF2B5EF4-FFF2-40B4-BE49-F238E27FC236}">
                <a16:creationId xmlns:a16="http://schemas.microsoft.com/office/drawing/2014/main" id="{0D003032-767D-1C4C-99DE-C8EDFB799017}"/>
              </a:ext>
            </a:extLst>
          </p:cNvPr>
          <p:cNvGrpSpPr/>
          <p:nvPr/>
        </p:nvGrpSpPr>
        <p:grpSpPr>
          <a:xfrm>
            <a:off x="5008422" y="2034767"/>
            <a:ext cx="2864649" cy="2467033"/>
            <a:chOff x="5008422" y="2034767"/>
            <a:chExt cx="2864649" cy="2467033"/>
          </a:xfrm>
        </p:grpSpPr>
        <p:sp>
          <p:nvSpPr>
            <p:cNvPr id="63" name="TextBox 62">
              <a:extLst>
                <a:ext uri="{FF2B5EF4-FFF2-40B4-BE49-F238E27FC236}">
                  <a16:creationId xmlns:a16="http://schemas.microsoft.com/office/drawing/2014/main" id="{98D1E22E-1F5F-8C43-81E5-8A9F71CEB4F3}"/>
                </a:ext>
              </a:extLst>
            </p:cNvPr>
            <p:cNvSpPr txBox="1"/>
            <p:nvPr/>
          </p:nvSpPr>
          <p:spPr>
            <a:xfrm>
              <a:off x="5008422" y="203476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03547" y="4194023"/>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grpSp>
      <p:grpSp>
        <p:nvGrpSpPr>
          <p:cNvPr id="70" name="Group 69">
            <a:extLst>
              <a:ext uri="{FF2B5EF4-FFF2-40B4-BE49-F238E27FC236}">
                <a16:creationId xmlns:a16="http://schemas.microsoft.com/office/drawing/2014/main" id="{4ECF360F-D6E2-3540-9794-A49BBF07424A}"/>
              </a:ext>
            </a:extLst>
          </p:cNvPr>
          <p:cNvGrpSpPr/>
          <p:nvPr/>
        </p:nvGrpSpPr>
        <p:grpSpPr>
          <a:xfrm>
            <a:off x="7368064" y="1880878"/>
            <a:ext cx="1196038" cy="2109417"/>
            <a:chOff x="7368064" y="1880878"/>
            <a:chExt cx="1196038" cy="2109417"/>
          </a:xfrm>
        </p:grpSpPr>
        <p:sp>
          <p:nvSpPr>
            <p:cNvPr id="62" name="TextBox 61">
              <a:extLst>
                <a:ext uri="{FF2B5EF4-FFF2-40B4-BE49-F238E27FC236}">
                  <a16:creationId xmlns:a16="http://schemas.microsoft.com/office/drawing/2014/main" id="{A3EE260E-9730-EA48-86B4-9A8D6E4870CC}"/>
                </a:ext>
              </a:extLst>
            </p:cNvPr>
            <p:cNvSpPr txBox="1"/>
            <p:nvPr/>
          </p:nvSpPr>
          <p:spPr>
            <a:xfrm>
              <a:off x="7368064" y="188087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67" name="TextBox 66">
              <a:extLst>
                <a:ext uri="{FF2B5EF4-FFF2-40B4-BE49-F238E27FC236}">
                  <a16:creationId xmlns:a16="http://schemas.microsoft.com/office/drawing/2014/main" id="{C064FC3A-3D6A-464B-93A9-82BEEC8D5DB1}"/>
                </a:ext>
              </a:extLst>
            </p:cNvPr>
            <p:cNvSpPr txBox="1"/>
            <p:nvPr/>
          </p:nvSpPr>
          <p:spPr>
            <a:xfrm>
              <a:off x="8021966" y="368251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gr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4000" b="1" dirty="0"/>
              <a:t>Mitigation Mechanism Evaluation</a:t>
            </a:r>
          </a:p>
        </p:txBody>
      </p:sp>
    </p:spTree>
    <p:extLst>
      <p:ext uri="{BB962C8B-B14F-4D97-AF65-F5344CB8AC3E}">
        <p14:creationId xmlns:p14="http://schemas.microsoft.com/office/powerpoint/2010/main" val="1344515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1500"/>
                                        <p:tgtEl>
                                          <p:spTgt spid="16"/>
                                        </p:tgtEl>
                                      </p:cBhvr>
                                    </p:animEffec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7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ipe(down)">
                                      <p:cBhvr>
                                        <p:cTn id="1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4434E13-76BC-5842-B474-85CDBBAC2283}"/>
              </a:ext>
            </a:extLst>
          </p:cNvPr>
          <p:cNvGrpSpPr/>
          <p:nvPr/>
        </p:nvGrpSpPr>
        <p:grpSpPr>
          <a:xfrm>
            <a:off x="1419023" y="1160269"/>
            <a:ext cx="7137583" cy="2184034"/>
            <a:chOff x="1002117" y="937095"/>
            <a:chExt cx="7137583" cy="2184034"/>
          </a:xfrm>
        </p:grpSpPr>
        <p:grpSp>
          <p:nvGrpSpPr>
            <p:cNvPr id="6" name="Group 5">
              <a:extLst>
                <a:ext uri="{FF2B5EF4-FFF2-40B4-BE49-F238E27FC236}">
                  <a16:creationId xmlns:a16="http://schemas.microsoft.com/office/drawing/2014/main" id="{8FD722E4-AA65-B044-85F4-05E1FCFB64E3}"/>
                </a:ext>
              </a:extLst>
            </p:cNvPr>
            <p:cNvGrpSpPr/>
            <p:nvPr/>
          </p:nvGrpSpPr>
          <p:grpSpPr>
            <a:xfrm>
              <a:off x="1002117" y="937095"/>
              <a:ext cx="7137583" cy="2184034"/>
              <a:chOff x="1002117" y="937095"/>
              <a:chExt cx="7137583" cy="2184034"/>
            </a:xfrm>
          </p:grpSpPr>
          <p:pic>
            <p:nvPicPr>
              <p:cNvPr id="8" name="Picture 7">
                <a:extLst>
                  <a:ext uri="{FF2B5EF4-FFF2-40B4-BE49-F238E27FC236}">
                    <a16:creationId xmlns:a16="http://schemas.microsoft.com/office/drawing/2014/main" id="{5A2998CB-CDDF-5E41-8AD9-6BE369F2AF09}"/>
                  </a:ext>
                </a:extLst>
              </p:cNvPr>
              <p:cNvPicPr>
                <a:picLocks noChangeAspect="1"/>
              </p:cNvPicPr>
              <p:nvPr/>
            </p:nvPicPr>
            <p:blipFill rotWithShape="1">
              <a:blip r:embed="rId3"/>
              <a:srcRect l="46805" t="63633" r="45695" b="27504"/>
              <a:stretch/>
            </p:blipFill>
            <p:spPr>
              <a:xfrm>
                <a:off x="4720198" y="2597134"/>
                <a:ext cx="685800" cy="270164"/>
              </a:xfrm>
              <a:prstGeom prst="rect">
                <a:avLst/>
              </a:prstGeom>
            </p:spPr>
          </p:pic>
          <p:pic>
            <p:nvPicPr>
              <p:cNvPr id="9" name="Picture 8">
                <a:extLst>
                  <a:ext uri="{FF2B5EF4-FFF2-40B4-BE49-F238E27FC236}">
                    <a16:creationId xmlns:a16="http://schemas.microsoft.com/office/drawing/2014/main" id="{5DC71AAE-F8EF-384D-A33B-6170B87D8191}"/>
                  </a:ext>
                </a:extLst>
              </p:cNvPr>
              <p:cNvPicPr>
                <a:picLocks noChangeAspect="1"/>
              </p:cNvPicPr>
              <p:nvPr/>
            </p:nvPicPr>
            <p:blipFill rotWithShape="1">
              <a:blip r:embed="rId3"/>
              <a:srcRect l="12158" t="9155" r="9785" b="19191"/>
              <a:stretch/>
            </p:blipFill>
            <p:spPr>
              <a:xfrm>
                <a:off x="1002117" y="937095"/>
                <a:ext cx="7137583" cy="2184034"/>
              </a:xfrm>
              <a:prstGeom prst="rect">
                <a:avLst/>
              </a:prstGeom>
            </p:spPr>
          </p:pic>
        </p:grpSp>
        <p:pic>
          <p:nvPicPr>
            <p:cNvPr id="7" name="Picture 6">
              <a:extLst>
                <a:ext uri="{FF2B5EF4-FFF2-40B4-BE49-F238E27FC236}">
                  <a16:creationId xmlns:a16="http://schemas.microsoft.com/office/drawing/2014/main" id="{9E70A866-5AE3-D547-8C27-4B24C646199A}"/>
                </a:ext>
              </a:extLst>
            </p:cNvPr>
            <p:cNvPicPr>
              <a:picLocks noChangeAspect="1"/>
            </p:cNvPicPr>
            <p:nvPr/>
          </p:nvPicPr>
          <p:blipFill rotWithShape="1">
            <a:blip r:embed="rId3"/>
            <a:srcRect l="46805" t="63633" r="45695" b="27504"/>
            <a:stretch/>
          </p:blipFill>
          <p:spPr>
            <a:xfrm>
              <a:off x="4717023" y="2600628"/>
              <a:ext cx="685800" cy="270164"/>
            </a:xfrm>
            <a:prstGeom prst="rect">
              <a:avLst/>
            </a:prstGeom>
          </p:spPr>
        </p:pic>
      </p:grpSp>
      <p:pic>
        <p:nvPicPr>
          <p:cNvPr id="10" name="Picture 9">
            <a:extLst>
              <a:ext uri="{FF2B5EF4-FFF2-40B4-BE49-F238E27FC236}">
                <a16:creationId xmlns:a16="http://schemas.microsoft.com/office/drawing/2014/main" id="{62BB4EA7-3160-8547-ACD5-CA7F7978F2B6}"/>
              </a:ext>
            </a:extLst>
          </p:cNvPr>
          <p:cNvPicPr>
            <a:picLocks noChangeAspect="1"/>
          </p:cNvPicPr>
          <p:nvPr/>
        </p:nvPicPr>
        <p:blipFill rotWithShape="1">
          <a:blip r:embed="rId4"/>
          <a:srcRect l="12161" t="8859" r="9782" b="19428"/>
          <a:stretch/>
        </p:blipFill>
        <p:spPr>
          <a:xfrm>
            <a:off x="1401842" y="3598636"/>
            <a:ext cx="7137583" cy="2185846"/>
          </a:xfrm>
          <a:prstGeom prst="rect">
            <a:avLst/>
          </a:prstGeom>
        </p:spPr>
      </p:pic>
      <p:pic>
        <p:nvPicPr>
          <p:cNvPr id="11" name="Picture 10">
            <a:extLst>
              <a:ext uri="{FF2B5EF4-FFF2-40B4-BE49-F238E27FC236}">
                <a16:creationId xmlns:a16="http://schemas.microsoft.com/office/drawing/2014/main" id="{20C3A3E8-FFAB-3C41-810E-F034297765E3}"/>
              </a:ext>
            </a:extLst>
          </p:cNvPr>
          <p:cNvPicPr>
            <a:picLocks/>
          </p:cNvPicPr>
          <p:nvPr/>
        </p:nvPicPr>
        <p:blipFill rotWithShape="1">
          <a:blip r:embed="rId5">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12" name="TextBox 11">
            <a:extLst>
              <a:ext uri="{FF2B5EF4-FFF2-40B4-BE49-F238E27FC236}">
                <a16:creationId xmlns:a16="http://schemas.microsoft.com/office/drawing/2014/main" id="{52101C20-111E-AE4D-9386-17DB73B37F3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13" name="TextBox 12">
            <a:extLst>
              <a:ext uri="{FF2B5EF4-FFF2-40B4-BE49-F238E27FC236}">
                <a16:creationId xmlns:a16="http://schemas.microsoft.com/office/drawing/2014/main" id="{850DC898-4654-B444-AB38-D34D645A3510}"/>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14" name="TextBox 13">
            <a:extLst>
              <a:ext uri="{FF2B5EF4-FFF2-40B4-BE49-F238E27FC236}">
                <a16:creationId xmlns:a16="http://schemas.microsoft.com/office/drawing/2014/main" id="{E4CAEF76-27FD-F244-9A80-5D75D7DDEF4C}"/>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15" name="TextBox 14">
            <a:extLst>
              <a:ext uri="{FF2B5EF4-FFF2-40B4-BE49-F238E27FC236}">
                <a16:creationId xmlns:a16="http://schemas.microsoft.com/office/drawing/2014/main" id="{9EDD081D-022C-8746-8D2F-179DC2C9A41B}"/>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16" name="TextBox 15">
            <a:extLst>
              <a:ext uri="{FF2B5EF4-FFF2-40B4-BE49-F238E27FC236}">
                <a16:creationId xmlns:a16="http://schemas.microsoft.com/office/drawing/2014/main" id="{C6B92BB3-1384-0B4C-97A4-3FCAE0585334}"/>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grpSp>
        <p:nvGrpSpPr>
          <p:cNvPr id="17" name="Group 16">
            <a:extLst>
              <a:ext uri="{FF2B5EF4-FFF2-40B4-BE49-F238E27FC236}">
                <a16:creationId xmlns:a16="http://schemas.microsoft.com/office/drawing/2014/main" id="{57A0CE62-41E6-314B-8EC0-922E90DA6053}"/>
              </a:ext>
            </a:extLst>
          </p:cNvPr>
          <p:cNvGrpSpPr/>
          <p:nvPr/>
        </p:nvGrpSpPr>
        <p:grpSpPr>
          <a:xfrm>
            <a:off x="2127003" y="1178002"/>
            <a:ext cx="2663191" cy="4656354"/>
            <a:chOff x="2127003" y="1178002"/>
            <a:chExt cx="2663191" cy="4656354"/>
          </a:xfrm>
        </p:grpSpPr>
        <p:cxnSp>
          <p:nvCxnSpPr>
            <p:cNvPr id="18" name="Straight Connector 17">
              <a:extLst>
                <a:ext uri="{FF2B5EF4-FFF2-40B4-BE49-F238E27FC236}">
                  <a16:creationId xmlns:a16="http://schemas.microsoft.com/office/drawing/2014/main" id="{F68C921E-33BB-2948-8F7E-7693AAD4F489}"/>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296BB-03F5-7D44-AB25-B003297628C0}"/>
                </a:ext>
              </a:extLst>
            </p:cNvPr>
            <p:cNvCxnSpPr/>
            <p:nvPr/>
          </p:nvCxnSpPr>
          <p:spPr>
            <a:xfrm flipV="1">
              <a:off x="2388295" y="1190035"/>
              <a:ext cx="0" cy="212469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1A1395-B4A7-B64B-A75D-959543BE92DA}"/>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CDCD32-E5ED-7748-A08B-44AB1BBC6EAA}"/>
                </a:ext>
              </a:extLst>
            </p:cNvPr>
            <p:cNvCxnSpPr/>
            <p:nvPr/>
          </p:nvCxnSpPr>
          <p:spPr>
            <a:xfrm flipV="1">
              <a:off x="3363655" y="1190035"/>
              <a:ext cx="0" cy="2124697"/>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7EFCD1-C33B-5042-8A43-C1B76008528A}"/>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DE75EA-ABA5-D747-A4A3-45DCEB855074}"/>
                </a:ext>
              </a:extLst>
            </p:cNvPr>
            <p:cNvCxnSpPr/>
            <p:nvPr/>
          </p:nvCxnSpPr>
          <p:spPr>
            <a:xfrm flipV="1">
              <a:off x="3589207" y="1190034"/>
              <a:ext cx="0" cy="2124697"/>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79D9B7-F4D0-A045-BAC2-FCC7A949A8D6}"/>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45E5A5-DA2A-B846-87AC-237E2EE2C4F2}"/>
                </a:ext>
              </a:extLst>
            </p:cNvPr>
            <p:cNvCxnSpPr/>
            <p:nvPr/>
          </p:nvCxnSpPr>
          <p:spPr>
            <a:xfrm flipV="1">
              <a:off x="3631880" y="1190034"/>
              <a:ext cx="0" cy="2124697"/>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4B4EC90-01EE-FE43-8C29-A4C57D6FC1E4}"/>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949B37-3337-B145-A996-2756133402AE}"/>
                </a:ext>
              </a:extLst>
            </p:cNvPr>
            <p:cNvCxnSpPr/>
            <p:nvPr/>
          </p:nvCxnSpPr>
          <p:spPr>
            <a:xfrm flipV="1">
              <a:off x="4091518" y="1178002"/>
              <a:ext cx="0" cy="2124697"/>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24C298-4C50-E34A-BD73-017AB83F6335}"/>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F2E841-33F3-0642-BD66-7C033130BF71}"/>
                </a:ext>
              </a:extLst>
            </p:cNvPr>
            <p:cNvCxnSpPr/>
            <p:nvPr/>
          </p:nvCxnSpPr>
          <p:spPr>
            <a:xfrm flipV="1">
              <a:off x="4734036" y="1190034"/>
              <a:ext cx="0" cy="2124697"/>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F74044-061F-CF49-910E-759B8C0BB827}"/>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31" name="TextBox 30">
              <a:extLst>
                <a:ext uri="{FF2B5EF4-FFF2-40B4-BE49-F238E27FC236}">
                  <a16:creationId xmlns:a16="http://schemas.microsoft.com/office/drawing/2014/main" id="{54A801BD-E72F-9B4A-A52F-D7AE85F5DFE4}"/>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32" name="TextBox 31">
              <a:extLst>
                <a:ext uri="{FF2B5EF4-FFF2-40B4-BE49-F238E27FC236}">
                  <a16:creationId xmlns:a16="http://schemas.microsoft.com/office/drawing/2014/main" id="{D3856341-DCEB-104C-AC90-B7ED55E718EB}"/>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33" name="TextBox 32">
              <a:extLst>
                <a:ext uri="{FF2B5EF4-FFF2-40B4-BE49-F238E27FC236}">
                  <a16:creationId xmlns:a16="http://schemas.microsoft.com/office/drawing/2014/main" id="{F36F9891-5361-754E-8E25-4F4F7DF2F026}"/>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34" name="TextBox 33">
              <a:extLst>
                <a:ext uri="{FF2B5EF4-FFF2-40B4-BE49-F238E27FC236}">
                  <a16:creationId xmlns:a16="http://schemas.microsoft.com/office/drawing/2014/main" id="{DF620616-0227-5F4B-8CF2-8E2FEA2A36E6}"/>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35" name="TextBox 34">
              <a:extLst>
                <a:ext uri="{FF2B5EF4-FFF2-40B4-BE49-F238E27FC236}">
                  <a16:creationId xmlns:a16="http://schemas.microsoft.com/office/drawing/2014/main" id="{1523EC63-6C91-AA40-9CF8-D3C2A0C168E9}"/>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sp>
          <p:nvSpPr>
            <p:cNvPr id="36" name="TextBox 35">
              <a:extLst>
                <a:ext uri="{FF2B5EF4-FFF2-40B4-BE49-F238E27FC236}">
                  <a16:creationId xmlns:a16="http://schemas.microsoft.com/office/drawing/2014/main" id="{4B353FEC-1992-DC41-B403-E3CEC44D687B}"/>
                </a:ext>
              </a:extLst>
            </p:cNvPr>
            <p:cNvSpPr txBox="1"/>
            <p:nvPr/>
          </p:nvSpPr>
          <p:spPr>
            <a:xfrm rot="16200000">
              <a:off x="1846980" y="2765115"/>
              <a:ext cx="896399" cy="307777"/>
            </a:xfrm>
            <a:prstGeom prst="rect">
              <a:avLst/>
            </a:prstGeom>
            <a:noFill/>
          </p:spPr>
          <p:txBody>
            <a:bodyPr wrap="none" rtlCol="0">
              <a:spAutoFit/>
            </a:bodyPr>
            <a:lstStyle/>
            <a:p>
              <a:r>
                <a:rPr lang="en-US" sz="1400" b="1" dirty="0">
                  <a:solidFill>
                    <a:srgbClr val="7C5294"/>
                  </a:solidFill>
                </a:rPr>
                <a:t>DDR3-old</a:t>
              </a:r>
            </a:p>
          </p:txBody>
        </p:sp>
        <p:sp>
          <p:nvSpPr>
            <p:cNvPr id="37" name="TextBox 36">
              <a:extLst>
                <a:ext uri="{FF2B5EF4-FFF2-40B4-BE49-F238E27FC236}">
                  <a16:creationId xmlns:a16="http://schemas.microsoft.com/office/drawing/2014/main" id="{5B3C2632-4E00-7847-889E-44200808E18F}"/>
                </a:ext>
              </a:extLst>
            </p:cNvPr>
            <p:cNvSpPr txBox="1"/>
            <p:nvPr/>
          </p:nvSpPr>
          <p:spPr>
            <a:xfrm rot="16200000">
              <a:off x="2774620" y="2737371"/>
              <a:ext cx="977255" cy="307777"/>
            </a:xfrm>
            <a:prstGeom prst="rect">
              <a:avLst/>
            </a:prstGeom>
            <a:noFill/>
          </p:spPr>
          <p:txBody>
            <a:bodyPr wrap="none" rtlCol="0">
              <a:spAutoFit/>
            </a:bodyPr>
            <a:lstStyle/>
            <a:p>
              <a:r>
                <a:rPr lang="en-US" sz="1400" b="1" dirty="0">
                  <a:solidFill>
                    <a:srgbClr val="00BA93"/>
                  </a:solidFill>
                </a:rPr>
                <a:t>DDR3-new</a:t>
              </a:r>
            </a:p>
          </p:txBody>
        </p:sp>
        <p:sp>
          <p:nvSpPr>
            <p:cNvPr id="38" name="TextBox 37">
              <a:extLst>
                <a:ext uri="{FF2B5EF4-FFF2-40B4-BE49-F238E27FC236}">
                  <a16:creationId xmlns:a16="http://schemas.microsoft.com/office/drawing/2014/main" id="{251E9E39-69D2-1C4B-A3FC-8CA60588BB93}"/>
                </a:ext>
              </a:extLst>
            </p:cNvPr>
            <p:cNvSpPr txBox="1"/>
            <p:nvPr/>
          </p:nvSpPr>
          <p:spPr>
            <a:xfrm rot="16200000">
              <a:off x="3049496" y="2770613"/>
              <a:ext cx="896399" cy="307777"/>
            </a:xfrm>
            <a:prstGeom prst="rect">
              <a:avLst/>
            </a:prstGeom>
            <a:noFill/>
          </p:spPr>
          <p:txBody>
            <a:bodyPr wrap="none" rtlCol="0">
              <a:spAutoFit/>
            </a:bodyPr>
            <a:lstStyle/>
            <a:p>
              <a:r>
                <a:rPr lang="en-US" sz="1400" b="1" dirty="0">
                  <a:solidFill>
                    <a:srgbClr val="0E83E3"/>
                  </a:solidFill>
                </a:rPr>
                <a:t>DDR4-old</a:t>
              </a:r>
            </a:p>
          </p:txBody>
        </p:sp>
        <p:sp>
          <p:nvSpPr>
            <p:cNvPr id="39" name="TextBox 38">
              <a:extLst>
                <a:ext uri="{FF2B5EF4-FFF2-40B4-BE49-F238E27FC236}">
                  <a16:creationId xmlns:a16="http://schemas.microsoft.com/office/drawing/2014/main" id="{D6D76C6D-1693-9C4F-9558-B41F74E1F877}"/>
                </a:ext>
              </a:extLst>
            </p:cNvPr>
            <p:cNvSpPr txBox="1"/>
            <p:nvPr/>
          </p:nvSpPr>
          <p:spPr>
            <a:xfrm rot="16200000">
              <a:off x="3226354" y="2711297"/>
              <a:ext cx="1003801" cy="307777"/>
            </a:xfrm>
            <a:prstGeom prst="rect">
              <a:avLst/>
            </a:prstGeom>
            <a:noFill/>
          </p:spPr>
          <p:txBody>
            <a:bodyPr wrap="none" rtlCol="0">
              <a:spAutoFit/>
            </a:bodyPr>
            <a:lstStyle/>
            <a:p>
              <a:r>
                <a:rPr lang="en-US" sz="1400" b="1" dirty="0">
                  <a:solidFill>
                    <a:srgbClr val="D8302E"/>
                  </a:solidFill>
                </a:rPr>
                <a:t>LPDDR4-1x</a:t>
              </a:r>
            </a:p>
          </p:txBody>
        </p:sp>
        <p:sp>
          <p:nvSpPr>
            <p:cNvPr id="40" name="TextBox 39">
              <a:extLst>
                <a:ext uri="{FF2B5EF4-FFF2-40B4-BE49-F238E27FC236}">
                  <a16:creationId xmlns:a16="http://schemas.microsoft.com/office/drawing/2014/main" id="{29BE9EDD-8733-7F4B-BC00-E2FFBB83AC95}"/>
                </a:ext>
              </a:extLst>
            </p:cNvPr>
            <p:cNvSpPr txBox="1"/>
            <p:nvPr/>
          </p:nvSpPr>
          <p:spPr>
            <a:xfrm rot="16200000">
              <a:off x="3696994" y="2731103"/>
              <a:ext cx="977255" cy="307777"/>
            </a:xfrm>
            <a:prstGeom prst="rect">
              <a:avLst/>
            </a:prstGeom>
            <a:noFill/>
          </p:spPr>
          <p:txBody>
            <a:bodyPr wrap="none" rtlCol="0">
              <a:spAutoFit/>
            </a:bodyPr>
            <a:lstStyle/>
            <a:p>
              <a:r>
                <a:rPr lang="en-US" sz="1400" b="1" dirty="0">
                  <a:solidFill>
                    <a:srgbClr val="FFCC6E"/>
                  </a:solidFill>
                </a:rPr>
                <a:t>DDR4-new</a:t>
              </a:r>
            </a:p>
          </p:txBody>
        </p:sp>
        <p:sp>
          <p:nvSpPr>
            <p:cNvPr id="41" name="TextBox 40">
              <a:extLst>
                <a:ext uri="{FF2B5EF4-FFF2-40B4-BE49-F238E27FC236}">
                  <a16:creationId xmlns:a16="http://schemas.microsoft.com/office/drawing/2014/main" id="{7FC611FE-951B-724F-9511-D1178045FE22}"/>
                </a:ext>
              </a:extLst>
            </p:cNvPr>
            <p:cNvSpPr txBox="1"/>
            <p:nvPr/>
          </p:nvSpPr>
          <p:spPr>
            <a:xfrm rot="16200000">
              <a:off x="4132802" y="2716396"/>
              <a:ext cx="1007007" cy="307777"/>
            </a:xfrm>
            <a:prstGeom prst="rect">
              <a:avLst/>
            </a:prstGeom>
            <a:noFill/>
          </p:spPr>
          <p:txBody>
            <a:bodyPr wrap="none" rtlCol="0">
              <a:spAutoFit/>
            </a:bodyPr>
            <a:lstStyle/>
            <a:p>
              <a:r>
                <a:rPr lang="en-US" sz="1400" b="1" dirty="0">
                  <a:solidFill>
                    <a:srgbClr val="E26F55"/>
                  </a:solidFill>
                </a:rPr>
                <a:t>LPDDR4-1y</a:t>
              </a:r>
            </a:p>
          </p:txBody>
        </p:sp>
      </p:grpSp>
      <p:grpSp>
        <p:nvGrpSpPr>
          <p:cNvPr id="42" name="Group 41">
            <a:extLst>
              <a:ext uri="{FF2B5EF4-FFF2-40B4-BE49-F238E27FC236}">
                <a16:creationId xmlns:a16="http://schemas.microsoft.com/office/drawing/2014/main" id="{E4173D79-AC2C-7C4E-8E71-BEDF3B6916E2}"/>
              </a:ext>
            </a:extLst>
          </p:cNvPr>
          <p:cNvGrpSpPr/>
          <p:nvPr/>
        </p:nvGrpSpPr>
        <p:grpSpPr>
          <a:xfrm>
            <a:off x="6129502" y="2643406"/>
            <a:ext cx="1140714" cy="2589644"/>
            <a:chOff x="6129502" y="2643406"/>
            <a:chExt cx="1140714" cy="2589644"/>
          </a:xfrm>
        </p:grpSpPr>
        <p:sp>
          <p:nvSpPr>
            <p:cNvPr id="43" name="TextBox 42">
              <a:extLst>
                <a:ext uri="{FF2B5EF4-FFF2-40B4-BE49-F238E27FC236}">
                  <a16:creationId xmlns:a16="http://schemas.microsoft.com/office/drawing/2014/main" id="{EA812E49-D322-7743-A920-6E6AE55B6DFA}"/>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44" name="TextBox 43">
              <a:extLst>
                <a:ext uri="{FF2B5EF4-FFF2-40B4-BE49-F238E27FC236}">
                  <a16:creationId xmlns:a16="http://schemas.microsoft.com/office/drawing/2014/main" id="{5A160D3E-4923-D947-AF57-4FBB7DB52D06}"/>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grpSp>
        <p:nvGrpSpPr>
          <p:cNvPr id="45" name="Group 44">
            <a:extLst>
              <a:ext uri="{FF2B5EF4-FFF2-40B4-BE49-F238E27FC236}">
                <a16:creationId xmlns:a16="http://schemas.microsoft.com/office/drawing/2014/main" id="{6ED24C95-CE09-C94E-AB7F-7C711028644B}"/>
              </a:ext>
            </a:extLst>
          </p:cNvPr>
          <p:cNvGrpSpPr/>
          <p:nvPr/>
        </p:nvGrpSpPr>
        <p:grpSpPr>
          <a:xfrm>
            <a:off x="5008422" y="2034767"/>
            <a:ext cx="2864649" cy="2467033"/>
            <a:chOff x="5008422" y="2034767"/>
            <a:chExt cx="2864649" cy="2467033"/>
          </a:xfrm>
        </p:grpSpPr>
        <p:sp>
          <p:nvSpPr>
            <p:cNvPr id="46" name="TextBox 45">
              <a:extLst>
                <a:ext uri="{FF2B5EF4-FFF2-40B4-BE49-F238E27FC236}">
                  <a16:creationId xmlns:a16="http://schemas.microsoft.com/office/drawing/2014/main" id="{FB5E4A39-AA2B-0142-AC77-BB66BF6CB07E}"/>
                </a:ext>
              </a:extLst>
            </p:cNvPr>
            <p:cNvSpPr txBox="1"/>
            <p:nvPr/>
          </p:nvSpPr>
          <p:spPr>
            <a:xfrm>
              <a:off x="5008422" y="203476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47" name="TextBox 46">
              <a:extLst>
                <a:ext uri="{FF2B5EF4-FFF2-40B4-BE49-F238E27FC236}">
                  <a16:creationId xmlns:a16="http://schemas.microsoft.com/office/drawing/2014/main" id="{18008573-31A8-F148-8381-B1721662ADA3}"/>
                </a:ext>
              </a:extLst>
            </p:cNvPr>
            <p:cNvSpPr txBox="1"/>
            <p:nvPr/>
          </p:nvSpPr>
          <p:spPr>
            <a:xfrm>
              <a:off x="6803547" y="4194023"/>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grpSp>
      <p:grpSp>
        <p:nvGrpSpPr>
          <p:cNvPr id="48" name="Group 47">
            <a:extLst>
              <a:ext uri="{FF2B5EF4-FFF2-40B4-BE49-F238E27FC236}">
                <a16:creationId xmlns:a16="http://schemas.microsoft.com/office/drawing/2014/main" id="{D078D457-A2C4-AC4E-9E07-75058D2B95B7}"/>
              </a:ext>
            </a:extLst>
          </p:cNvPr>
          <p:cNvGrpSpPr/>
          <p:nvPr/>
        </p:nvGrpSpPr>
        <p:grpSpPr>
          <a:xfrm>
            <a:off x="7368064" y="1880878"/>
            <a:ext cx="1196038" cy="2109417"/>
            <a:chOff x="7368064" y="1880878"/>
            <a:chExt cx="1196038" cy="2109417"/>
          </a:xfrm>
        </p:grpSpPr>
        <p:sp>
          <p:nvSpPr>
            <p:cNvPr id="49" name="TextBox 48">
              <a:extLst>
                <a:ext uri="{FF2B5EF4-FFF2-40B4-BE49-F238E27FC236}">
                  <a16:creationId xmlns:a16="http://schemas.microsoft.com/office/drawing/2014/main" id="{9B385014-529D-504A-8F94-40BB8352FE55}"/>
                </a:ext>
              </a:extLst>
            </p:cNvPr>
            <p:cNvSpPr txBox="1"/>
            <p:nvPr/>
          </p:nvSpPr>
          <p:spPr>
            <a:xfrm>
              <a:off x="7368064" y="188087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50" name="TextBox 49">
              <a:extLst>
                <a:ext uri="{FF2B5EF4-FFF2-40B4-BE49-F238E27FC236}">
                  <a16:creationId xmlns:a16="http://schemas.microsoft.com/office/drawing/2014/main" id="{3B930DC9-9AE9-5F49-B640-55B78CD0ABA0}"/>
                </a:ext>
              </a:extLst>
            </p:cNvPr>
            <p:cNvSpPr txBox="1"/>
            <p:nvPr/>
          </p:nvSpPr>
          <p:spPr>
            <a:xfrm>
              <a:off x="8021966" y="368251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grpSp>
      <p:pic>
        <p:nvPicPr>
          <p:cNvPr id="51" name="Picture 50">
            <a:extLst>
              <a:ext uri="{FF2B5EF4-FFF2-40B4-BE49-F238E27FC236}">
                <a16:creationId xmlns:a16="http://schemas.microsoft.com/office/drawing/2014/main" id="{B5B8078B-E173-FD48-BDB7-46E0D9E4B992}"/>
              </a:ext>
            </a:extLst>
          </p:cNvPr>
          <p:cNvPicPr>
            <a:picLocks noChangeAspect="1"/>
          </p:cNvPicPr>
          <p:nvPr/>
        </p:nvPicPr>
        <p:blipFill>
          <a:blip r:embed="rId6"/>
          <a:stretch>
            <a:fillRect/>
          </a:stretch>
        </p:blipFill>
        <p:spPr>
          <a:xfrm>
            <a:off x="1402288" y="900754"/>
            <a:ext cx="7173209" cy="276711"/>
          </a:xfrm>
          <a:prstGeom prst="rect">
            <a:avLst/>
          </a:prstGeom>
        </p:spPr>
      </p:pic>
      <p:sp>
        <p:nvSpPr>
          <p:cNvPr id="52" name="TextBox 51">
            <a:extLst>
              <a:ext uri="{FF2B5EF4-FFF2-40B4-BE49-F238E27FC236}">
                <a16:creationId xmlns:a16="http://schemas.microsoft.com/office/drawing/2014/main" id="{89108B00-30B7-8C45-9C04-30A4192E0314}"/>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53" name="TextBox 52">
            <a:extLst>
              <a:ext uri="{FF2B5EF4-FFF2-40B4-BE49-F238E27FC236}">
                <a16:creationId xmlns:a16="http://schemas.microsoft.com/office/drawing/2014/main" id="{C2204592-CC16-3C48-BEDB-DE9765DAC500}"/>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54" name="TextBox 53">
            <a:extLst>
              <a:ext uri="{FF2B5EF4-FFF2-40B4-BE49-F238E27FC236}">
                <a16:creationId xmlns:a16="http://schemas.microsoft.com/office/drawing/2014/main" id="{71639709-34EF-E049-AE4A-BF6114EA906B}"/>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55" name="TextBox 54">
            <a:extLst>
              <a:ext uri="{FF2B5EF4-FFF2-40B4-BE49-F238E27FC236}">
                <a16:creationId xmlns:a16="http://schemas.microsoft.com/office/drawing/2014/main" id="{31AF00C0-ADDB-7341-9271-1A8A0B5AE7D6}"/>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56" name="Rectangle 55">
            <a:extLst>
              <a:ext uri="{FF2B5EF4-FFF2-40B4-BE49-F238E27FC236}">
                <a16:creationId xmlns:a16="http://schemas.microsoft.com/office/drawing/2014/main" id="{2674EA68-9804-524C-B8A0-1C19B92EB4D8}"/>
              </a:ext>
            </a:extLst>
          </p:cNvPr>
          <p:cNvSpPr/>
          <p:nvPr/>
        </p:nvSpPr>
        <p:spPr>
          <a:xfrm>
            <a:off x="0" y="703241"/>
            <a:ext cx="9144000" cy="286964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BBDB00A-A93B-4F43-8081-C51E12C18172}"/>
              </a:ext>
            </a:extLst>
          </p:cNvPr>
          <p:cNvSpPr txBox="1"/>
          <p:nvPr/>
        </p:nvSpPr>
        <p:spPr>
          <a:xfrm>
            <a:off x="263172" y="1341625"/>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charset="0"/>
              <a:ea typeface="Cambria" charset="0"/>
              <a:cs typeface="Cambria" charset="0"/>
            </a:endParaRPr>
          </a:p>
          <a:p>
            <a:pPr algn="ctr"/>
            <a:r>
              <a:rPr lang="en-US" sz="2800" b="1" dirty="0">
                <a:solidFill>
                  <a:schemeClr val="accent5">
                    <a:lumMod val="75000"/>
                  </a:schemeClr>
                </a:solidFill>
                <a:latin typeface="LinLibertineTI"/>
              </a:rPr>
              <a:t>PARA, </a:t>
            </a:r>
            <a:r>
              <a:rPr lang="en-US" sz="2800" b="1" dirty="0" err="1">
                <a:solidFill>
                  <a:schemeClr val="accent5">
                    <a:lumMod val="75000"/>
                  </a:schemeClr>
                </a:solidFill>
                <a:latin typeface="LinLibertineTI"/>
              </a:rPr>
              <a:t>ProHIT</a:t>
            </a:r>
            <a:r>
              <a:rPr lang="en-US" sz="2800" b="1" dirty="0">
                <a:solidFill>
                  <a:schemeClr val="accent5">
                    <a:lumMod val="75000"/>
                  </a:schemeClr>
                </a:solidFill>
                <a:latin typeface="LinLibertineTI"/>
              </a:rPr>
              <a:t>, and </a:t>
            </a:r>
            <a:r>
              <a:rPr lang="en-US" sz="2800" b="1" dirty="0" err="1">
                <a:solidFill>
                  <a:schemeClr val="accent5">
                    <a:lumMod val="75000"/>
                  </a:schemeClr>
                </a:solidFill>
                <a:latin typeface="LinLibertineTI"/>
              </a:rPr>
              <a:t>MRLoc</a:t>
            </a:r>
            <a:r>
              <a:rPr lang="en-US" sz="2800" b="1" dirty="0">
                <a:solidFill>
                  <a:schemeClr val="accent5">
                    <a:lumMod val="75000"/>
                  </a:schemeClr>
                </a:solidFill>
                <a:latin typeface="LinLibertineTI"/>
              </a:rPr>
              <a:t> </a:t>
            </a:r>
            <a:r>
              <a:rPr lang="en-US" sz="2800" b="1" dirty="0">
                <a:latin typeface="LinLibertineTI"/>
              </a:rPr>
              <a:t>are viable options </a:t>
            </a:r>
          </a:p>
          <a:p>
            <a:pPr algn="ctr"/>
            <a:r>
              <a:rPr lang="en-US" sz="2800" b="1" dirty="0">
                <a:latin typeface="LinLibertineTI"/>
              </a:rPr>
              <a:t>for mitigating </a:t>
            </a:r>
            <a:r>
              <a:rPr lang="en-US" sz="2800" b="1" dirty="0" err="1">
                <a:latin typeface="LinLibertineTI"/>
              </a:rPr>
              <a:t>RowHammer</a:t>
            </a:r>
            <a:r>
              <a:rPr lang="en-US" sz="2800" b="1" dirty="0">
                <a:latin typeface="LinLibertineTI"/>
              </a:rPr>
              <a:t> bit flips in </a:t>
            </a:r>
            <a:r>
              <a:rPr lang="en-US" sz="2800" b="1" dirty="0">
                <a:solidFill>
                  <a:schemeClr val="accent5">
                    <a:lumMod val="75000"/>
                  </a:schemeClr>
                </a:solidFill>
                <a:latin typeface="LinLibertineTI"/>
              </a:rPr>
              <a:t>worst chips</a:t>
            </a:r>
            <a:r>
              <a:rPr lang="en-US" sz="2800" b="1" dirty="0">
                <a:latin typeface="LinLibertineTI"/>
              </a:rPr>
              <a:t> today </a:t>
            </a:r>
          </a:p>
          <a:p>
            <a:pPr algn="ctr"/>
            <a:r>
              <a:rPr lang="en-US" sz="2800" b="1" dirty="0">
                <a:latin typeface="LinLibertineTI"/>
              </a:rPr>
              <a:t>with reasonable system performance </a:t>
            </a:r>
            <a:r>
              <a:rPr lang="en-US" sz="2800" b="1" dirty="0">
                <a:solidFill>
                  <a:schemeClr val="accent5">
                    <a:lumMod val="75000"/>
                  </a:schemeClr>
                </a:solidFill>
                <a:latin typeface="LinLibertineTI"/>
              </a:rPr>
              <a:t>(92%, 100%, 100%)</a:t>
            </a:r>
            <a:endParaRPr lang="en-US" sz="2800" b="1" dirty="0">
              <a:solidFill>
                <a:schemeClr val="accent5">
                  <a:lumMod val="75000"/>
                </a:schemeClr>
              </a:solidFill>
            </a:endParaRPr>
          </a:p>
          <a:p>
            <a:pPr algn="ctr"/>
            <a:endParaRPr lang="en-US" sz="1000" b="1" dirty="0">
              <a:latin typeface="Cambria" charset="0"/>
              <a:ea typeface="Cambria" charset="0"/>
              <a:cs typeface="Cambria" charset="0"/>
            </a:endParaRPr>
          </a:p>
        </p:txBody>
      </p:sp>
      <p:sp>
        <p:nvSpPr>
          <p:cNvPr id="58" name="Title 1">
            <a:extLst>
              <a:ext uri="{FF2B5EF4-FFF2-40B4-BE49-F238E27FC236}">
                <a16:creationId xmlns:a16="http://schemas.microsoft.com/office/drawing/2014/main" id="{CBC883BE-6F2F-5B4E-9140-7BE5AFA3BB45}"/>
              </a:ext>
            </a:extLst>
          </p:cNvPr>
          <p:cNvSpPr>
            <a:spLocks noGrp="1"/>
          </p:cNvSpPr>
          <p:nvPr>
            <p:ph type="title"/>
          </p:nvPr>
        </p:nvSpPr>
        <p:spPr>
          <a:xfrm>
            <a:off x="75991" y="73723"/>
            <a:ext cx="8987622" cy="740193"/>
          </a:xfrm>
        </p:spPr>
        <p:txBody>
          <a:bodyPr/>
          <a:lstStyle/>
          <a:p>
            <a:r>
              <a:rPr lang="en-US" sz="4000" b="1" dirty="0"/>
              <a:t>Mitigation Mechanism Evaluation</a:t>
            </a:r>
          </a:p>
        </p:txBody>
      </p:sp>
      <p:sp>
        <p:nvSpPr>
          <p:cNvPr id="59" name="Oval 58">
            <a:extLst>
              <a:ext uri="{FF2B5EF4-FFF2-40B4-BE49-F238E27FC236}">
                <a16:creationId xmlns:a16="http://schemas.microsoft.com/office/drawing/2014/main" id="{69EE6F40-19EC-2149-844B-4FAB2A938490}"/>
              </a:ext>
            </a:extLst>
          </p:cNvPr>
          <p:cNvSpPr/>
          <p:nvPr/>
        </p:nvSpPr>
        <p:spPr>
          <a:xfrm>
            <a:off x="4554627" y="3429000"/>
            <a:ext cx="321733" cy="765023"/>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057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4434E13-76BC-5842-B474-85CDBBAC2283}"/>
              </a:ext>
            </a:extLst>
          </p:cNvPr>
          <p:cNvGrpSpPr/>
          <p:nvPr/>
        </p:nvGrpSpPr>
        <p:grpSpPr>
          <a:xfrm>
            <a:off x="1419023" y="1160269"/>
            <a:ext cx="7137583" cy="2184034"/>
            <a:chOff x="1002117" y="937095"/>
            <a:chExt cx="7137583" cy="2184034"/>
          </a:xfrm>
        </p:grpSpPr>
        <p:grpSp>
          <p:nvGrpSpPr>
            <p:cNvPr id="6" name="Group 5">
              <a:extLst>
                <a:ext uri="{FF2B5EF4-FFF2-40B4-BE49-F238E27FC236}">
                  <a16:creationId xmlns:a16="http://schemas.microsoft.com/office/drawing/2014/main" id="{8FD722E4-AA65-B044-85F4-05E1FCFB64E3}"/>
                </a:ext>
              </a:extLst>
            </p:cNvPr>
            <p:cNvGrpSpPr/>
            <p:nvPr/>
          </p:nvGrpSpPr>
          <p:grpSpPr>
            <a:xfrm>
              <a:off x="1002117" y="937095"/>
              <a:ext cx="7137583" cy="2184034"/>
              <a:chOff x="1002117" y="937095"/>
              <a:chExt cx="7137583" cy="2184034"/>
            </a:xfrm>
          </p:grpSpPr>
          <p:pic>
            <p:nvPicPr>
              <p:cNvPr id="8" name="Picture 7">
                <a:extLst>
                  <a:ext uri="{FF2B5EF4-FFF2-40B4-BE49-F238E27FC236}">
                    <a16:creationId xmlns:a16="http://schemas.microsoft.com/office/drawing/2014/main" id="{5A2998CB-CDDF-5E41-8AD9-6BE369F2AF09}"/>
                  </a:ext>
                </a:extLst>
              </p:cNvPr>
              <p:cNvPicPr>
                <a:picLocks noChangeAspect="1"/>
              </p:cNvPicPr>
              <p:nvPr/>
            </p:nvPicPr>
            <p:blipFill rotWithShape="1">
              <a:blip r:embed="rId3"/>
              <a:srcRect l="46805" t="63633" r="45695" b="27504"/>
              <a:stretch/>
            </p:blipFill>
            <p:spPr>
              <a:xfrm>
                <a:off x="4720198" y="2597134"/>
                <a:ext cx="685800" cy="270164"/>
              </a:xfrm>
              <a:prstGeom prst="rect">
                <a:avLst/>
              </a:prstGeom>
            </p:spPr>
          </p:pic>
          <p:pic>
            <p:nvPicPr>
              <p:cNvPr id="9" name="Picture 8">
                <a:extLst>
                  <a:ext uri="{FF2B5EF4-FFF2-40B4-BE49-F238E27FC236}">
                    <a16:creationId xmlns:a16="http://schemas.microsoft.com/office/drawing/2014/main" id="{5DC71AAE-F8EF-384D-A33B-6170B87D8191}"/>
                  </a:ext>
                </a:extLst>
              </p:cNvPr>
              <p:cNvPicPr>
                <a:picLocks noChangeAspect="1"/>
              </p:cNvPicPr>
              <p:nvPr/>
            </p:nvPicPr>
            <p:blipFill rotWithShape="1">
              <a:blip r:embed="rId3"/>
              <a:srcRect l="12158" t="9155" r="9785" b="19191"/>
              <a:stretch/>
            </p:blipFill>
            <p:spPr>
              <a:xfrm>
                <a:off x="1002117" y="937095"/>
                <a:ext cx="7137583" cy="2184034"/>
              </a:xfrm>
              <a:prstGeom prst="rect">
                <a:avLst/>
              </a:prstGeom>
            </p:spPr>
          </p:pic>
        </p:grpSp>
        <p:pic>
          <p:nvPicPr>
            <p:cNvPr id="7" name="Picture 6">
              <a:extLst>
                <a:ext uri="{FF2B5EF4-FFF2-40B4-BE49-F238E27FC236}">
                  <a16:creationId xmlns:a16="http://schemas.microsoft.com/office/drawing/2014/main" id="{9E70A866-5AE3-D547-8C27-4B24C646199A}"/>
                </a:ext>
              </a:extLst>
            </p:cNvPr>
            <p:cNvPicPr>
              <a:picLocks noChangeAspect="1"/>
            </p:cNvPicPr>
            <p:nvPr/>
          </p:nvPicPr>
          <p:blipFill rotWithShape="1">
            <a:blip r:embed="rId3"/>
            <a:srcRect l="46805" t="63633" r="45695" b="27504"/>
            <a:stretch/>
          </p:blipFill>
          <p:spPr>
            <a:xfrm>
              <a:off x="4717023" y="2600628"/>
              <a:ext cx="685800" cy="270164"/>
            </a:xfrm>
            <a:prstGeom prst="rect">
              <a:avLst/>
            </a:prstGeom>
          </p:spPr>
        </p:pic>
      </p:grpSp>
      <p:pic>
        <p:nvPicPr>
          <p:cNvPr id="10" name="Picture 9">
            <a:extLst>
              <a:ext uri="{FF2B5EF4-FFF2-40B4-BE49-F238E27FC236}">
                <a16:creationId xmlns:a16="http://schemas.microsoft.com/office/drawing/2014/main" id="{62BB4EA7-3160-8547-ACD5-CA7F7978F2B6}"/>
              </a:ext>
            </a:extLst>
          </p:cNvPr>
          <p:cNvPicPr>
            <a:picLocks noChangeAspect="1"/>
          </p:cNvPicPr>
          <p:nvPr/>
        </p:nvPicPr>
        <p:blipFill rotWithShape="1">
          <a:blip r:embed="rId4"/>
          <a:srcRect l="12161" t="8859" r="9782" b="19428"/>
          <a:stretch/>
        </p:blipFill>
        <p:spPr>
          <a:xfrm>
            <a:off x="1401842" y="3598636"/>
            <a:ext cx="7137583" cy="2185846"/>
          </a:xfrm>
          <a:prstGeom prst="rect">
            <a:avLst/>
          </a:prstGeom>
        </p:spPr>
      </p:pic>
      <p:pic>
        <p:nvPicPr>
          <p:cNvPr id="11" name="Picture 10">
            <a:extLst>
              <a:ext uri="{FF2B5EF4-FFF2-40B4-BE49-F238E27FC236}">
                <a16:creationId xmlns:a16="http://schemas.microsoft.com/office/drawing/2014/main" id="{20C3A3E8-FFAB-3C41-810E-F034297765E3}"/>
              </a:ext>
            </a:extLst>
          </p:cNvPr>
          <p:cNvPicPr>
            <a:picLocks/>
          </p:cNvPicPr>
          <p:nvPr/>
        </p:nvPicPr>
        <p:blipFill rotWithShape="1">
          <a:blip r:embed="rId5">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12" name="TextBox 11">
            <a:extLst>
              <a:ext uri="{FF2B5EF4-FFF2-40B4-BE49-F238E27FC236}">
                <a16:creationId xmlns:a16="http://schemas.microsoft.com/office/drawing/2014/main" id="{52101C20-111E-AE4D-9386-17DB73B37F3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13" name="TextBox 12">
            <a:extLst>
              <a:ext uri="{FF2B5EF4-FFF2-40B4-BE49-F238E27FC236}">
                <a16:creationId xmlns:a16="http://schemas.microsoft.com/office/drawing/2014/main" id="{850DC898-4654-B444-AB38-D34D645A3510}"/>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14" name="TextBox 13">
            <a:extLst>
              <a:ext uri="{FF2B5EF4-FFF2-40B4-BE49-F238E27FC236}">
                <a16:creationId xmlns:a16="http://schemas.microsoft.com/office/drawing/2014/main" id="{E4CAEF76-27FD-F244-9A80-5D75D7DDEF4C}"/>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15" name="TextBox 14">
            <a:extLst>
              <a:ext uri="{FF2B5EF4-FFF2-40B4-BE49-F238E27FC236}">
                <a16:creationId xmlns:a16="http://schemas.microsoft.com/office/drawing/2014/main" id="{9EDD081D-022C-8746-8D2F-179DC2C9A41B}"/>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16" name="TextBox 15">
            <a:extLst>
              <a:ext uri="{FF2B5EF4-FFF2-40B4-BE49-F238E27FC236}">
                <a16:creationId xmlns:a16="http://schemas.microsoft.com/office/drawing/2014/main" id="{C6B92BB3-1384-0B4C-97A4-3FCAE0585334}"/>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grpSp>
        <p:nvGrpSpPr>
          <p:cNvPr id="17" name="Group 16">
            <a:extLst>
              <a:ext uri="{FF2B5EF4-FFF2-40B4-BE49-F238E27FC236}">
                <a16:creationId xmlns:a16="http://schemas.microsoft.com/office/drawing/2014/main" id="{57A0CE62-41E6-314B-8EC0-922E90DA6053}"/>
              </a:ext>
            </a:extLst>
          </p:cNvPr>
          <p:cNvGrpSpPr/>
          <p:nvPr/>
        </p:nvGrpSpPr>
        <p:grpSpPr>
          <a:xfrm>
            <a:off x="2127003" y="1178002"/>
            <a:ext cx="2663191" cy="4656354"/>
            <a:chOff x="2127003" y="1178002"/>
            <a:chExt cx="2663191" cy="4656354"/>
          </a:xfrm>
        </p:grpSpPr>
        <p:cxnSp>
          <p:nvCxnSpPr>
            <p:cNvPr id="18" name="Straight Connector 17">
              <a:extLst>
                <a:ext uri="{FF2B5EF4-FFF2-40B4-BE49-F238E27FC236}">
                  <a16:creationId xmlns:a16="http://schemas.microsoft.com/office/drawing/2014/main" id="{F68C921E-33BB-2948-8F7E-7693AAD4F489}"/>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296BB-03F5-7D44-AB25-B003297628C0}"/>
                </a:ext>
              </a:extLst>
            </p:cNvPr>
            <p:cNvCxnSpPr/>
            <p:nvPr/>
          </p:nvCxnSpPr>
          <p:spPr>
            <a:xfrm flipV="1">
              <a:off x="2388295" y="1190035"/>
              <a:ext cx="0" cy="212469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1A1395-B4A7-B64B-A75D-959543BE92DA}"/>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CDCD32-E5ED-7748-A08B-44AB1BBC6EAA}"/>
                </a:ext>
              </a:extLst>
            </p:cNvPr>
            <p:cNvCxnSpPr/>
            <p:nvPr/>
          </p:nvCxnSpPr>
          <p:spPr>
            <a:xfrm flipV="1">
              <a:off x="3363655" y="1190035"/>
              <a:ext cx="0" cy="2124697"/>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7EFCD1-C33B-5042-8A43-C1B76008528A}"/>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DE75EA-ABA5-D747-A4A3-45DCEB855074}"/>
                </a:ext>
              </a:extLst>
            </p:cNvPr>
            <p:cNvCxnSpPr/>
            <p:nvPr/>
          </p:nvCxnSpPr>
          <p:spPr>
            <a:xfrm flipV="1">
              <a:off x="3589207" y="1190034"/>
              <a:ext cx="0" cy="2124697"/>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79D9B7-F4D0-A045-BAC2-FCC7A949A8D6}"/>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45E5A5-DA2A-B846-87AC-237E2EE2C4F2}"/>
                </a:ext>
              </a:extLst>
            </p:cNvPr>
            <p:cNvCxnSpPr/>
            <p:nvPr/>
          </p:nvCxnSpPr>
          <p:spPr>
            <a:xfrm flipV="1">
              <a:off x="3631880" y="1190034"/>
              <a:ext cx="0" cy="2124697"/>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4B4EC90-01EE-FE43-8C29-A4C57D6FC1E4}"/>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949B37-3337-B145-A996-2756133402AE}"/>
                </a:ext>
              </a:extLst>
            </p:cNvPr>
            <p:cNvCxnSpPr/>
            <p:nvPr/>
          </p:nvCxnSpPr>
          <p:spPr>
            <a:xfrm flipV="1">
              <a:off x="4091518" y="1178002"/>
              <a:ext cx="0" cy="2124697"/>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24C298-4C50-E34A-BD73-017AB83F6335}"/>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F2E841-33F3-0642-BD66-7C033130BF71}"/>
                </a:ext>
              </a:extLst>
            </p:cNvPr>
            <p:cNvCxnSpPr/>
            <p:nvPr/>
          </p:nvCxnSpPr>
          <p:spPr>
            <a:xfrm flipV="1">
              <a:off x="4734036" y="1190034"/>
              <a:ext cx="0" cy="2124697"/>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F74044-061F-CF49-910E-759B8C0BB827}"/>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31" name="TextBox 30">
              <a:extLst>
                <a:ext uri="{FF2B5EF4-FFF2-40B4-BE49-F238E27FC236}">
                  <a16:creationId xmlns:a16="http://schemas.microsoft.com/office/drawing/2014/main" id="{54A801BD-E72F-9B4A-A52F-D7AE85F5DFE4}"/>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32" name="TextBox 31">
              <a:extLst>
                <a:ext uri="{FF2B5EF4-FFF2-40B4-BE49-F238E27FC236}">
                  <a16:creationId xmlns:a16="http://schemas.microsoft.com/office/drawing/2014/main" id="{D3856341-DCEB-104C-AC90-B7ED55E718EB}"/>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33" name="TextBox 32">
              <a:extLst>
                <a:ext uri="{FF2B5EF4-FFF2-40B4-BE49-F238E27FC236}">
                  <a16:creationId xmlns:a16="http://schemas.microsoft.com/office/drawing/2014/main" id="{F36F9891-5361-754E-8E25-4F4F7DF2F026}"/>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34" name="TextBox 33">
              <a:extLst>
                <a:ext uri="{FF2B5EF4-FFF2-40B4-BE49-F238E27FC236}">
                  <a16:creationId xmlns:a16="http://schemas.microsoft.com/office/drawing/2014/main" id="{DF620616-0227-5F4B-8CF2-8E2FEA2A36E6}"/>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35" name="TextBox 34">
              <a:extLst>
                <a:ext uri="{FF2B5EF4-FFF2-40B4-BE49-F238E27FC236}">
                  <a16:creationId xmlns:a16="http://schemas.microsoft.com/office/drawing/2014/main" id="{1523EC63-6C91-AA40-9CF8-D3C2A0C168E9}"/>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sp>
          <p:nvSpPr>
            <p:cNvPr id="36" name="TextBox 35">
              <a:extLst>
                <a:ext uri="{FF2B5EF4-FFF2-40B4-BE49-F238E27FC236}">
                  <a16:creationId xmlns:a16="http://schemas.microsoft.com/office/drawing/2014/main" id="{4B353FEC-1992-DC41-B403-E3CEC44D687B}"/>
                </a:ext>
              </a:extLst>
            </p:cNvPr>
            <p:cNvSpPr txBox="1"/>
            <p:nvPr/>
          </p:nvSpPr>
          <p:spPr>
            <a:xfrm rot="16200000">
              <a:off x="1846980" y="2765115"/>
              <a:ext cx="896399" cy="307777"/>
            </a:xfrm>
            <a:prstGeom prst="rect">
              <a:avLst/>
            </a:prstGeom>
            <a:noFill/>
          </p:spPr>
          <p:txBody>
            <a:bodyPr wrap="none" rtlCol="0">
              <a:spAutoFit/>
            </a:bodyPr>
            <a:lstStyle/>
            <a:p>
              <a:r>
                <a:rPr lang="en-US" sz="1400" b="1" dirty="0">
                  <a:solidFill>
                    <a:srgbClr val="7C5294"/>
                  </a:solidFill>
                </a:rPr>
                <a:t>DDR3-old</a:t>
              </a:r>
            </a:p>
          </p:txBody>
        </p:sp>
        <p:sp>
          <p:nvSpPr>
            <p:cNvPr id="37" name="TextBox 36">
              <a:extLst>
                <a:ext uri="{FF2B5EF4-FFF2-40B4-BE49-F238E27FC236}">
                  <a16:creationId xmlns:a16="http://schemas.microsoft.com/office/drawing/2014/main" id="{5B3C2632-4E00-7847-889E-44200808E18F}"/>
                </a:ext>
              </a:extLst>
            </p:cNvPr>
            <p:cNvSpPr txBox="1"/>
            <p:nvPr/>
          </p:nvSpPr>
          <p:spPr>
            <a:xfrm rot="16200000">
              <a:off x="2774620" y="2737371"/>
              <a:ext cx="977255" cy="307777"/>
            </a:xfrm>
            <a:prstGeom prst="rect">
              <a:avLst/>
            </a:prstGeom>
            <a:noFill/>
          </p:spPr>
          <p:txBody>
            <a:bodyPr wrap="none" rtlCol="0">
              <a:spAutoFit/>
            </a:bodyPr>
            <a:lstStyle/>
            <a:p>
              <a:r>
                <a:rPr lang="en-US" sz="1400" b="1" dirty="0">
                  <a:solidFill>
                    <a:srgbClr val="00BA93"/>
                  </a:solidFill>
                </a:rPr>
                <a:t>DDR3-new</a:t>
              </a:r>
            </a:p>
          </p:txBody>
        </p:sp>
        <p:sp>
          <p:nvSpPr>
            <p:cNvPr id="38" name="TextBox 37">
              <a:extLst>
                <a:ext uri="{FF2B5EF4-FFF2-40B4-BE49-F238E27FC236}">
                  <a16:creationId xmlns:a16="http://schemas.microsoft.com/office/drawing/2014/main" id="{251E9E39-69D2-1C4B-A3FC-8CA60588BB93}"/>
                </a:ext>
              </a:extLst>
            </p:cNvPr>
            <p:cNvSpPr txBox="1"/>
            <p:nvPr/>
          </p:nvSpPr>
          <p:spPr>
            <a:xfrm rot="16200000">
              <a:off x="3049496" y="2770613"/>
              <a:ext cx="896399" cy="307777"/>
            </a:xfrm>
            <a:prstGeom prst="rect">
              <a:avLst/>
            </a:prstGeom>
            <a:noFill/>
          </p:spPr>
          <p:txBody>
            <a:bodyPr wrap="none" rtlCol="0">
              <a:spAutoFit/>
            </a:bodyPr>
            <a:lstStyle/>
            <a:p>
              <a:r>
                <a:rPr lang="en-US" sz="1400" b="1" dirty="0">
                  <a:solidFill>
                    <a:srgbClr val="0E83E3"/>
                  </a:solidFill>
                </a:rPr>
                <a:t>DDR4-old</a:t>
              </a:r>
            </a:p>
          </p:txBody>
        </p:sp>
        <p:sp>
          <p:nvSpPr>
            <p:cNvPr id="39" name="TextBox 38">
              <a:extLst>
                <a:ext uri="{FF2B5EF4-FFF2-40B4-BE49-F238E27FC236}">
                  <a16:creationId xmlns:a16="http://schemas.microsoft.com/office/drawing/2014/main" id="{D6D76C6D-1693-9C4F-9558-B41F74E1F877}"/>
                </a:ext>
              </a:extLst>
            </p:cNvPr>
            <p:cNvSpPr txBox="1"/>
            <p:nvPr/>
          </p:nvSpPr>
          <p:spPr>
            <a:xfrm rot="16200000">
              <a:off x="3226354" y="2711297"/>
              <a:ext cx="1003801" cy="307777"/>
            </a:xfrm>
            <a:prstGeom prst="rect">
              <a:avLst/>
            </a:prstGeom>
            <a:noFill/>
          </p:spPr>
          <p:txBody>
            <a:bodyPr wrap="none" rtlCol="0">
              <a:spAutoFit/>
            </a:bodyPr>
            <a:lstStyle/>
            <a:p>
              <a:r>
                <a:rPr lang="en-US" sz="1400" b="1" dirty="0">
                  <a:solidFill>
                    <a:srgbClr val="D8302E"/>
                  </a:solidFill>
                </a:rPr>
                <a:t>LPDDR4-1x</a:t>
              </a:r>
            </a:p>
          </p:txBody>
        </p:sp>
        <p:sp>
          <p:nvSpPr>
            <p:cNvPr id="40" name="TextBox 39">
              <a:extLst>
                <a:ext uri="{FF2B5EF4-FFF2-40B4-BE49-F238E27FC236}">
                  <a16:creationId xmlns:a16="http://schemas.microsoft.com/office/drawing/2014/main" id="{29BE9EDD-8733-7F4B-BC00-E2FFBB83AC95}"/>
                </a:ext>
              </a:extLst>
            </p:cNvPr>
            <p:cNvSpPr txBox="1"/>
            <p:nvPr/>
          </p:nvSpPr>
          <p:spPr>
            <a:xfrm rot="16200000">
              <a:off x="3696994" y="2731103"/>
              <a:ext cx="977255" cy="307777"/>
            </a:xfrm>
            <a:prstGeom prst="rect">
              <a:avLst/>
            </a:prstGeom>
            <a:noFill/>
          </p:spPr>
          <p:txBody>
            <a:bodyPr wrap="none" rtlCol="0">
              <a:spAutoFit/>
            </a:bodyPr>
            <a:lstStyle/>
            <a:p>
              <a:r>
                <a:rPr lang="en-US" sz="1400" b="1" dirty="0">
                  <a:solidFill>
                    <a:srgbClr val="FFCC6E"/>
                  </a:solidFill>
                </a:rPr>
                <a:t>DDR4-new</a:t>
              </a:r>
            </a:p>
          </p:txBody>
        </p:sp>
        <p:sp>
          <p:nvSpPr>
            <p:cNvPr id="41" name="TextBox 40">
              <a:extLst>
                <a:ext uri="{FF2B5EF4-FFF2-40B4-BE49-F238E27FC236}">
                  <a16:creationId xmlns:a16="http://schemas.microsoft.com/office/drawing/2014/main" id="{7FC611FE-951B-724F-9511-D1178045FE22}"/>
                </a:ext>
              </a:extLst>
            </p:cNvPr>
            <p:cNvSpPr txBox="1"/>
            <p:nvPr/>
          </p:nvSpPr>
          <p:spPr>
            <a:xfrm rot="16200000">
              <a:off x="4132802" y="2716396"/>
              <a:ext cx="1007007" cy="307777"/>
            </a:xfrm>
            <a:prstGeom prst="rect">
              <a:avLst/>
            </a:prstGeom>
            <a:noFill/>
          </p:spPr>
          <p:txBody>
            <a:bodyPr wrap="none" rtlCol="0">
              <a:spAutoFit/>
            </a:bodyPr>
            <a:lstStyle/>
            <a:p>
              <a:r>
                <a:rPr lang="en-US" sz="1400" b="1" dirty="0">
                  <a:solidFill>
                    <a:srgbClr val="E26F55"/>
                  </a:solidFill>
                </a:rPr>
                <a:t>LPDDR4-1y</a:t>
              </a:r>
            </a:p>
          </p:txBody>
        </p:sp>
      </p:grpSp>
      <p:grpSp>
        <p:nvGrpSpPr>
          <p:cNvPr id="42" name="Group 41">
            <a:extLst>
              <a:ext uri="{FF2B5EF4-FFF2-40B4-BE49-F238E27FC236}">
                <a16:creationId xmlns:a16="http://schemas.microsoft.com/office/drawing/2014/main" id="{E4173D79-AC2C-7C4E-8E71-BEDF3B6916E2}"/>
              </a:ext>
            </a:extLst>
          </p:cNvPr>
          <p:cNvGrpSpPr/>
          <p:nvPr/>
        </p:nvGrpSpPr>
        <p:grpSpPr>
          <a:xfrm>
            <a:off x="6129502" y="2643406"/>
            <a:ext cx="1140714" cy="2589644"/>
            <a:chOff x="6129502" y="2643406"/>
            <a:chExt cx="1140714" cy="2589644"/>
          </a:xfrm>
        </p:grpSpPr>
        <p:sp>
          <p:nvSpPr>
            <p:cNvPr id="43" name="TextBox 42">
              <a:extLst>
                <a:ext uri="{FF2B5EF4-FFF2-40B4-BE49-F238E27FC236}">
                  <a16:creationId xmlns:a16="http://schemas.microsoft.com/office/drawing/2014/main" id="{EA812E49-D322-7743-A920-6E6AE55B6DFA}"/>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44" name="TextBox 43">
              <a:extLst>
                <a:ext uri="{FF2B5EF4-FFF2-40B4-BE49-F238E27FC236}">
                  <a16:creationId xmlns:a16="http://schemas.microsoft.com/office/drawing/2014/main" id="{5A160D3E-4923-D947-AF57-4FBB7DB52D06}"/>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grpSp>
        <p:nvGrpSpPr>
          <p:cNvPr id="45" name="Group 44">
            <a:extLst>
              <a:ext uri="{FF2B5EF4-FFF2-40B4-BE49-F238E27FC236}">
                <a16:creationId xmlns:a16="http://schemas.microsoft.com/office/drawing/2014/main" id="{6ED24C95-CE09-C94E-AB7F-7C711028644B}"/>
              </a:ext>
            </a:extLst>
          </p:cNvPr>
          <p:cNvGrpSpPr/>
          <p:nvPr/>
        </p:nvGrpSpPr>
        <p:grpSpPr>
          <a:xfrm>
            <a:off x="5008422" y="2034767"/>
            <a:ext cx="2864649" cy="2467033"/>
            <a:chOff x="5008422" y="2034767"/>
            <a:chExt cx="2864649" cy="2467033"/>
          </a:xfrm>
        </p:grpSpPr>
        <p:sp>
          <p:nvSpPr>
            <p:cNvPr id="46" name="TextBox 45">
              <a:extLst>
                <a:ext uri="{FF2B5EF4-FFF2-40B4-BE49-F238E27FC236}">
                  <a16:creationId xmlns:a16="http://schemas.microsoft.com/office/drawing/2014/main" id="{FB5E4A39-AA2B-0142-AC77-BB66BF6CB07E}"/>
                </a:ext>
              </a:extLst>
            </p:cNvPr>
            <p:cNvSpPr txBox="1"/>
            <p:nvPr/>
          </p:nvSpPr>
          <p:spPr>
            <a:xfrm>
              <a:off x="5008422" y="203476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47" name="TextBox 46">
              <a:extLst>
                <a:ext uri="{FF2B5EF4-FFF2-40B4-BE49-F238E27FC236}">
                  <a16:creationId xmlns:a16="http://schemas.microsoft.com/office/drawing/2014/main" id="{18008573-31A8-F148-8381-B1721662ADA3}"/>
                </a:ext>
              </a:extLst>
            </p:cNvPr>
            <p:cNvSpPr txBox="1"/>
            <p:nvPr/>
          </p:nvSpPr>
          <p:spPr>
            <a:xfrm>
              <a:off x="6803547" y="4194023"/>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grpSp>
      <p:grpSp>
        <p:nvGrpSpPr>
          <p:cNvPr id="48" name="Group 47">
            <a:extLst>
              <a:ext uri="{FF2B5EF4-FFF2-40B4-BE49-F238E27FC236}">
                <a16:creationId xmlns:a16="http://schemas.microsoft.com/office/drawing/2014/main" id="{D078D457-A2C4-AC4E-9E07-75058D2B95B7}"/>
              </a:ext>
            </a:extLst>
          </p:cNvPr>
          <p:cNvGrpSpPr/>
          <p:nvPr/>
        </p:nvGrpSpPr>
        <p:grpSpPr>
          <a:xfrm>
            <a:off x="7368064" y="1880878"/>
            <a:ext cx="1196038" cy="2109417"/>
            <a:chOff x="7368064" y="1880878"/>
            <a:chExt cx="1196038" cy="2109417"/>
          </a:xfrm>
        </p:grpSpPr>
        <p:sp>
          <p:nvSpPr>
            <p:cNvPr id="49" name="TextBox 48">
              <a:extLst>
                <a:ext uri="{FF2B5EF4-FFF2-40B4-BE49-F238E27FC236}">
                  <a16:creationId xmlns:a16="http://schemas.microsoft.com/office/drawing/2014/main" id="{9B385014-529D-504A-8F94-40BB8352FE55}"/>
                </a:ext>
              </a:extLst>
            </p:cNvPr>
            <p:cNvSpPr txBox="1"/>
            <p:nvPr/>
          </p:nvSpPr>
          <p:spPr>
            <a:xfrm>
              <a:off x="7368064" y="188087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50" name="TextBox 49">
              <a:extLst>
                <a:ext uri="{FF2B5EF4-FFF2-40B4-BE49-F238E27FC236}">
                  <a16:creationId xmlns:a16="http://schemas.microsoft.com/office/drawing/2014/main" id="{3B930DC9-9AE9-5F49-B640-55B78CD0ABA0}"/>
                </a:ext>
              </a:extLst>
            </p:cNvPr>
            <p:cNvSpPr txBox="1"/>
            <p:nvPr/>
          </p:nvSpPr>
          <p:spPr>
            <a:xfrm>
              <a:off x="8021966" y="368251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grpSp>
      <p:pic>
        <p:nvPicPr>
          <p:cNvPr id="51" name="Picture 50">
            <a:extLst>
              <a:ext uri="{FF2B5EF4-FFF2-40B4-BE49-F238E27FC236}">
                <a16:creationId xmlns:a16="http://schemas.microsoft.com/office/drawing/2014/main" id="{B5B8078B-E173-FD48-BDB7-46E0D9E4B992}"/>
              </a:ext>
            </a:extLst>
          </p:cNvPr>
          <p:cNvPicPr>
            <a:picLocks noChangeAspect="1"/>
          </p:cNvPicPr>
          <p:nvPr/>
        </p:nvPicPr>
        <p:blipFill>
          <a:blip r:embed="rId6"/>
          <a:stretch>
            <a:fillRect/>
          </a:stretch>
        </p:blipFill>
        <p:spPr>
          <a:xfrm>
            <a:off x="1402288" y="900754"/>
            <a:ext cx="7173209" cy="276711"/>
          </a:xfrm>
          <a:prstGeom prst="rect">
            <a:avLst/>
          </a:prstGeom>
        </p:spPr>
      </p:pic>
      <p:sp>
        <p:nvSpPr>
          <p:cNvPr id="52" name="TextBox 51">
            <a:extLst>
              <a:ext uri="{FF2B5EF4-FFF2-40B4-BE49-F238E27FC236}">
                <a16:creationId xmlns:a16="http://schemas.microsoft.com/office/drawing/2014/main" id="{89108B00-30B7-8C45-9C04-30A4192E0314}"/>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53" name="TextBox 52">
            <a:extLst>
              <a:ext uri="{FF2B5EF4-FFF2-40B4-BE49-F238E27FC236}">
                <a16:creationId xmlns:a16="http://schemas.microsoft.com/office/drawing/2014/main" id="{C2204592-CC16-3C48-BEDB-DE9765DAC500}"/>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54" name="TextBox 53">
            <a:extLst>
              <a:ext uri="{FF2B5EF4-FFF2-40B4-BE49-F238E27FC236}">
                <a16:creationId xmlns:a16="http://schemas.microsoft.com/office/drawing/2014/main" id="{71639709-34EF-E049-AE4A-BF6114EA906B}"/>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55" name="TextBox 54">
            <a:extLst>
              <a:ext uri="{FF2B5EF4-FFF2-40B4-BE49-F238E27FC236}">
                <a16:creationId xmlns:a16="http://schemas.microsoft.com/office/drawing/2014/main" id="{31AF00C0-ADDB-7341-9271-1A8A0B5AE7D6}"/>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56" name="Rectangle 55">
            <a:extLst>
              <a:ext uri="{FF2B5EF4-FFF2-40B4-BE49-F238E27FC236}">
                <a16:creationId xmlns:a16="http://schemas.microsoft.com/office/drawing/2014/main" id="{2674EA68-9804-524C-B8A0-1C19B92EB4D8}"/>
              </a:ext>
            </a:extLst>
          </p:cNvPr>
          <p:cNvSpPr/>
          <p:nvPr/>
        </p:nvSpPr>
        <p:spPr>
          <a:xfrm>
            <a:off x="0" y="703241"/>
            <a:ext cx="9144000" cy="286964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BBDB00A-A93B-4F43-8081-C51E12C18172}"/>
              </a:ext>
            </a:extLst>
          </p:cNvPr>
          <p:cNvSpPr txBox="1"/>
          <p:nvPr/>
        </p:nvSpPr>
        <p:spPr>
          <a:xfrm>
            <a:off x="263172" y="1341625"/>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charset="0"/>
              <a:ea typeface="Cambria" charset="0"/>
              <a:cs typeface="Cambria" charset="0"/>
            </a:endParaRPr>
          </a:p>
          <a:p>
            <a:pPr algn="ctr"/>
            <a:r>
              <a:rPr lang="en-US" sz="2800" b="1" dirty="0">
                <a:solidFill>
                  <a:schemeClr val="accent5">
                    <a:lumMod val="75000"/>
                  </a:schemeClr>
                </a:solidFill>
                <a:latin typeface="LinLibertineTI"/>
              </a:rPr>
              <a:t>Only PARA’s design scales to low </a:t>
            </a:r>
            <a:r>
              <a:rPr lang="en-US" sz="2800" b="1" dirty="0" err="1">
                <a:solidFill>
                  <a:schemeClr val="accent5">
                    <a:lumMod val="75000"/>
                  </a:schemeClr>
                </a:solidFill>
                <a:latin typeface="LinLibertineTI"/>
              </a:rPr>
              <a:t>HC</a:t>
            </a:r>
            <a:r>
              <a:rPr lang="en-US" sz="2800" b="1" baseline="-25000" dirty="0" err="1">
                <a:solidFill>
                  <a:schemeClr val="accent5">
                    <a:lumMod val="75000"/>
                  </a:schemeClr>
                </a:solidFill>
                <a:latin typeface="LinLibertineTI"/>
              </a:rPr>
              <a:t>first</a:t>
            </a:r>
            <a:r>
              <a:rPr lang="en-US" sz="2800" b="1" dirty="0">
                <a:solidFill>
                  <a:schemeClr val="accent5">
                    <a:lumMod val="75000"/>
                  </a:schemeClr>
                </a:solidFill>
                <a:latin typeface="LinLibertineTI"/>
              </a:rPr>
              <a:t> values</a:t>
            </a:r>
            <a:r>
              <a:rPr lang="en-US" sz="2800" b="1" dirty="0">
                <a:latin typeface="LinLibertineTI"/>
              </a:rPr>
              <a:t> </a:t>
            </a:r>
          </a:p>
          <a:p>
            <a:pPr algn="ctr"/>
            <a:r>
              <a:rPr lang="en-US" sz="2800" b="1" dirty="0">
                <a:latin typeface="LinLibertineTI"/>
              </a:rPr>
              <a:t>that we may see in future DRAM chips but </a:t>
            </a:r>
          </a:p>
          <a:p>
            <a:pPr algn="ctr"/>
            <a:r>
              <a:rPr lang="en-US" sz="2800" b="1" dirty="0">
                <a:latin typeface="LinLibertineTI"/>
              </a:rPr>
              <a:t>has very low normalized system performance </a:t>
            </a:r>
          </a:p>
          <a:p>
            <a:pPr algn="ctr"/>
            <a:endParaRPr lang="en-US" sz="1000" b="1" dirty="0">
              <a:latin typeface="Cambria" charset="0"/>
              <a:ea typeface="Cambria" charset="0"/>
              <a:cs typeface="Cambria" charset="0"/>
            </a:endParaRPr>
          </a:p>
        </p:txBody>
      </p:sp>
      <p:sp>
        <p:nvSpPr>
          <p:cNvPr id="58" name="Title 1">
            <a:extLst>
              <a:ext uri="{FF2B5EF4-FFF2-40B4-BE49-F238E27FC236}">
                <a16:creationId xmlns:a16="http://schemas.microsoft.com/office/drawing/2014/main" id="{CBC883BE-6F2F-5B4E-9140-7BE5AFA3BB45}"/>
              </a:ext>
            </a:extLst>
          </p:cNvPr>
          <p:cNvSpPr>
            <a:spLocks noGrp="1"/>
          </p:cNvSpPr>
          <p:nvPr>
            <p:ph type="title"/>
          </p:nvPr>
        </p:nvSpPr>
        <p:spPr>
          <a:xfrm>
            <a:off x="75991" y="73723"/>
            <a:ext cx="8987622" cy="740193"/>
          </a:xfrm>
        </p:spPr>
        <p:txBody>
          <a:bodyPr/>
          <a:lstStyle/>
          <a:p>
            <a:r>
              <a:rPr lang="en-US" sz="4000" b="1" dirty="0"/>
              <a:t>Mitigation Mechanism Evaluation</a:t>
            </a:r>
          </a:p>
        </p:txBody>
      </p:sp>
    </p:spTree>
    <p:extLst>
      <p:ext uri="{BB962C8B-B14F-4D97-AF65-F5344CB8AC3E}">
        <p14:creationId xmlns:p14="http://schemas.microsoft.com/office/powerpoint/2010/main" val="22891225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4434E13-76BC-5842-B474-85CDBBAC2283}"/>
              </a:ext>
            </a:extLst>
          </p:cNvPr>
          <p:cNvGrpSpPr/>
          <p:nvPr/>
        </p:nvGrpSpPr>
        <p:grpSpPr>
          <a:xfrm>
            <a:off x="1419023" y="1160269"/>
            <a:ext cx="7137583" cy="2184034"/>
            <a:chOff x="1002117" y="937095"/>
            <a:chExt cx="7137583" cy="2184034"/>
          </a:xfrm>
        </p:grpSpPr>
        <p:grpSp>
          <p:nvGrpSpPr>
            <p:cNvPr id="6" name="Group 5">
              <a:extLst>
                <a:ext uri="{FF2B5EF4-FFF2-40B4-BE49-F238E27FC236}">
                  <a16:creationId xmlns:a16="http://schemas.microsoft.com/office/drawing/2014/main" id="{8FD722E4-AA65-B044-85F4-05E1FCFB64E3}"/>
                </a:ext>
              </a:extLst>
            </p:cNvPr>
            <p:cNvGrpSpPr/>
            <p:nvPr/>
          </p:nvGrpSpPr>
          <p:grpSpPr>
            <a:xfrm>
              <a:off x="1002117" y="937095"/>
              <a:ext cx="7137583" cy="2184034"/>
              <a:chOff x="1002117" y="937095"/>
              <a:chExt cx="7137583" cy="2184034"/>
            </a:xfrm>
          </p:grpSpPr>
          <p:pic>
            <p:nvPicPr>
              <p:cNvPr id="8" name="Picture 7">
                <a:extLst>
                  <a:ext uri="{FF2B5EF4-FFF2-40B4-BE49-F238E27FC236}">
                    <a16:creationId xmlns:a16="http://schemas.microsoft.com/office/drawing/2014/main" id="{5A2998CB-CDDF-5E41-8AD9-6BE369F2AF09}"/>
                  </a:ext>
                </a:extLst>
              </p:cNvPr>
              <p:cNvPicPr>
                <a:picLocks noChangeAspect="1"/>
              </p:cNvPicPr>
              <p:nvPr/>
            </p:nvPicPr>
            <p:blipFill rotWithShape="1">
              <a:blip r:embed="rId3"/>
              <a:srcRect l="46805" t="63633" r="45695" b="27504"/>
              <a:stretch/>
            </p:blipFill>
            <p:spPr>
              <a:xfrm>
                <a:off x="4720198" y="2597134"/>
                <a:ext cx="685800" cy="270164"/>
              </a:xfrm>
              <a:prstGeom prst="rect">
                <a:avLst/>
              </a:prstGeom>
            </p:spPr>
          </p:pic>
          <p:pic>
            <p:nvPicPr>
              <p:cNvPr id="9" name="Picture 8">
                <a:extLst>
                  <a:ext uri="{FF2B5EF4-FFF2-40B4-BE49-F238E27FC236}">
                    <a16:creationId xmlns:a16="http://schemas.microsoft.com/office/drawing/2014/main" id="{5DC71AAE-F8EF-384D-A33B-6170B87D8191}"/>
                  </a:ext>
                </a:extLst>
              </p:cNvPr>
              <p:cNvPicPr>
                <a:picLocks noChangeAspect="1"/>
              </p:cNvPicPr>
              <p:nvPr/>
            </p:nvPicPr>
            <p:blipFill rotWithShape="1">
              <a:blip r:embed="rId3"/>
              <a:srcRect l="12158" t="9155" r="9785" b="19191"/>
              <a:stretch/>
            </p:blipFill>
            <p:spPr>
              <a:xfrm>
                <a:off x="1002117" y="937095"/>
                <a:ext cx="7137583" cy="2184034"/>
              </a:xfrm>
              <a:prstGeom prst="rect">
                <a:avLst/>
              </a:prstGeom>
            </p:spPr>
          </p:pic>
        </p:grpSp>
        <p:pic>
          <p:nvPicPr>
            <p:cNvPr id="7" name="Picture 6">
              <a:extLst>
                <a:ext uri="{FF2B5EF4-FFF2-40B4-BE49-F238E27FC236}">
                  <a16:creationId xmlns:a16="http://schemas.microsoft.com/office/drawing/2014/main" id="{9E70A866-5AE3-D547-8C27-4B24C646199A}"/>
                </a:ext>
              </a:extLst>
            </p:cNvPr>
            <p:cNvPicPr>
              <a:picLocks noChangeAspect="1"/>
            </p:cNvPicPr>
            <p:nvPr/>
          </p:nvPicPr>
          <p:blipFill rotWithShape="1">
            <a:blip r:embed="rId3"/>
            <a:srcRect l="46805" t="63633" r="45695" b="27504"/>
            <a:stretch/>
          </p:blipFill>
          <p:spPr>
            <a:xfrm>
              <a:off x="4717023" y="2600628"/>
              <a:ext cx="685800" cy="270164"/>
            </a:xfrm>
            <a:prstGeom prst="rect">
              <a:avLst/>
            </a:prstGeom>
          </p:spPr>
        </p:pic>
      </p:grpSp>
      <p:pic>
        <p:nvPicPr>
          <p:cNvPr id="10" name="Picture 9">
            <a:extLst>
              <a:ext uri="{FF2B5EF4-FFF2-40B4-BE49-F238E27FC236}">
                <a16:creationId xmlns:a16="http://schemas.microsoft.com/office/drawing/2014/main" id="{62BB4EA7-3160-8547-ACD5-CA7F7978F2B6}"/>
              </a:ext>
            </a:extLst>
          </p:cNvPr>
          <p:cNvPicPr>
            <a:picLocks noChangeAspect="1"/>
          </p:cNvPicPr>
          <p:nvPr/>
        </p:nvPicPr>
        <p:blipFill rotWithShape="1">
          <a:blip r:embed="rId4"/>
          <a:srcRect l="12161" t="8859" r="9782" b="19428"/>
          <a:stretch/>
        </p:blipFill>
        <p:spPr>
          <a:xfrm>
            <a:off x="1401842" y="3598636"/>
            <a:ext cx="7137583" cy="2185846"/>
          </a:xfrm>
          <a:prstGeom prst="rect">
            <a:avLst/>
          </a:prstGeom>
        </p:spPr>
      </p:pic>
      <p:pic>
        <p:nvPicPr>
          <p:cNvPr id="11" name="Picture 10">
            <a:extLst>
              <a:ext uri="{FF2B5EF4-FFF2-40B4-BE49-F238E27FC236}">
                <a16:creationId xmlns:a16="http://schemas.microsoft.com/office/drawing/2014/main" id="{20C3A3E8-FFAB-3C41-810E-F034297765E3}"/>
              </a:ext>
            </a:extLst>
          </p:cNvPr>
          <p:cNvPicPr>
            <a:picLocks/>
          </p:cNvPicPr>
          <p:nvPr/>
        </p:nvPicPr>
        <p:blipFill rotWithShape="1">
          <a:blip r:embed="rId5">
            <a:extLst>
              <a:ext uri="{28A0092B-C50C-407E-A947-70E740481C1C}">
                <a14:useLocalDpi xmlns:a14="http://schemas.microsoft.com/office/drawing/2010/main" val="0"/>
              </a:ext>
            </a:extLst>
          </a:blip>
          <a:srcRect t="32116" r="90291"/>
          <a:stretch/>
        </p:blipFill>
        <p:spPr>
          <a:xfrm>
            <a:off x="569656" y="813916"/>
            <a:ext cx="812637" cy="5505790"/>
          </a:xfrm>
          <a:prstGeom prst="rect">
            <a:avLst/>
          </a:prstGeom>
        </p:spPr>
      </p:pic>
      <p:sp>
        <p:nvSpPr>
          <p:cNvPr id="12" name="TextBox 11">
            <a:extLst>
              <a:ext uri="{FF2B5EF4-FFF2-40B4-BE49-F238E27FC236}">
                <a16:creationId xmlns:a16="http://schemas.microsoft.com/office/drawing/2014/main" id="{52101C20-111E-AE4D-9386-17DB73B37F32}"/>
              </a:ext>
            </a:extLst>
          </p:cNvPr>
          <p:cNvSpPr txBox="1"/>
          <p:nvPr/>
        </p:nvSpPr>
        <p:spPr>
          <a:xfrm>
            <a:off x="180045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13" name="TextBox 12">
            <a:extLst>
              <a:ext uri="{FF2B5EF4-FFF2-40B4-BE49-F238E27FC236}">
                <a16:creationId xmlns:a16="http://schemas.microsoft.com/office/drawing/2014/main" id="{850DC898-4654-B444-AB38-D34D645A3510}"/>
              </a:ext>
            </a:extLst>
          </p:cNvPr>
          <p:cNvSpPr txBox="1"/>
          <p:nvPr/>
        </p:nvSpPr>
        <p:spPr>
          <a:xfrm>
            <a:off x="3802911"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14" name="TextBox 13">
            <a:extLst>
              <a:ext uri="{FF2B5EF4-FFF2-40B4-BE49-F238E27FC236}">
                <a16:creationId xmlns:a16="http://schemas.microsoft.com/office/drawing/2014/main" id="{E4CAEF76-27FD-F244-9A80-5D75D7DDEF4C}"/>
              </a:ext>
            </a:extLst>
          </p:cNvPr>
          <p:cNvSpPr txBox="1"/>
          <p:nvPr/>
        </p:nvSpPr>
        <p:spPr>
          <a:xfrm>
            <a:off x="5820615"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15" name="TextBox 14">
            <a:extLst>
              <a:ext uri="{FF2B5EF4-FFF2-40B4-BE49-F238E27FC236}">
                <a16:creationId xmlns:a16="http://schemas.microsoft.com/office/drawing/2014/main" id="{9EDD081D-022C-8746-8D2F-179DC2C9A41B}"/>
              </a:ext>
            </a:extLst>
          </p:cNvPr>
          <p:cNvSpPr txBox="1"/>
          <p:nvPr/>
        </p:nvSpPr>
        <p:spPr>
          <a:xfrm>
            <a:off x="7878949" y="575320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16" name="TextBox 15">
            <a:extLst>
              <a:ext uri="{FF2B5EF4-FFF2-40B4-BE49-F238E27FC236}">
                <a16:creationId xmlns:a16="http://schemas.microsoft.com/office/drawing/2014/main" id="{C6B92BB3-1384-0B4C-97A4-3FCAE0585334}"/>
              </a:ext>
            </a:extLst>
          </p:cNvPr>
          <p:cNvSpPr txBox="1"/>
          <p:nvPr/>
        </p:nvSpPr>
        <p:spPr>
          <a:xfrm>
            <a:off x="4643472" y="6013452"/>
            <a:ext cx="683200"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endParaRPr lang="en-US" sz="1600" i="1" baseline="-25000" dirty="0">
              <a:latin typeface="Cambria" panose="02040503050406030204" pitchFamily="18" charset="0"/>
            </a:endParaRPr>
          </a:p>
        </p:txBody>
      </p:sp>
      <p:grpSp>
        <p:nvGrpSpPr>
          <p:cNvPr id="17" name="Group 16">
            <a:extLst>
              <a:ext uri="{FF2B5EF4-FFF2-40B4-BE49-F238E27FC236}">
                <a16:creationId xmlns:a16="http://schemas.microsoft.com/office/drawing/2014/main" id="{57A0CE62-41E6-314B-8EC0-922E90DA6053}"/>
              </a:ext>
            </a:extLst>
          </p:cNvPr>
          <p:cNvGrpSpPr/>
          <p:nvPr/>
        </p:nvGrpSpPr>
        <p:grpSpPr>
          <a:xfrm>
            <a:off x="2127003" y="1178002"/>
            <a:ext cx="2663191" cy="4656354"/>
            <a:chOff x="2127003" y="1178002"/>
            <a:chExt cx="2663191" cy="4656354"/>
          </a:xfrm>
        </p:grpSpPr>
        <p:cxnSp>
          <p:nvCxnSpPr>
            <p:cNvPr id="18" name="Straight Connector 17">
              <a:extLst>
                <a:ext uri="{FF2B5EF4-FFF2-40B4-BE49-F238E27FC236}">
                  <a16:creationId xmlns:a16="http://schemas.microsoft.com/office/drawing/2014/main" id="{F68C921E-33BB-2948-8F7E-7693AAD4F489}"/>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7296BB-03F5-7D44-AB25-B003297628C0}"/>
                </a:ext>
              </a:extLst>
            </p:cNvPr>
            <p:cNvCxnSpPr/>
            <p:nvPr/>
          </p:nvCxnSpPr>
          <p:spPr>
            <a:xfrm flipV="1">
              <a:off x="2388295" y="1190035"/>
              <a:ext cx="0" cy="212469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F1A1395-B4A7-B64B-A75D-959543BE92DA}"/>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5CDCD32-E5ED-7748-A08B-44AB1BBC6EAA}"/>
                </a:ext>
              </a:extLst>
            </p:cNvPr>
            <p:cNvCxnSpPr/>
            <p:nvPr/>
          </p:nvCxnSpPr>
          <p:spPr>
            <a:xfrm flipV="1">
              <a:off x="3363655" y="1190035"/>
              <a:ext cx="0" cy="2124697"/>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7EFCD1-C33B-5042-8A43-C1B76008528A}"/>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DE75EA-ABA5-D747-A4A3-45DCEB855074}"/>
                </a:ext>
              </a:extLst>
            </p:cNvPr>
            <p:cNvCxnSpPr/>
            <p:nvPr/>
          </p:nvCxnSpPr>
          <p:spPr>
            <a:xfrm flipV="1">
              <a:off x="3589207" y="1190034"/>
              <a:ext cx="0" cy="2124697"/>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79D9B7-F4D0-A045-BAC2-FCC7A949A8D6}"/>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45E5A5-DA2A-B846-87AC-237E2EE2C4F2}"/>
                </a:ext>
              </a:extLst>
            </p:cNvPr>
            <p:cNvCxnSpPr/>
            <p:nvPr/>
          </p:nvCxnSpPr>
          <p:spPr>
            <a:xfrm flipV="1">
              <a:off x="3631880" y="1190034"/>
              <a:ext cx="0" cy="2124697"/>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4B4EC90-01EE-FE43-8C29-A4C57D6FC1E4}"/>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6949B37-3337-B145-A996-2756133402AE}"/>
                </a:ext>
              </a:extLst>
            </p:cNvPr>
            <p:cNvCxnSpPr/>
            <p:nvPr/>
          </p:nvCxnSpPr>
          <p:spPr>
            <a:xfrm flipV="1">
              <a:off x="4091518" y="1178002"/>
              <a:ext cx="0" cy="2124697"/>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224C298-4C50-E34A-BD73-017AB83F6335}"/>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F2E841-33F3-0642-BD66-7C033130BF71}"/>
                </a:ext>
              </a:extLst>
            </p:cNvPr>
            <p:cNvCxnSpPr/>
            <p:nvPr/>
          </p:nvCxnSpPr>
          <p:spPr>
            <a:xfrm flipV="1">
              <a:off x="4734036" y="1190034"/>
              <a:ext cx="0" cy="2124697"/>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BF74044-061F-CF49-910E-759B8C0BB827}"/>
                </a:ext>
              </a:extLst>
            </p:cNvPr>
            <p:cNvSpPr txBox="1"/>
            <p:nvPr/>
          </p:nvSpPr>
          <p:spPr>
            <a:xfrm rot="16200000">
              <a:off x="1832692" y="5219584"/>
              <a:ext cx="896399" cy="307777"/>
            </a:xfrm>
            <a:prstGeom prst="rect">
              <a:avLst/>
            </a:prstGeom>
            <a:noFill/>
          </p:spPr>
          <p:txBody>
            <a:bodyPr wrap="none" rtlCol="0">
              <a:spAutoFit/>
            </a:bodyPr>
            <a:lstStyle/>
            <a:p>
              <a:r>
                <a:rPr lang="en-US" sz="1400" b="1" dirty="0">
                  <a:solidFill>
                    <a:srgbClr val="7C5294"/>
                  </a:solidFill>
                </a:rPr>
                <a:t>DDR3-old</a:t>
              </a:r>
            </a:p>
          </p:txBody>
        </p:sp>
        <p:sp>
          <p:nvSpPr>
            <p:cNvPr id="31" name="TextBox 30">
              <a:extLst>
                <a:ext uri="{FF2B5EF4-FFF2-40B4-BE49-F238E27FC236}">
                  <a16:creationId xmlns:a16="http://schemas.microsoft.com/office/drawing/2014/main" id="{54A801BD-E72F-9B4A-A52F-D7AE85F5DFE4}"/>
                </a:ext>
              </a:extLst>
            </p:cNvPr>
            <p:cNvSpPr txBox="1"/>
            <p:nvPr/>
          </p:nvSpPr>
          <p:spPr>
            <a:xfrm rot="16200000">
              <a:off x="2760332" y="5191840"/>
              <a:ext cx="977255" cy="307777"/>
            </a:xfrm>
            <a:prstGeom prst="rect">
              <a:avLst/>
            </a:prstGeom>
            <a:noFill/>
          </p:spPr>
          <p:txBody>
            <a:bodyPr wrap="none" rtlCol="0">
              <a:spAutoFit/>
            </a:bodyPr>
            <a:lstStyle/>
            <a:p>
              <a:r>
                <a:rPr lang="en-US" sz="1400" b="1" dirty="0">
                  <a:solidFill>
                    <a:srgbClr val="00BA93"/>
                  </a:solidFill>
                </a:rPr>
                <a:t>DDR3-new</a:t>
              </a:r>
            </a:p>
          </p:txBody>
        </p:sp>
        <p:sp>
          <p:nvSpPr>
            <p:cNvPr id="32" name="TextBox 31">
              <a:extLst>
                <a:ext uri="{FF2B5EF4-FFF2-40B4-BE49-F238E27FC236}">
                  <a16:creationId xmlns:a16="http://schemas.microsoft.com/office/drawing/2014/main" id="{D3856341-DCEB-104C-AC90-B7ED55E718EB}"/>
                </a:ext>
              </a:extLst>
            </p:cNvPr>
            <p:cNvSpPr txBox="1"/>
            <p:nvPr/>
          </p:nvSpPr>
          <p:spPr>
            <a:xfrm rot="16200000">
              <a:off x="3035208" y="5225082"/>
              <a:ext cx="896399" cy="307777"/>
            </a:xfrm>
            <a:prstGeom prst="rect">
              <a:avLst/>
            </a:prstGeom>
            <a:noFill/>
          </p:spPr>
          <p:txBody>
            <a:bodyPr wrap="none" rtlCol="0">
              <a:spAutoFit/>
            </a:bodyPr>
            <a:lstStyle/>
            <a:p>
              <a:r>
                <a:rPr lang="en-US" sz="1400" b="1" dirty="0">
                  <a:solidFill>
                    <a:srgbClr val="0E83E3"/>
                  </a:solidFill>
                </a:rPr>
                <a:t>DDR4-old</a:t>
              </a:r>
            </a:p>
          </p:txBody>
        </p:sp>
        <p:sp>
          <p:nvSpPr>
            <p:cNvPr id="33" name="TextBox 32">
              <a:extLst>
                <a:ext uri="{FF2B5EF4-FFF2-40B4-BE49-F238E27FC236}">
                  <a16:creationId xmlns:a16="http://schemas.microsoft.com/office/drawing/2014/main" id="{F36F9891-5361-754E-8E25-4F4F7DF2F026}"/>
                </a:ext>
              </a:extLst>
            </p:cNvPr>
            <p:cNvSpPr txBox="1"/>
            <p:nvPr/>
          </p:nvSpPr>
          <p:spPr>
            <a:xfrm rot="16200000">
              <a:off x="3212066" y="5165766"/>
              <a:ext cx="1003801" cy="307777"/>
            </a:xfrm>
            <a:prstGeom prst="rect">
              <a:avLst/>
            </a:prstGeom>
            <a:noFill/>
          </p:spPr>
          <p:txBody>
            <a:bodyPr wrap="none" rtlCol="0">
              <a:spAutoFit/>
            </a:bodyPr>
            <a:lstStyle/>
            <a:p>
              <a:r>
                <a:rPr lang="en-US" sz="1400" b="1" dirty="0">
                  <a:solidFill>
                    <a:srgbClr val="D8302E"/>
                  </a:solidFill>
                </a:rPr>
                <a:t>LPDDR4-1x</a:t>
              </a:r>
            </a:p>
          </p:txBody>
        </p:sp>
        <p:sp>
          <p:nvSpPr>
            <p:cNvPr id="34" name="TextBox 33">
              <a:extLst>
                <a:ext uri="{FF2B5EF4-FFF2-40B4-BE49-F238E27FC236}">
                  <a16:creationId xmlns:a16="http://schemas.microsoft.com/office/drawing/2014/main" id="{DF620616-0227-5F4B-8CF2-8E2FEA2A36E6}"/>
                </a:ext>
              </a:extLst>
            </p:cNvPr>
            <p:cNvSpPr txBox="1"/>
            <p:nvPr/>
          </p:nvSpPr>
          <p:spPr>
            <a:xfrm rot="16200000">
              <a:off x="3682706" y="5185572"/>
              <a:ext cx="977255" cy="307777"/>
            </a:xfrm>
            <a:prstGeom prst="rect">
              <a:avLst/>
            </a:prstGeom>
            <a:noFill/>
          </p:spPr>
          <p:txBody>
            <a:bodyPr wrap="none" rtlCol="0">
              <a:spAutoFit/>
            </a:bodyPr>
            <a:lstStyle/>
            <a:p>
              <a:r>
                <a:rPr lang="en-US" sz="1400" b="1" dirty="0">
                  <a:solidFill>
                    <a:srgbClr val="FFCC6E"/>
                  </a:solidFill>
                </a:rPr>
                <a:t>DDR4-new</a:t>
              </a:r>
            </a:p>
          </p:txBody>
        </p:sp>
        <p:sp>
          <p:nvSpPr>
            <p:cNvPr id="35" name="TextBox 34">
              <a:extLst>
                <a:ext uri="{FF2B5EF4-FFF2-40B4-BE49-F238E27FC236}">
                  <a16:creationId xmlns:a16="http://schemas.microsoft.com/office/drawing/2014/main" id="{1523EC63-6C91-AA40-9CF8-D3C2A0C168E9}"/>
                </a:ext>
              </a:extLst>
            </p:cNvPr>
            <p:cNvSpPr txBox="1"/>
            <p:nvPr/>
          </p:nvSpPr>
          <p:spPr>
            <a:xfrm rot="16200000">
              <a:off x="4118514" y="5170865"/>
              <a:ext cx="1007007" cy="307777"/>
            </a:xfrm>
            <a:prstGeom prst="rect">
              <a:avLst/>
            </a:prstGeom>
            <a:noFill/>
          </p:spPr>
          <p:txBody>
            <a:bodyPr wrap="none" rtlCol="0">
              <a:spAutoFit/>
            </a:bodyPr>
            <a:lstStyle/>
            <a:p>
              <a:r>
                <a:rPr lang="en-US" sz="1400" b="1" dirty="0">
                  <a:solidFill>
                    <a:srgbClr val="E26F55"/>
                  </a:solidFill>
                </a:rPr>
                <a:t>LPDDR4-1y</a:t>
              </a:r>
            </a:p>
          </p:txBody>
        </p:sp>
        <p:sp>
          <p:nvSpPr>
            <p:cNvPr id="36" name="TextBox 35">
              <a:extLst>
                <a:ext uri="{FF2B5EF4-FFF2-40B4-BE49-F238E27FC236}">
                  <a16:creationId xmlns:a16="http://schemas.microsoft.com/office/drawing/2014/main" id="{4B353FEC-1992-DC41-B403-E3CEC44D687B}"/>
                </a:ext>
              </a:extLst>
            </p:cNvPr>
            <p:cNvSpPr txBox="1"/>
            <p:nvPr/>
          </p:nvSpPr>
          <p:spPr>
            <a:xfrm rot="16200000">
              <a:off x="1846980" y="2765115"/>
              <a:ext cx="896399" cy="307777"/>
            </a:xfrm>
            <a:prstGeom prst="rect">
              <a:avLst/>
            </a:prstGeom>
            <a:noFill/>
          </p:spPr>
          <p:txBody>
            <a:bodyPr wrap="none" rtlCol="0">
              <a:spAutoFit/>
            </a:bodyPr>
            <a:lstStyle/>
            <a:p>
              <a:r>
                <a:rPr lang="en-US" sz="1400" b="1" dirty="0">
                  <a:solidFill>
                    <a:srgbClr val="7C5294"/>
                  </a:solidFill>
                </a:rPr>
                <a:t>DDR3-old</a:t>
              </a:r>
            </a:p>
          </p:txBody>
        </p:sp>
        <p:sp>
          <p:nvSpPr>
            <p:cNvPr id="37" name="TextBox 36">
              <a:extLst>
                <a:ext uri="{FF2B5EF4-FFF2-40B4-BE49-F238E27FC236}">
                  <a16:creationId xmlns:a16="http://schemas.microsoft.com/office/drawing/2014/main" id="{5B3C2632-4E00-7847-889E-44200808E18F}"/>
                </a:ext>
              </a:extLst>
            </p:cNvPr>
            <p:cNvSpPr txBox="1"/>
            <p:nvPr/>
          </p:nvSpPr>
          <p:spPr>
            <a:xfrm rot="16200000">
              <a:off x="2774620" y="2737371"/>
              <a:ext cx="977255" cy="307777"/>
            </a:xfrm>
            <a:prstGeom prst="rect">
              <a:avLst/>
            </a:prstGeom>
            <a:noFill/>
          </p:spPr>
          <p:txBody>
            <a:bodyPr wrap="none" rtlCol="0">
              <a:spAutoFit/>
            </a:bodyPr>
            <a:lstStyle/>
            <a:p>
              <a:r>
                <a:rPr lang="en-US" sz="1400" b="1" dirty="0">
                  <a:solidFill>
                    <a:srgbClr val="00BA93"/>
                  </a:solidFill>
                </a:rPr>
                <a:t>DDR3-new</a:t>
              </a:r>
            </a:p>
          </p:txBody>
        </p:sp>
        <p:sp>
          <p:nvSpPr>
            <p:cNvPr id="38" name="TextBox 37">
              <a:extLst>
                <a:ext uri="{FF2B5EF4-FFF2-40B4-BE49-F238E27FC236}">
                  <a16:creationId xmlns:a16="http://schemas.microsoft.com/office/drawing/2014/main" id="{251E9E39-69D2-1C4B-A3FC-8CA60588BB93}"/>
                </a:ext>
              </a:extLst>
            </p:cNvPr>
            <p:cNvSpPr txBox="1"/>
            <p:nvPr/>
          </p:nvSpPr>
          <p:spPr>
            <a:xfrm rot="16200000">
              <a:off x="3049496" y="2770613"/>
              <a:ext cx="896399" cy="307777"/>
            </a:xfrm>
            <a:prstGeom prst="rect">
              <a:avLst/>
            </a:prstGeom>
            <a:noFill/>
          </p:spPr>
          <p:txBody>
            <a:bodyPr wrap="none" rtlCol="0">
              <a:spAutoFit/>
            </a:bodyPr>
            <a:lstStyle/>
            <a:p>
              <a:r>
                <a:rPr lang="en-US" sz="1400" b="1" dirty="0">
                  <a:solidFill>
                    <a:srgbClr val="0E83E3"/>
                  </a:solidFill>
                </a:rPr>
                <a:t>DDR4-old</a:t>
              </a:r>
            </a:p>
          </p:txBody>
        </p:sp>
        <p:sp>
          <p:nvSpPr>
            <p:cNvPr id="39" name="TextBox 38">
              <a:extLst>
                <a:ext uri="{FF2B5EF4-FFF2-40B4-BE49-F238E27FC236}">
                  <a16:creationId xmlns:a16="http://schemas.microsoft.com/office/drawing/2014/main" id="{D6D76C6D-1693-9C4F-9558-B41F74E1F877}"/>
                </a:ext>
              </a:extLst>
            </p:cNvPr>
            <p:cNvSpPr txBox="1"/>
            <p:nvPr/>
          </p:nvSpPr>
          <p:spPr>
            <a:xfrm rot="16200000">
              <a:off x="3226354" y="2711297"/>
              <a:ext cx="1003801" cy="307777"/>
            </a:xfrm>
            <a:prstGeom prst="rect">
              <a:avLst/>
            </a:prstGeom>
            <a:noFill/>
          </p:spPr>
          <p:txBody>
            <a:bodyPr wrap="none" rtlCol="0">
              <a:spAutoFit/>
            </a:bodyPr>
            <a:lstStyle/>
            <a:p>
              <a:r>
                <a:rPr lang="en-US" sz="1400" b="1" dirty="0">
                  <a:solidFill>
                    <a:srgbClr val="D8302E"/>
                  </a:solidFill>
                </a:rPr>
                <a:t>LPDDR4-1x</a:t>
              </a:r>
            </a:p>
          </p:txBody>
        </p:sp>
        <p:sp>
          <p:nvSpPr>
            <p:cNvPr id="40" name="TextBox 39">
              <a:extLst>
                <a:ext uri="{FF2B5EF4-FFF2-40B4-BE49-F238E27FC236}">
                  <a16:creationId xmlns:a16="http://schemas.microsoft.com/office/drawing/2014/main" id="{29BE9EDD-8733-7F4B-BC00-E2FFBB83AC95}"/>
                </a:ext>
              </a:extLst>
            </p:cNvPr>
            <p:cNvSpPr txBox="1"/>
            <p:nvPr/>
          </p:nvSpPr>
          <p:spPr>
            <a:xfrm rot="16200000">
              <a:off x="3696994" y="2731103"/>
              <a:ext cx="977255" cy="307777"/>
            </a:xfrm>
            <a:prstGeom prst="rect">
              <a:avLst/>
            </a:prstGeom>
            <a:noFill/>
          </p:spPr>
          <p:txBody>
            <a:bodyPr wrap="none" rtlCol="0">
              <a:spAutoFit/>
            </a:bodyPr>
            <a:lstStyle/>
            <a:p>
              <a:r>
                <a:rPr lang="en-US" sz="1400" b="1" dirty="0">
                  <a:solidFill>
                    <a:srgbClr val="FFCC6E"/>
                  </a:solidFill>
                </a:rPr>
                <a:t>DDR4-new</a:t>
              </a:r>
            </a:p>
          </p:txBody>
        </p:sp>
        <p:sp>
          <p:nvSpPr>
            <p:cNvPr id="41" name="TextBox 40">
              <a:extLst>
                <a:ext uri="{FF2B5EF4-FFF2-40B4-BE49-F238E27FC236}">
                  <a16:creationId xmlns:a16="http://schemas.microsoft.com/office/drawing/2014/main" id="{7FC611FE-951B-724F-9511-D1178045FE22}"/>
                </a:ext>
              </a:extLst>
            </p:cNvPr>
            <p:cNvSpPr txBox="1"/>
            <p:nvPr/>
          </p:nvSpPr>
          <p:spPr>
            <a:xfrm rot="16200000">
              <a:off x="4132802" y="2716396"/>
              <a:ext cx="1007007" cy="307777"/>
            </a:xfrm>
            <a:prstGeom prst="rect">
              <a:avLst/>
            </a:prstGeom>
            <a:noFill/>
          </p:spPr>
          <p:txBody>
            <a:bodyPr wrap="none" rtlCol="0">
              <a:spAutoFit/>
            </a:bodyPr>
            <a:lstStyle/>
            <a:p>
              <a:r>
                <a:rPr lang="en-US" sz="1400" b="1" dirty="0">
                  <a:solidFill>
                    <a:srgbClr val="E26F55"/>
                  </a:solidFill>
                </a:rPr>
                <a:t>LPDDR4-1y</a:t>
              </a:r>
            </a:p>
          </p:txBody>
        </p:sp>
      </p:grpSp>
      <p:grpSp>
        <p:nvGrpSpPr>
          <p:cNvPr id="42" name="Group 41">
            <a:extLst>
              <a:ext uri="{FF2B5EF4-FFF2-40B4-BE49-F238E27FC236}">
                <a16:creationId xmlns:a16="http://schemas.microsoft.com/office/drawing/2014/main" id="{E4173D79-AC2C-7C4E-8E71-BEDF3B6916E2}"/>
              </a:ext>
            </a:extLst>
          </p:cNvPr>
          <p:cNvGrpSpPr/>
          <p:nvPr/>
        </p:nvGrpSpPr>
        <p:grpSpPr>
          <a:xfrm>
            <a:off x="6129502" y="2643406"/>
            <a:ext cx="1140714" cy="2589644"/>
            <a:chOff x="6129502" y="2643406"/>
            <a:chExt cx="1140714" cy="2589644"/>
          </a:xfrm>
        </p:grpSpPr>
        <p:sp>
          <p:nvSpPr>
            <p:cNvPr id="43" name="TextBox 42">
              <a:extLst>
                <a:ext uri="{FF2B5EF4-FFF2-40B4-BE49-F238E27FC236}">
                  <a16:creationId xmlns:a16="http://schemas.microsoft.com/office/drawing/2014/main" id="{EA812E49-D322-7743-A920-6E6AE55B6DFA}"/>
                </a:ext>
              </a:extLst>
            </p:cNvPr>
            <p:cNvSpPr txBox="1"/>
            <p:nvPr/>
          </p:nvSpPr>
          <p:spPr>
            <a:xfrm>
              <a:off x="6129502" y="2643406"/>
              <a:ext cx="570605" cy="307777"/>
            </a:xfrm>
            <a:prstGeom prst="rect">
              <a:avLst/>
            </a:prstGeom>
            <a:noFill/>
          </p:spPr>
          <p:txBody>
            <a:bodyPr wrap="none" rtlCol="0">
              <a:spAutoFit/>
            </a:bodyPr>
            <a:lstStyle/>
            <a:p>
              <a:r>
                <a:rPr lang="en-US" sz="1400" dirty="0">
                  <a:ln>
                    <a:solidFill>
                      <a:schemeClr val="tx1"/>
                    </a:solidFill>
                  </a:ln>
                </a:rPr>
                <a:t>PARA</a:t>
              </a:r>
            </a:p>
          </p:txBody>
        </p:sp>
        <p:sp>
          <p:nvSpPr>
            <p:cNvPr id="44" name="TextBox 43">
              <a:extLst>
                <a:ext uri="{FF2B5EF4-FFF2-40B4-BE49-F238E27FC236}">
                  <a16:creationId xmlns:a16="http://schemas.microsoft.com/office/drawing/2014/main" id="{5A160D3E-4923-D947-AF57-4FBB7DB52D06}"/>
                </a:ext>
              </a:extLst>
            </p:cNvPr>
            <p:cNvSpPr txBox="1"/>
            <p:nvPr/>
          </p:nvSpPr>
          <p:spPr>
            <a:xfrm>
              <a:off x="6699611" y="4925273"/>
              <a:ext cx="570605" cy="307777"/>
            </a:xfrm>
            <a:prstGeom prst="rect">
              <a:avLst/>
            </a:prstGeom>
            <a:noFill/>
          </p:spPr>
          <p:txBody>
            <a:bodyPr wrap="none" rtlCol="0">
              <a:spAutoFit/>
            </a:bodyPr>
            <a:lstStyle/>
            <a:p>
              <a:r>
                <a:rPr lang="en-US" sz="1400" dirty="0">
                  <a:ln>
                    <a:solidFill>
                      <a:schemeClr val="tx1"/>
                    </a:solidFill>
                  </a:ln>
                </a:rPr>
                <a:t>PARA</a:t>
              </a:r>
            </a:p>
          </p:txBody>
        </p:sp>
      </p:grpSp>
      <p:grpSp>
        <p:nvGrpSpPr>
          <p:cNvPr id="45" name="Group 44">
            <a:extLst>
              <a:ext uri="{FF2B5EF4-FFF2-40B4-BE49-F238E27FC236}">
                <a16:creationId xmlns:a16="http://schemas.microsoft.com/office/drawing/2014/main" id="{6ED24C95-CE09-C94E-AB7F-7C711028644B}"/>
              </a:ext>
            </a:extLst>
          </p:cNvPr>
          <p:cNvGrpSpPr/>
          <p:nvPr/>
        </p:nvGrpSpPr>
        <p:grpSpPr>
          <a:xfrm>
            <a:off x="5008422" y="2034767"/>
            <a:ext cx="2864649" cy="2467033"/>
            <a:chOff x="5008422" y="2034767"/>
            <a:chExt cx="2864649" cy="2467033"/>
          </a:xfrm>
        </p:grpSpPr>
        <p:sp>
          <p:nvSpPr>
            <p:cNvPr id="46" name="TextBox 45">
              <a:extLst>
                <a:ext uri="{FF2B5EF4-FFF2-40B4-BE49-F238E27FC236}">
                  <a16:creationId xmlns:a16="http://schemas.microsoft.com/office/drawing/2014/main" id="{FB5E4A39-AA2B-0142-AC77-BB66BF6CB07E}"/>
                </a:ext>
              </a:extLst>
            </p:cNvPr>
            <p:cNvSpPr txBox="1"/>
            <p:nvPr/>
          </p:nvSpPr>
          <p:spPr>
            <a:xfrm>
              <a:off x="5008422" y="2034767"/>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47" name="TextBox 46">
              <a:extLst>
                <a:ext uri="{FF2B5EF4-FFF2-40B4-BE49-F238E27FC236}">
                  <a16:creationId xmlns:a16="http://schemas.microsoft.com/office/drawing/2014/main" id="{18008573-31A8-F148-8381-B1721662ADA3}"/>
                </a:ext>
              </a:extLst>
            </p:cNvPr>
            <p:cNvSpPr txBox="1"/>
            <p:nvPr/>
          </p:nvSpPr>
          <p:spPr>
            <a:xfrm>
              <a:off x="6803547" y="4194023"/>
              <a:ext cx="1069524"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grpSp>
      <p:grpSp>
        <p:nvGrpSpPr>
          <p:cNvPr id="48" name="Group 47">
            <a:extLst>
              <a:ext uri="{FF2B5EF4-FFF2-40B4-BE49-F238E27FC236}">
                <a16:creationId xmlns:a16="http://schemas.microsoft.com/office/drawing/2014/main" id="{D078D457-A2C4-AC4E-9E07-75058D2B95B7}"/>
              </a:ext>
            </a:extLst>
          </p:cNvPr>
          <p:cNvGrpSpPr/>
          <p:nvPr/>
        </p:nvGrpSpPr>
        <p:grpSpPr>
          <a:xfrm>
            <a:off x="7368064" y="1880878"/>
            <a:ext cx="1196038" cy="2109417"/>
            <a:chOff x="7368064" y="1880878"/>
            <a:chExt cx="1196038" cy="2109417"/>
          </a:xfrm>
        </p:grpSpPr>
        <p:sp>
          <p:nvSpPr>
            <p:cNvPr id="49" name="TextBox 48">
              <a:extLst>
                <a:ext uri="{FF2B5EF4-FFF2-40B4-BE49-F238E27FC236}">
                  <a16:creationId xmlns:a16="http://schemas.microsoft.com/office/drawing/2014/main" id="{9B385014-529D-504A-8F94-40BB8352FE55}"/>
                </a:ext>
              </a:extLst>
            </p:cNvPr>
            <p:cNvSpPr txBox="1"/>
            <p:nvPr/>
          </p:nvSpPr>
          <p:spPr>
            <a:xfrm>
              <a:off x="7368064" y="188087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50" name="TextBox 49">
              <a:extLst>
                <a:ext uri="{FF2B5EF4-FFF2-40B4-BE49-F238E27FC236}">
                  <a16:creationId xmlns:a16="http://schemas.microsoft.com/office/drawing/2014/main" id="{3B930DC9-9AE9-5F49-B640-55B78CD0ABA0}"/>
                </a:ext>
              </a:extLst>
            </p:cNvPr>
            <p:cNvSpPr txBox="1"/>
            <p:nvPr/>
          </p:nvSpPr>
          <p:spPr>
            <a:xfrm>
              <a:off x="8021966" y="3682518"/>
              <a:ext cx="542136"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grpSp>
      <p:pic>
        <p:nvPicPr>
          <p:cNvPr id="51" name="Picture 50">
            <a:extLst>
              <a:ext uri="{FF2B5EF4-FFF2-40B4-BE49-F238E27FC236}">
                <a16:creationId xmlns:a16="http://schemas.microsoft.com/office/drawing/2014/main" id="{B5B8078B-E173-FD48-BDB7-46E0D9E4B992}"/>
              </a:ext>
            </a:extLst>
          </p:cNvPr>
          <p:cNvPicPr>
            <a:picLocks noChangeAspect="1"/>
          </p:cNvPicPr>
          <p:nvPr/>
        </p:nvPicPr>
        <p:blipFill>
          <a:blip r:embed="rId6"/>
          <a:stretch>
            <a:fillRect/>
          </a:stretch>
        </p:blipFill>
        <p:spPr>
          <a:xfrm>
            <a:off x="1402288" y="900754"/>
            <a:ext cx="7173209" cy="276711"/>
          </a:xfrm>
          <a:prstGeom prst="rect">
            <a:avLst/>
          </a:prstGeom>
        </p:spPr>
      </p:pic>
      <p:sp>
        <p:nvSpPr>
          <p:cNvPr id="52" name="TextBox 51">
            <a:extLst>
              <a:ext uri="{FF2B5EF4-FFF2-40B4-BE49-F238E27FC236}">
                <a16:creationId xmlns:a16="http://schemas.microsoft.com/office/drawing/2014/main" id="{89108B00-30B7-8C45-9C04-30A4192E0314}"/>
              </a:ext>
            </a:extLst>
          </p:cNvPr>
          <p:cNvSpPr txBox="1"/>
          <p:nvPr/>
        </p:nvSpPr>
        <p:spPr>
          <a:xfrm>
            <a:off x="183171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53" name="TextBox 52">
            <a:extLst>
              <a:ext uri="{FF2B5EF4-FFF2-40B4-BE49-F238E27FC236}">
                <a16:creationId xmlns:a16="http://schemas.microsoft.com/office/drawing/2014/main" id="{C2204592-CC16-3C48-BEDB-DE9765DAC500}"/>
              </a:ext>
            </a:extLst>
          </p:cNvPr>
          <p:cNvSpPr txBox="1"/>
          <p:nvPr/>
        </p:nvSpPr>
        <p:spPr>
          <a:xfrm>
            <a:off x="3834162"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54" name="TextBox 53">
            <a:extLst>
              <a:ext uri="{FF2B5EF4-FFF2-40B4-BE49-F238E27FC236}">
                <a16:creationId xmlns:a16="http://schemas.microsoft.com/office/drawing/2014/main" id="{71639709-34EF-E049-AE4A-BF6114EA906B}"/>
              </a:ext>
            </a:extLst>
          </p:cNvPr>
          <p:cNvSpPr txBox="1"/>
          <p:nvPr/>
        </p:nvSpPr>
        <p:spPr>
          <a:xfrm>
            <a:off x="5851866"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55" name="TextBox 54">
            <a:extLst>
              <a:ext uri="{FF2B5EF4-FFF2-40B4-BE49-F238E27FC236}">
                <a16:creationId xmlns:a16="http://schemas.microsoft.com/office/drawing/2014/main" id="{31AF00C0-ADDB-7341-9271-1A8A0B5AE7D6}"/>
              </a:ext>
            </a:extLst>
          </p:cNvPr>
          <p:cNvSpPr txBox="1"/>
          <p:nvPr/>
        </p:nvSpPr>
        <p:spPr>
          <a:xfrm>
            <a:off x="7910200" y="331473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56" name="Rectangle 55">
            <a:extLst>
              <a:ext uri="{FF2B5EF4-FFF2-40B4-BE49-F238E27FC236}">
                <a16:creationId xmlns:a16="http://schemas.microsoft.com/office/drawing/2014/main" id="{2674EA68-9804-524C-B8A0-1C19B92EB4D8}"/>
              </a:ext>
            </a:extLst>
          </p:cNvPr>
          <p:cNvSpPr/>
          <p:nvPr/>
        </p:nvSpPr>
        <p:spPr>
          <a:xfrm>
            <a:off x="0" y="703241"/>
            <a:ext cx="9144000" cy="286964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BBDB00A-A93B-4F43-8081-C51E12C18172}"/>
              </a:ext>
            </a:extLst>
          </p:cNvPr>
          <p:cNvSpPr txBox="1"/>
          <p:nvPr/>
        </p:nvSpPr>
        <p:spPr>
          <a:xfrm>
            <a:off x="263172" y="1341625"/>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charset="0"/>
              <a:ea typeface="Cambria" charset="0"/>
              <a:cs typeface="Cambria" charset="0"/>
            </a:endParaRPr>
          </a:p>
          <a:p>
            <a:pPr algn="ctr"/>
            <a:r>
              <a:rPr lang="en-US" sz="2800" b="1" dirty="0">
                <a:latin typeface="LinLibertineTI"/>
              </a:rPr>
              <a:t>The ideal refresh-based mitigation mechanism </a:t>
            </a:r>
          </a:p>
          <a:p>
            <a:pPr algn="ctr"/>
            <a:r>
              <a:rPr lang="en-US" sz="2800" b="1" dirty="0">
                <a:latin typeface="LinLibertineTI"/>
              </a:rPr>
              <a:t>is significantly better than any existing mechanism </a:t>
            </a:r>
          </a:p>
          <a:p>
            <a:pPr algn="ctr"/>
            <a:r>
              <a:rPr lang="en-US" sz="2800" b="1" dirty="0">
                <a:latin typeface="LinLibertineTI"/>
              </a:rPr>
              <a:t>as </a:t>
            </a:r>
            <a:r>
              <a:rPr lang="en-US" sz="2800" b="1" dirty="0" err="1">
                <a:solidFill>
                  <a:schemeClr val="accent5">
                    <a:lumMod val="75000"/>
                  </a:schemeClr>
                </a:solidFill>
                <a:latin typeface="LinLibertineTI"/>
              </a:rPr>
              <a:t>HC</a:t>
            </a:r>
            <a:r>
              <a:rPr lang="en-US" sz="2800" b="1" baseline="-25000" dirty="0" err="1">
                <a:solidFill>
                  <a:schemeClr val="accent5">
                    <a:lumMod val="75000"/>
                  </a:schemeClr>
                </a:solidFill>
                <a:latin typeface="LinLibertineTI"/>
              </a:rPr>
              <a:t>first</a:t>
            </a:r>
            <a:r>
              <a:rPr lang="en-US" sz="2800" b="1" dirty="0">
                <a:solidFill>
                  <a:schemeClr val="accent5">
                    <a:lumMod val="75000"/>
                  </a:schemeClr>
                </a:solidFill>
                <a:latin typeface="LinLibertineTI"/>
              </a:rPr>
              <a:t> reduces below 1024</a:t>
            </a:r>
          </a:p>
          <a:p>
            <a:pPr algn="ctr"/>
            <a:endParaRPr lang="en-US" sz="1000" b="1" dirty="0">
              <a:latin typeface="Cambria" charset="0"/>
              <a:ea typeface="Cambria" charset="0"/>
              <a:cs typeface="Cambria" charset="0"/>
            </a:endParaRPr>
          </a:p>
        </p:txBody>
      </p:sp>
      <p:sp>
        <p:nvSpPr>
          <p:cNvPr id="58" name="Title 1">
            <a:extLst>
              <a:ext uri="{FF2B5EF4-FFF2-40B4-BE49-F238E27FC236}">
                <a16:creationId xmlns:a16="http://schemas.microsoft.com/office/drawing/2014/main" id="{CBC883BE-6F2F-5B4E-9140-7BE5AFA3BB45}"/>
              </a:ext>
            </a:extLst>
          </p:cNvPr>
          <p:cNvSpPr>
            <a:spLocks noGrp="1"/>
          </p:cNvSpPr>
          <p:nvPr>
            <p:ph type="title"/>
          </p:nvPr>
        </p:nvSpPr>
        <p:spPr>
          <a:xfrm>
            <a:off x="75991" y="73723"/>
            <a:ext cx="8987622" cy="740193"/>
          </a:xfrm>
        </p:spPr>
        <p:txBody>
          <a:bodyPr/>
          <a:lstStyle/>
          <a:p>
            <a:r>
              <a:rPr lang="en-US" sz="4000" b="1" dirty="0"/>
              <a:t>Mitigation Mechanism Evaluation</a:t>
            </a:r>
          </a:p>
        </p:txBody>
      </p:sp>
      <p:sp>
        <p:nvSpPr>
          <p:cNvPr id="60" name="Rectangle 59">
            <a:extLst>
              <a:ext uri="{FF2B5EF4-FFF2-40B4-BE49-F238E27FC236}">
                <a16:creationId xmlns:a16="http://schemas.microsoft.com/office/drawing/2014/main" id="{8C49378C-260F-0E40-99B5-9092BB2C5A16}"/>
              </a:ext>
            </a:extLst>
          </p:cNvPr>
          <p:cNvSpPr/>
          <p:nvPr/>
        </p:nvSpPr>
        <p:spPr>
          <a:xfrm>
            <a:off x="0" y="3606162"/>
            <a:ext cx="9144000" cy="286964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575F6DB4-4897-9144-9AB9-864C8DD7037C}"/>
              </a:ext>
            </a:extLst>
          </p:cNvPr>
          <p:cNvSpPr txBox="1"/>
          <p:nvPr/>
        </p:nvSpPr>
        <p:spPr>
          <a:xfrm>
            <a:off x="235383" y="3907714"/>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charset="0"/>
              <a:ea typeface="Cambria" charset="0"/>
              <a:cs typeface="Cambria" charset="0"/>
            </a:endParaRPr>
          </a:p>
          <a:p>
            <a:pPr algn="ctr"/>
            <a:r>
              <a:rPr lang="en-US" sz="2800" b="1" dirty="0">
                <a:latin typeface="LinLibertineTI"/>
              </a:rPr>
              <a:t>This indicates </a:t>
            </a:r>
            <a:r>
              <a:rPr lang="en-US" sz="2800" b="1" dirty="0">
                <a:solidFill>
                  <a:schemeClr val="accent5">
                    <a:lumMod val="75000"/>
                  </a:schemeClr>
                </a:solidFill>
                <a:latin typeface="LinLibertineTI"/>
              </a:rPr>
              <a:t>significant opportunity </a:t>
            </a:r>
            <a:r>
              <a:rPr lang="en-US" sz="2800" b="1" dirty="0">
                <a:latin typeface="LinLibertineTI"/>
              </a:rPr>
              <a:t>for developing </a:t>
            </a:r>
          </a:p>
          <a:p>
            <a:pPr algn="ctr"/>
            <a:r>
              <a:rPr lang="en-US" sz="2800" b="1" dirty="0">
                <a:latin typeface="LinLibertineTI"/>
              </a:rPr>
              <a:t>a </a:t>
            </a:r>
            <a:r>
              <a:rPr lang="en-US" sz="2800" b="1" dirty="0" err="1">
                <a:latin typeface="LinLibertineTI"/>
              </a:rPr>
              <a:t>RowHammer</a:t>
            </a:r>
            <a:r>
              <a:rPr lang="en-US" sz="2800" b="1" dirty="0">
                <a:latin typeface="LinLibertineTI"/>
              </a:rPr>
              <a:t> solution with low performance overhead that also scales to low </a:t>
            </a:r>
            <a:r>
              <a:rPr lang="en-US" sz="2800" b="1" dirty="0" err="1">
                <a:latin typeface="LinLibertineTI"/>
              </a:rPr>
              <a:t>HC</a:t>
            </a:r>
            <a:r>
              <a:rPr lang="en-US" sz="2800" b="1" baseline="-25000" dirty="0" err="1">
                <a:latin typeface="LinLibertineTI"/>
              </a:rPr>
              <a:t>first</a:t>
            </a:r>
            <a:r>
              <a:rPr lang="en-US" sz="2800" b="1" dirty="0">
                <a:latin typeface="LinLibertineTI"/>
              </a:rPr>
              <a:t> values</a:t>
            </a:r>
          </a:p>
          <a:p>
            <a:pPr algn="ctr"/>
            <a:endParaRPr lang="en-US" sz="1000" b="1" dirty="0">
              <a:latin typeface="Cambria" charset="0"/>
              <a:ea typeface="Cambria" charset="0"/>
              <a:cs typeface="Cambria" charset="0"/>
            </a:endParaRPr>
          </a:p>
        </p:txBody>
      </p:sp>
    </p:spTree>
    <p:extLst>
      <p:ext uri="{BB962C8B-B14F-4D97-AF65-F5344CB8AC3E}">
        <p14:creationId xmlns:p14="http://schemas.microsoft.com/office/powerpoint/2010/main" val="7907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59"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History of </a:t>
            </a:r>
            <a:r>
              <a:rPr lang="en-US" b="1" dirty="0" err="1"/>
              <a:t>RowHammer</a:t>
            </a:r>
            <a:endParaRPr lang="en-US" b="1" dirty="0"/>
          </a:p>
        </p:txBody>
      </p:sp>
      <p:cxnSp>
        <p:nvCxnSpPr>
          <p:cNvPr id="8" name="Straight Connector 7">
            <a:extLst>
              <a:ext uri="{FF2B5EF4-FFF2-40B4-BE49-F238E27FC236}">
                <a16:creationId xmlns:a16="http://schemas.microsoft.com/office/drawing/2014/main" id="{1DCA4950-2A9C-4D6F-96E5-02568678B6B7}"/>
              </a:ext>
            </a:extLst>
          </p:cNvPr>
          <p:cNvCxnSpPr>
            <a:cxnSpLocks/>
          </p:cNvCxnSpPr>
          <p:nvPr/>
        </p:nvCxnSpPr>
        <p:spPr>
          <a:xfrm>
            <a:off x="1885274" y="1223493"/>
            <a:ext cx="0" cy="1803042"/>
          </a:xfrm>
          <a:prstGeom prst="line">
            <a:avLst/>
          </a:prstGeom>
          <a:ln w="762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F1623ADA-F637-4EA2-AC2E-D10945101CB1}"/>
              </a:ext>
            </a:extLst>
          </p:cNvPr>
          <p:cNvSpPr txBox="1">
            <a:spLocks/>
          </p:cNvSpPr>
          <p:nvPr/>
        </p:nvSpPr>
        <p:spPr>
          <a:xfrm>
            <a:off x="-2964" y="1583822"/>
            <a:ext cx="1684815" cy="61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dirty="0"/>
              <a:t>DDR3</a:t>
            </a:r>
            <a:endParaRPr lang="en-US" sz="3200" b="1" i="1" dirty="0"/>
          </a:p>
        </p:txBody>
      </p:sp>
      <p:sp>
        <p:nvSpPr>
          <p:cNvPr id="53" name="Content Placeholder 2">
            <a:extLst>
              <a:ext uri="{FF2B5EF4-FFF2-40B4-BE49-F238E27FC236}">
                <a16:creationId xmlns:a16="http://schemas.microsoft.com/office/drawing/2014/main" id="{562444C5-F033-4C38-9DC8-01E3224DABF2}"/>
              </a:ext>
            </a:extLst>
          </p:cNvPr>
          <p:cNvSpPr txBox="1">
            <a:spLocks/>
          </p:cNvSpPr>
          <p:nvPr/>
        </p:nvSpPr>
        <p:spPr>
          <a:xfrm>
            <a:off x="-2964" y="3081270"/>
            <a:ext cx="1684815" cy="61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dirty="0"/>
              <a:t>DDR4</a:t>
            </a:r>
            <a:endParaRPr lang="en-US" sz="3200" b="1" i="1" dirty="0"/>
          </a:p>
        </p:txBody>
      </p:sp>
      <p:sp>
        <p:nvSpPr>
          <p:cNvPr id="55" name="Content Placeholder 2">
            <a:extLst>
              <a:ext uri="{FF2B5EF4-FFF2-40B4-BE49-F238E27FC236}">
                <a16:creationId xmlns:a16="http://schemas.microsoft.com/office/drawing/2014/main" id="{9711ABED-49D5-42DF-A490-DDB4DC8F0008}"/>
              </a:ext>
            </a:extLst>
          </p:cNvPr>
          <p:cNvSpPr txBox="1">
            <a:spLocks/>
          </p:cNvSpPr>
          <p:nvPr/>
        </p:nvSpPr>
        <p:spPr>
          <a:xfrm>
            <a:off x="-2964" y="4578718"/>
            <a:ext cx="1684815" cy="61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i="1" dirty="0"/>
              <a:t>LPDDR4</a:t>
            </a:r>
            <a:endParaRPr lang="en-US" sz="3200" b="1" i="1" dirty="0"/>
          </a:p>
        </p:txBody>
      </p:sp>
      <p:sp>
        <p:nvSpPr>
          <p:cNvPr id="56" name="Content Placeholder 2">
            <a:extLst>
              <a:ext uri="{FF2B5EF4-FFF2-40B4-BE49-F238E27FC236}">
                <a16:creationId xmlns:a16="http://schemas.microsoft.com/office/drawing/2014/main" id="{52855329-53CF-4BD9-B3C5-69CEFDBFABB1}"/>
              </a:ext>
            </a:extLst>
          </p:cNvPr>
          <p:cNvSpPr txBox="1">
            <a:spLocks/>
          </p:cNvSpPr>
          <p:nvPr/>
        </p:nvSpPr>
        <p:spPr>
          <a:xfrm>
            <a:off x="2348915" y="5295055"/>
            <a:ext cx="5970836" cy="61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1" dirty="0"/>
              <a:t>2020</a:t>
            </a:r>
            <a:r>
              <a:rPr lang="en-US" sz="3200" b="1" dirty="0"/>
              <a:t> - </a:t>
            </a:r>
            <a:r>
              <a:rPr lang="en-US" sz="3200" dirty="0"/>
              <a:t>Our Work</a:t>
            </a:r>
          </a:p>
        </p:txBody>
      </p:sp>
      <p:sp>
        <p:nvSpPr>
          <p:cNvPr id="57" name="Content Placeholder 2">
            <a:extLst>
              <a:ext uri="{FF2B5EF4-FFF2-40B4-BE49-F238E27FC236}">
                <a16:creationId xmlns:a16="http://schemas.microsoft.com/office/drawing/2014/main" id="{39BCC77F-6B18-4B04-94DB-1B6891CEACAD}"/>
              </a:ext>
            </a:extLst>
          </p:cNvPr>
          <p:cNvSpPr txBox="1">
            <a:spLocks/>
          </p:cNvSpPr>
          <p:nvPr/>
        </p:nvSpPr>
        <p:spPr>
          <a:xfrm>
            <a:off x="2348914" y="969312"/>
            <a:ext cx="6714693" cy="61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1" dirty="0"/>
              <a:t>2014 -</a:t>
            </a:r>
            <a:r>
              <a:rPr lang="en-US" sz="3200" dirty="0"/>
              <a:t> First </a:t>
            </a:r>
            <a:r>
              <a:rPr lang="en-US" sz="3200" dirty="0" err="1"/>
              <a:t>RowHammer</a:t>
            </a:r>
            <a:r>
              <a:rPr lang="en-US" sz="3200" dirty="0"/>
              <a:t> publication</a:t>
            </a:r>
          </a:p>
        </p:txBody>
      </p:sp>
      <p:sp>
        <p:nvSpPr>
          <p:cNvPr id="58" name="Content Placeholder 2">
            <a:extLst>
              <a:ext uri="{FF2B5EF4-FFF2-40B4-BE49-F238E27FC236}">
                <a16:creationId xmlns:a16="http://schemas.microsoft.com/office/drawing/2014/main" id="{13B1E162-202C-4EC2-A2FF-964393E54111}"/>
              </a:ext>
            </a:extLst>
          </p:cNvPr>
          <p:cNvSpPr txBox="1">
            <a:spLocks/>
          </p:cNvSpPr>
          <p:nvPr/>
        </p:nvSpPr>
        <p:spPr>
          <a:xfrm>
            <a:off x="2348914" y="2824928"/>
            <a:ext cx="6714693" cy="6145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i="1" dirty="0"/>
              <a:t>????</a:t>
            </a:r>
            <a:endParaRPr lang="en-US" sz="3200" dirty="0"/>
          </a:p>
        </p:txBody>
      </p:sp>
      <p:cxnSp>
        <p:nvCxnSpPr>
          <p:cNvPr id="60" name="Straight Connector 59">
            <a:extLst>
              <a:ext uri="{FF2B5EF4-FFF2-40B4-BE49-F238E27FC236}">
                <a16:creationId xmlns:a16="http://schemas.microsoft.com/office/drawing/2014/main" id="{6DB27763-46F5-4C18-925B-E93DF1407DE8}"/>
              </a:ext>
            </a:extLst>
          </p:cNvPr>
          <p:cNvCxnSpPr>
            <a:cxnSpLocks/>
          </p:cNvCxnSpPr>
          <p:nvPr/>
        </p:nvCxnSpPr>
        <p:spPr>
          <a:xfrm>
            <a:off x="1885274" y="2998218"/>
            <a:ext cx="0" cy="2533258"/>
          </a:xfrm>
          <a:prstGeom prst="line">
            <a:avLst/>
          </a:prstGeom>
          <a:ln w="762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11578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18B5402-AD3D-C543-9CA5-52F2AA233B3A}"/>
              </a:ext>
            </a:extLst>
          </p:cNvPr>
          <p:cNvGrpSpPr/>
          <p:nvPr/>
        </p:nvGrpSpPr>
        <p:grpSpPr>
          <a:xfrm>
            <a:off x="284223" y="1491199"/>
            <a:ext cx="8596008" cy="3971302"/>
            <a:chOff x="284223" y="1491199"/>
            <a:chExt cx="8596008" cy="3971302"/>
          </a:xfrm>
        </p:grpSpPr>
        <p:sp>
          <p:nvSpPr>
            <p:cNvPr id="3" name="Rounded Rectangle 2">
              <a:extLst>
                <a:ext uri="{FF2B5EF4-FFF2-40B4-BE49-F238E27FC236}">
                  <a16:creationId xmlns:a16="http://schemas.microsoft.com/office/drawing/2014/main" id="{3A15883B-C8FD-1142-9A7E-A33BC1068EAD}"/>
                </a:ext>
              </a:extLst>
            </p:cNvPr>
            <p:cNvSpPr/>
            <p:nvPr/>
          </p:nvSpPr>
          <p:spPr>
            <a:xfrm>
              <a:off x="284223" y="1491199"/>
              <a:ext cx="8596008" cy="3971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16459A-A9C6-4F4A-91EA-703BF695DAA6}"/>
                </a:ext>
              </a:extLst>
            </p:cNvPr>
            <p:cNvSpPr txBox="1"/>
            <p:nvPr/>
          </p:nvSpPr>
          <p:spPr>
            <a:xfrm rot="16200000">
              <a:off x="-459645" y="3153685"/>
              <a:ext cx="2709396" cy="646331"/>
            </a:xfrm>
            <a:prstGeom prst="rect">
              <a:avLst/>
            </a:prstGeom>
            <a:noFill/>
          </p:spPr>
          <p:txBody>
            <a:bodyPr wrap="none" rtlCol="0">
              <a:spAutoFit/>
            </a:bodyPr>
            <a:lstStyle/>
            <a:p>
              <a:r>
                <a:rPr lang="en-US" sz="3600" b="1" dirty="0">
                  <a:solidFill>
                    <a:schemeClr val="bg1"/>
                  </a:solidFill>
                  <a:latin typeface="Cambria" panose="02040503050406030204" pitchFamily="18" charset="0"/>
                </a:rPr>
                <a:t>DRAM Bank</a:t>
              </a:r>
            </a:p>
          </p:txBody>
        </p:sp>
      </p:grpSp>
      <p:grpSp>
        <p:nvGrpSpPr>
          <p:cNvPr id="27" name="Group 26">
            <a:extLst>
              <a:ext uri="{FF2B5EF4-FFF2-40B4-BE49-F238E27FC236}">
                <a16:creationId xmlns:a16="http://schemas.microsoft.com/office/drawing/2014/main" id="{B6DD2C0A-9E42-2541-9B0A-A6C746166FCB}"/>
              </a:ext>
            </a:extLst>
          </p:cNvPr>
          <p:cNvGrpSpPr/>
          <p:nvPr/>
        </p:nvGrpSpPr>
        <p:grpSpPr>
          <a:xfrm>
            <a:off x="1433494" y="1618066"/>
            <a:ext cx="7097077" cy="3717568"/>
            <a:chOff x="-1897305" y="3904724"/>
            <a:chExt cx="6942834" cy="3639868"/>
          </a:xfrm>
        </p:grpSpPr>
        <p:pic>
          <p:nvPicPr>
            <p:cNvPr id="6" name="Picture 5">
              <a:extLst>
                <a:ext uri="{FF2B5EF4-FFF2-40B4-BE49-F238E27FC236}">
                  <a16:creationId xmlns:a16="http://schemas.microsoft.com/office/drawing/2014/main" id="{E365DDBC-8500-9842-A287-D07D0D3FE43B}"/>
                </a:ext>
              </a:extLst>
            </p:cNvPr>
            <p:cNvPicPr>
              <a:picLocks noChangeAspect="1"/>
            </p:cNvPicPr>
            <p:nvPr/>
          </p:nvPicPr>
          <p:blipFill>
            <a:blip r:embed="rId3"/>
            <a:stretch>
              <a:fillRect/>
            </a:stretch>
          </p:blipFill>
          <p:spPr>
            <a:xfrm>
              <a:off x="-1897305" y="3904724"/>
              <a:ext cx="6871179" cy="3639868"/>
            </a:xfrm>
            <a:prstGeom prst="rect">
              <a:avLst/>
            </a:prstGeom>
          </p:spPr>
        </p:pic>
        <p:sp>
          <p:nvSpPr>
            <p:cNvPr id="26" name="Rectangle 25">
              <a:extLst>
                <a:ext uri="{FF2B5EF4-FFF2-40B4-BE49-F238E27FC236}">
                  <a16:creationId xmlns:a16="http://schemas.microsoft.com/office/drawing/2014/main" id="{9819C880-CB3E-2A4B-B894-8FDB71E01169}"/>
                </a:ext>
              </a:extLst>
            </p:cNvPr>
            <p:cNvSpPr/>
            <p:nvPr/>
          </p:nvSpPr>
          <p:spPr>
            <a:xfrm>
              <a:off x="-783771" y="3904724"/>
              <a:ext cx="5829300" cy="3018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4D4913E-C363-254E-82B4-F8C648A5B86A}"/>
              </a:ext>
            </a:extLst>
          </p:cNvPr>
          <p:cNvSpPr>
            <a:spLocks noGrp="1"/>
          </p:cNvSpPr>
          <p:nvPr>
            <p:ph type="sldNum" sz="quarter" idx="4"/>
          </p:nvPr>
        </p:nvSpPr>
        <p:spPr/>
        <p:txBody>
          <a:bodyPr/>
          <a:lstStyle/>
          <a:p>
            <a:r>
              <a:rPr lang="en-US" dirty="0"/>
              <a:t> </a:t>
            </a:r>
          </a:p>
        </p:txBody>
      </p:sp>
      <p:pic>
        <p:nvPicPr>
          <p:cNvPr id="8" name="Picture 7">
            <a:extLst>
              <a:ext uri="{FF2B5EF4-FFF2-40B4-BE49-F238E27FC236}">
                <a16:creationId xmlns:a16="http://schemas.microsoft.com/office/drawing/2014/main" id="{FD4465F2-C3BD-274F-B55B-5A8A76911EAB}"/>
              </a:ext>
            </a:extLst>
          </p:cNvPr>
          <p:cNvPicPr>
            <a:picLocks noChangeAspect="1"/>
          </p:cNvPicPr>
          <p:nvPr/>
        </p:nvPicPr>
        <p:blipFill>
          <a:blip r:embed="rId4"/>
          <a:stretch>
            <a:fillRect/>
          </a:stretch>
        </p:blipFill>
        <p:spPr>
          <a:xfrm>
            <a:off x="2659213" y="1775717"/>
            <a:ext cx="5871359" cy="2935680"/>
          </a:xfrm>
          <a:prstGeom prst="rect">
            <a:avLst/>
          </a:prstGeom>
        </p:spPr>
      </p:pic>
      <p:pic>
        <p:nvPicPr>
          <p:cNvPr id="15" name="Picture 14">
            <a:extLst>
              <a:ext uri="{FF2B5EF4-FFF2-40B4-BE49-F238E27FC236}">
                <a16:creationId xmlns:a16="http://schemas.microsoft.com/office/drawing/2014/main" id="{C8F36EB8-527F-5F40-9324-02DAEB039E31}"/>
              </a:ext>
            </a:extLst>
          </p:cNvPr>
          <p:cNvPicPr>
            <a:picLocks noChangeAspect="1"/>
          </p:cNvPicPr>
          <p:nvPr/>
        </p:nvPicPr>
        <p:blipFill>
          <a:blip r:embed="rId5"/>
          <a:stretch>
            <a:fillRect/>
          </a:stretch>
        </p:blipFill>
        <p:spPr>
          <a:xfrm>
            <a:off x="2611638" y="1754871"/>
            <a:ext cx="5702379" cy="2745590"/>
          </a:xfrm>
          <a:prstGeom prst="rect">
            <a:avLst/>
          </a:prstGeom>
        </p:spPr>
      </p:pic>
      <p:pic>
        <p:nvPicPr>
          <p:cNvPr id="14" name="Picture 13">
            <a:extLst>
              <a:ext uri="{FF2B5EF4-FFF2-40B4-BE49-F238E27FC236}">
                <a16:creationId xmlns:a16="http://schemas.microsoft.com/office/drawing/2014/main" id="{0848C1F6-6D5F-5845-8FE6-BE9371AC0A2F}"/>
              </a:ext>
            </a:extLst>
          </p:cNvPr>
          <p:cNvPicPr>
            <a:picLocks noChangeAspect="1"/>
          </p:cNvPicPr>
          <p:nvPr/>
        </p:nvPicPr>
        <p:blipFill rotWithShape="1">
          <a:blip r:embed="rId6"/>
          <a:srcRect l="14265" t="28435" r="15789" b="18559"/>
          <a:stretch/>
        </p:blipFill>
        <p:spPr>
          <a:xfrm>
            <a:off x="3416155" y="2537574"/>
            <a:ext cx="4002375" cy="1454047"/>
          </a:xfrm>
          <a:prstGeom prst="rect">
            <a:avLst/>
          </a:prstGeom>
        </p:spPr>
      </p:pic>
      <p:sp>
        <p:nvSpPr>
          <p:cNvPr id="16" name="TextBox 15">
            <a:extLst>
              <a:ext uri="{FF2B5EF4-FFF2-40B4-BE49-F238E27FC236}">
                <a16:creationId xmlns:a16="http://schemas.microsoft.com/office/drawing/2014/main" id="{7EE208A8-3B04-5E47-BEDB-9443751977E4}"/>
              </a:ext>
            </a:extLst>
          </p:cNvPr>
          <p:cNvSpPr txBox="1"/>
          <p:nvPr/>
        </p:nvSpPr>
        <p:spPr>
          <a:xfrm>
            <a:off x="3513823" y="1898445"/>
            <a:ext cx="960519" cy="707886"/>
          </a:xfrm>
          <a:prstGeom prst="rect">
            <a:avLst/>
          </a:prstGeom>
          <a:noFill/>
        </p:spPr>
        <p:txBody>
          <a:bodyPr wrap="none" rtlCol="0">
            <a:spAutoFit/>
          </a:bodyPr>
          <a:lstStyle/>
          <a:p>
            <a:r>
              <a:rPr lang="en-US" sz="2000" b="1" dirty="0">
                <a:solidFill>
                  <a:srgbClr val="4674C1"/>
                </a:solidFill>
                <a:latin typeface="Cambria" panose="02040503050406030204" pitchFamily="18" charset="0"/>
              </a:rPr>
              <a:t>local</a:t>
            </a:r>
          </a:p>
          <a:p>
            <a:r>
              <a:rPr lang="en-US" sz="2000" b="1" dirty="0" err="1">
                <a:solidFill>
                  <a:srgbClr val="4674C1"/>
                </a:solidFill>
                <a:latin typeface="Cambria" panose="02040503050406030204" pitchFamily="18" charset="0"/>
              </a:rPr>
              <a:t>bitline</a:t>
            </a:r>
            <a:endParaRPr lang="en-US" sz="2400" b="1" dirty="0">
              <a:solidFill>
                <a:srgbClr val="4674C1"/>
              </a:solidFill>
              <a:latin typeface="Cambria" panose="02040503050406030204" pitchFamily="18" charset="0"/>
            </a:endParaRPr>
          </a:p>
        </p:txBody>
      </p:sp>
      <p:sp>
        <p:nvSpPr>
          <p:cNvPr id="17" name="TextBox 16">
            <a:extLst>
              <a:ext uri="{FF2B5EF4-FFF2-40B4-BE49-F238E27FC236}">
                <a16:creationId xmlns:a16="http://schemas.microsoft.com/office/drawing/2014/main" id="{81F1E77D-1D10-2C41-837A-E499DF34B570}"/>
              </a:ext>
            </a:extLst>
          </p:cNvPr>
          <p:cNvSpPr txBox="1"/>
          <p:nvPr/>
        </p:nvSpPr>
        <p:spPr>
          <a:xfrm>
            <a:off x="6981938" y="2390511"/>
            <a:ext cx="1248612" cy="400110"/>
          </a:xfrm>
          <a:prstGeom prst="rect">
            <a:avLst/>
          </a:prstGeom>
          <a:noFill/>
        </p:spPr>
        <p:txBody>
          <a:bodyPr wrap="none" rtlCol="0">
            <a:spAutoFit/>
          </a:bodyPr>
          <a:lstStyle/>
          <a:p>
            <a:r>
              <a:rPr lang="en-US" sz="2000" b="1" dirty="0" err="1">
                <a:solidFill>
                  <a:srgbClr val="C00000"/>
                </a:solidFill>
                <a:latin typeface="Cambria" panose="02040503050406030204" pitchFamily="18" charset="0"/>
              </a:rPr>
              <a:t>wordline</a:t>
            </a:r>
            <a:endParaRPr lang="en-US" sz="2000" b="1" dirty="0">
              <a:solidFill>
                <a:srgbClr val="C00000"/>
              </a:solidFill>
              <a:latin typeface="Cambria" panose="02040503050406030204" pitchFamily="18" charset="0"/>
            </a:endParaRPr>
          </a:p>
        </p:txBody>
      </p:sp>
      <p:grpSp>
        <p:nvGrpSpPr>
          <p:cNvPr id="18" name="Group 17">
            <a:extLst>
              <a:ext uri="{FF2B5EF4-FFF2-40B4-BE49-F238E27FC236}">
                <a16:creationId xmlns:a16="http://schemas.microsoft.com/office/drawing/2014/main" id="{D93E3379-1FBB-F54E-A588-1009913E41EA}"/>
              </a:ext>
            </a:extLst>
          </p:cNvPr>
          <p:cNvGrpSpPr/>
          <p:nvPr/>
        </p:nvGrpSpPr>
        <p:grpSpPr>
          <a:xfrm>
            <a:off x="6710000" y="1852278"/>
            <a:ext cx="1564529" cy="862050"/>
            <a:chOff x="6153150" y="1824000"/>
            <a:chExt cx="1564529" cy="862050"/>
          </a:xfrm>
        </p:grpSpPr>
        <p:sp>
          <p:nvSpPr>
            <p:cNvPr id="19" name="TextBox 18">
              <a:extLst>
                <a:ext uri="{FF2B5EF4-FFF2-40B4-BE49-F238E27FC236}">
                  <a16:creationId xmlns:a16="http://schemas.microsoft.com/office/drawing/2014/main" id="{C09F58C5-ADB0-A449-8A0C-3F646C4963EC}"/>
                </a:ext>
              </a:extLst>
            </p:cNvPr>
            <p:cNvSpPr txBox="1"/>
            <p:nvPr/>
          </p:nvSpPr>
          <p:spPr>
            <a:xfrm>
              <a:off x="6330761" y="1824000"/>
              <a:ext cx="1386918" cy="400110"/>
            </a:xfrm>
            <a:prstGeom prst="rect">
              <a:avLst/>
            </a:prstGeom>
            <a:noFill/>
          </p:spPr>
          <p:txBody>
            <a:bodyPr wrap="none" rtlCol="0">
              <a:spAutoFit/>
            </a:bodyPr>
            <a:lstStyle/>
            <a:p>
              <a:r>
                <a:rPr lang="en-US" sz="2000" b="1" dirty="0">
                  <a:latin typeface="Cambria" panose="02040503050406030204" pitchFamily="18" charset="0"/>
                </a:rPr>
                <a:t>DRAM cell</a:t>
              </a:r>
            </a:p>
          </p:txBody>
        </p:sp>
        <p:cxnSp>
          <p:nvCxnSpPr>
            <p:cNvPr id="20" name="Straight Arrow Connector 19">
              <a:extLst>
                <a:ext uri="{FF2B5EF4-FFF2-40B4-BE49-F238E27FC236}">
                  <a16:creationId xmlns:a16="http://schemas.microsoft.com/office/drawing/2014/main" id="{1F74F261-0F3F-6540-8C4E-3F5DA9DA4C62}"/>
                </a:ext>
              </a:extLst>
            </p:cNvPr>
            <p:cNvCxnSpPr>
              <a:cxnSpLocks/>
            </p:cNvCxnSpPr>
            <p:nvPr/>
          </p:nvCxnSpPr>
          <p:spPr>
            <a:xfrm flipV="1">
              <a:off x="6153150" y="2190750"/>
              <a:ext cx="342900" cy="495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9909A89-AFC9-C947-AEF6-EA0DCA9C0FC2}"/>
              </a:ext>
            </a:extLst>
          </p:cNvPr>
          <p:cNvGrpSpPr/>
          <p:nvPr/>
        </p:nvGrpSpPr>
        <p:grpSpPr>
          <a:xfrm>
            <a:off x="2659214" y="2226686"/>
            <a:ext cx="4901249" cy="2109447"/>
            <a:chOff x="2038196" y="2230492"/>
            <a:chExt cx="4901249" cy="2109447"/>
          </a:xfrm>
        </p:grpSpPr>
        <p:pic>
          <p:nvPicPr>
            <p:cNvPr id="24" name="Picture 23">
              <a:extLst>
                <a:ext uri="{FF2B5EF4-FFF2-40B4-BE49-F238E27FC236}">
                  <a16:creationId xmlns:a16="http://schemas.microsoft.com/office/drawing/2014/main" id="{D2C4B04D-9163-914B-8E6F-1D7E2F707B6E}"/>
                </a:ext>
              </a:extLst>
            </p:cNvPr>
            <p:cNvPicPr>
              <a:picLocks noChangeAspect="1"/>
            </p:cNvPicPr>
            <p:nvPr/>
          </p:nvPicPr>
          <p:blipFill rotWithShape="1">
            <a:blip r:embed="rId7"/>
            <a:srcRect l="17254" t="74933" r="13235" b="5853"/>
            <a:stretch/>
          </p:blipFill>
          <p:spPr>
            <a:xfrm>
              <a:off x="2969611" y="3812400"/>
              <a:ext cx="3969834" cy="527539"/>
            </a:xfrm>
            <a:prstGeom prst="rect">
              <a:avLst/>
            </a:prstGeom>
          </p:spPr>
        </p:pic>
        <p:pic>
          <p:nvPicPr>
            <p:cNvPr id="10" name="Picture 9">
              <a:extLst>
                <a:ext uri="{FF2B5EF4-FFF2-40B4-BE49-F238E27FC236}">
                  <a16:creationId xmlns:a16="http://schemas.microsoft.com/office/drawing/2014/main" id="{A7E0F63D-2C24-984B-B085-0CECEBBC108F}"/>
                </a:ext>
              </a:extLst>
            </p:cNvPr>
            <p:cNvPicPr>
              <a:picLocks noChangeAspect="1"/>
            </p:cNvPicPr>
            <p:nvPr/>
          </p:nvPicPr>
          <p:blipFill rotWithShape="1">
            <a:blip r:embed="rId7"/>
            <a:srcRect l="1299" t="16891" r="82526" b="14684"/>
            <a:stretch/>
          </p:blipFill>
          <p:spPr>
            <a:xfrm>
              <a:off x="2038196" y="2230492"/>
              <a:ext cx="928858" cy="1872766"/>
            </a:xfrm>
            <a:prstGeom prst="rect">
              <a:avLst/>
            </a:prstGeom>
          </p:spPr>
        </p:pic>
      </p:grpSp>
      <p:grpSp>
        <p:nvGrpSpPr>
          <p:cNvPr id="21" name="Group 20">
            <a:extLst>
              <a:ext uri="{FF2B5EF4-FFF2-40B4-BE49-F238E27FC236}">
                <a16:creationId xmlns:a16="http://schemas.microsoft.com/office/drawing/2014/main" id="{953DC345-2A54-EC46-9182-409CC2ACE801}"/>
              </a:ext>
            </a:extLst>
          </p:cNvPr>
          <p:cNvGrpSpPr/>
          <p:nvPr/>
        </p:nvGrpSpPr>
        <p:grpSpPr>
          <a:xfrm>
            <a:off x="6870875" y="3463294"/>
            <a:ext cx="1773381" cy="489119"/>
            <a:chOff x="6287608" y="3467100"/>
            <a:chExt cx="1544875" cy="2679507"/>
          </a:xfrm>
        </p:grpSpPr>
        <p:sp>
          <p:nvSpPr>
            <p:cNvPr id="22" name="TextBox 21">
              <a:extLst>
                <a:ext uri="{FF2B5EF4-FFF2-40B4-BE49-F238E27FC236}">
                  <a16:creationId xmlns:a16="http://schemas.microsoft.com/office/drawing/2014/main" id="{AA152C3D-4DC0-C048-AC54-A19FD0DB1DF0}"/>
                </a:ext>
              </a:extLst>
            </p:cNvPr>
            <p:cNvSpPr txBox="1"/>
            <p:nvPr/>
          </p:nvSpPr>
          <p:spPr>
            <a:xfrm>
              <a:off x="6287608" y="3954712"/>
              <a:ext cx="1544875" cy="2191895"/>
            </a:xfrm>
            <a:prstGeom prst="rect">
              <a:avLst/>
            </a:prstGeom>
            <a:noFill/>
          </p:spPr>
          <p:txBody>
            <a:bodyPr wrap="square" rtlCol="0">
              <a:spAutoFit/>
            </a:bodyPr>
            <a:lstStyle/>
            <a:p>
              <a:r>
                <a:rPr lang="en-US" sz="2000" b="1" dirty="0">
                  <a:latin typeface="Cambria" panose="02040503050406030204" pitchFamily="18" charset="0"/>
                </a:rPr>
                <a:t>DRAM row</a:t>
              </a:r>
            </a:p>
          </p:txBody>
        </p:sp>
        <p:cxnSp>
          <p:nvCxnSpPr>
            <p:cNvPr id="23" name="Straight Arrow Connector 22">
              <a:extLst>
                <a:ext uri="{FF2B5EF4-FFF2-40B4-BE49-F238E27FC236}">
                  <a16:creationId xmlns:a16="http://schemas.microsoft.com/office/drawing/2014/main" id="{83EF8AAD-EE04-2140-ACB1-675D31361361}"/>
                </a:ext>
              </a:extLst>
            </p:cNvPr>
            <p:cNvCxnSpPr>
              <a:cxnSpLocks/>
            </p:cNvCxnSpPr>
            <p:nvPr/>
          </p:nvCxnSpPr>
          <p:spPr>
            <a:xfrm>
              <a:off x="6477000" y="3467100"/>
              <a:ext cx="132459" cy="891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478B9CA-7C0C-BC4E-9C42-EFFA74BC7A72}"/>
              </a:ext>
            </a:extLst>
          </p:cNvPr>
          <p:cNvSpPr txBox="1"/>
          <p:nvPr/>
        </p:nvSpPr>
        <p:spPr>
          <a:xfrm>
            <a:off x="284223" y="918136"/>
            <a:ext cx="8816196" cy="523220"/>
          </a:xfrm>
          <a:prstGeom prst="rect">
            <a:avLst/>
          </a:prstGeom>
          <a:noFill/>
        </p:spPr>
        <p:txBody>
          <a:bodyPr wrap="none" rtlCol="0">
            <a:spAutoFit/>
          </a:bodyPr>
          <a:lstStyle/>
          <a:p>
            <a:r>
              <a:rPr lang="en-US" sz="2800" dirty="0">
                <a:latin typeface="Cambria" panose="02040503050406030204" pitchFamily="18" charset="0"/>
              </a:rPr>
              <a:t>A DRAM bank is hierarchically organized into </a:t>
            </a:r>
            <a:r>
              <a:rPr lang="en-US" sz="2800" b="1" dirty="0">
                <a:solidFill>
                  <a:schemeClr val="accent1"/>
                </a:solidFill>
                <a:latin typeface="Cambria" panose="02040503050406030204" pitchFamily="18" charset="0"/>
              </a:rPr>
              <a:t>subarrays</a:t>
            </a:r>
          </a:p>
        </p:txBody>
      </p:sp>
      <p:sp>
        <p:nvSpPr>
          <p:cNvPr id="29" name="TextBox 28">
            <a:extLst>
              <a:ext uri="{FF2B5EF4-FFF2-40B4-BE49-F238E27FC236}">
                <a16:creationId xmlns:a16="http://schemas.microsoft.com/office/drawing/2014/main" id="{C9BDB401-3D3A-1847-BBE4-D6FA9DBDEADF}"/>
              </a:ext>
            </a:extLst>
          </p:cNvPr>
          <p:cNvSpPr txBox="1"/>
          <p:nvPr/>
        </p:nvSpPr>
        <p:spPr>
          <a:xfrm>
            <a:off x="284223" y="5512344"/>
            <a:ext cx="7778283" cy="954107"/>
          </a:xfrm>
          <a:prstGeom prst="rect">
            <a:avLst/>
          </a:prstGeom>
          <a:noFill/>
        </p:spPr>
        <p:txBody>
          <a:bodyPr wrap="none" rtlCol="0">
            <a:spAutoFit/>
          </a:bodyPr>
          <a:lstStyle/>
          <a:p>
            <a:r>
              <a:rPr lang="en-US" sz="2800" dirty="0">
                <a:latin typeface="Cambria" panose="02040503050406030204" pitchFamily="18" charset="0"/>
              </a:rPr>
              <a:t>Columns of cells in subarrays share a</a:t>
            </a:r>
            <a:r>
              <a:rPr lang="en-US" sz="2800" b="1" dirty="0">
                <a:solidFill>
                  <a:schemeClr val="accent1"/>
                </a:solidFill>
                <a:latin typeface="Cambria" panose="02040503050406030204" pitchFamily="18" charset="0"/>
              </a:rPr>
              <a:t> local </a:t>
            </a:r>
            <a:r>
              <a:rPr lang="en-US" sz="2800" b="1" dirty="0" err="1">
                <a:solidFill>
                  <a:schemeClr val="accent1"/>
                </a:solidFill>
                <a:latin typeface="Cambria" panose="02040503050406030204" pitchFamily="18" charset="0"/>
              </a:rPr>
              <a:t>bitline</a:t>
            </a:r>
            <a:endParaRPr lang="en-US" sz="2800" b="1" dirty="0">
              <a:solidFill>
                <a:schemeClr val="accent1"/>
              </a:solidFill>
              <a:latin typeface="Cambria" panose="02040503050406030204" pitchFamily="18" charset="0"/>
            </a:endParaRPr>
          </a:p>
          <a:p>
            <a:r>
              <a:rPr lang="en-US" sz="2800" dirty="0">
                <a:latin typeface="Cambria" panose="02040503050406030204" pitchFamily="18" charset="0"/>
              </a:rPr>
              <a:t>Rows of cells in a subarray share a </a:t>
            </a:r>
            <a:r>
              <a:rPr lang="en-US" sz="2800" b="1" dirty="0" err="1">
                <a:solidFill>
                  <a:srgbClr val="C00000"/>
                </a:solidFill>
                <a:latin typeface="Cambria" panose="02040503050406030204" pitchFamily="18" charset="0"/>
              </a:rPr>
              <a:t>wordline</a:t>
            </a:r>
            <a:endParaRPr lang="en-US" sz="2800" b="1" dirty="0">
              <a:solidFill>
                <a:srgbClr val="C00000"/>
              </a:solidFill>
              <a:latin typeface="Cambria" panose="02040503050406030204" pitchFamily="18" charset="0"/>
            </a:endParaRPr>
          </a:p>
        </p:txBody>
      </p:sp>
      <p:sp>
        <p:nvSpPr>
          <p:cNvPr id="30" name="Title 1">
            <a:extLst>
              <a:ext uri="{FF2B5EF4-FFF2-40B4-BE49-F238E27FC236}">
                <a16:creationId xmlns:a16="http://schemas.microsoft.com/office/drawing/2014/main" id="{372EDF60-1521-FC44-A4A7-152409958096}"/>
              </a:ext>
            </a:extLst>
          </p:cNvPr>
          <p:cNvSpPr txBox="1">
            <a:spLocks/>
          </p:cNvSpPr>
          <p:nvPr/>
        </p:nvSpPr>
        <p:spPr>
          <a:xfrm>
            <a:off x="55075" y="57551"/>
            <a:ext cx="8708780" cy="74112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Cambria" panose="02040503050406030204" pitchFamily="18" charset="0"/>
              </a:rPr>
              <a:t>DRAM Organization</a:t>
            </a:r>
          </a:p>
        </p:txBody>
      </p:sp>
    </p:spTree>
    <p:extLst>
      <p:ext uri="{BB962C8B-B14F-4D97-AF65-F5344CB8AC3E}">
        <p14:creationId xmlns:p14="http://schemas.microsoft.com/office/powerpoint/2010/main" val="18100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7CF83C-76D4-724E-8209-26E3F3BB9A28}"/>
              </a:ext>
            </a:extLst>
          </p:cNvPr>
          <p:cNvSpPr>
            <a:spLocks noGrp="1"/>
          </p:cNvSpPr>
          <p:nvPr>
            <p:ph type="sldNum" sz="quarter" idx="4"/>
          </p:nvPr>
        </p:nvSpPr>
        <p:spPr/>
        <p:txBody>
          <a:bodyPr/>
          <a:lstStyle/>
          <a:p>
            <a:r>
              <a:rPr lang="en-US" dirty="0"/>
              <a:t> </a:t>
            </a:r>
          </a:p>
        </p:txBody>
      </p:sp>
      <p:sp>
        <p:nvSpPr>
          <p:cNvPr id="20" name="Title 1">
            <a:extLst>
              <a:ext uri="{FF2B5EF4-FFF2-40B4-BE49-F238E27FC236}">
                <a16:creationId xmlns:a16="http://schemas.microsoft.com/office/drawing/2014/main" id="{5DC9BEB3-BE5B-1043-B36C-CA9168FA5321}"/>
              </a:ext>
            </a:extLst>
          </p:cNvPr>
          <p:cNvSpPr txBox="1">
            <a:spLocks/>
          </p:cNvSpPr>
          <p:nvPr/>
        </p:nvSpPr>
        <p:spPr>
          <a:xfrm>
            <a:off x="71701" y="57552"/>
            <a:ext cx="8708780" cy="74112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Cambria" panose="02040503050406030204" pitchFamily="18" charset="0"/>
              </a:rPr>
              <a:t>DRAM Operation</a:t>
            </a:r>
          </a:p>
        </p:txBody>
      </p:sp>
      <p:cxnSp>
        <p:nvCxnSpPr>
          <p:cNvPr id="26" name="Straight Connector 25">
            <a:extLst>
              <a:ext uri="{FF2B5EF4-FFF2-40B4-BE49-F238E27FC236}">
                <a16:creationId xmlns:a16="http://schemas.microsoft.com/office/drawing/2014/main" id="{9B70E0E7-6C84-FB4C-9330-221680F849FD}"/>
              </a:ext>
            </a:extLst>
          </p:cNvPr>
          <p:cNvCxnSpPr>
            <a:cxnSpLocks/>
          </p:cNvCxnSpPr>
          <p:nvPr/>
        </p:nvCxnSpPr>
        <p:spPr>
          <a:xfrm>
            <a:off x="1849829" y="1819638"/>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1D7BC7-79FD-0243-B37D-DDCB833407C6}"/>
              </a:ext>
            </a:extLst>
          </p:cNvPr>
          <p:cNvCxnSpPr>
            <a:cxnSpLocks/>
          </p:cNvCxnSpPr>
          <p:nvPr/>
        </p:nvCxnSpPr>
        <p:spPr>
          <a:xfrm>
            <a:off x="1849828" y="2663697"/>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E40EB8-15C9-894D-B7AE-5CAD0E9F6756}"/>
              </a:ext>
            </a:extLst>
          </p:cNvPr>
          <p:cNvCxnSpPr>
            <a:cxnSpLocks/>
          </p:cNvCxnSpPr>
          <p:nvPr/>
        </p:nvCxnSpPr>
        <p:spPr>
          <a:xfrm>
            <a:off x="2400813"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AB13C52-B41E-354B-84DC-493BA72AE506}"/>
              </a:ext>
            </a:extLst>
          </p:cNvPr>
          <p:cNvCxnSpPr>
            <a:cxnSpLocks/>
          </p:cNvCxnSpPr>
          <p:nvPr/>
        </p:nvCxnSpPr>
        <p:spPr>
          <a:xfrm>
            <a:off x="3596567"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DCBC824-ABBD-E04E-A5EE-D8BEE1518F0F}"/>
              </a:ext>
            </a:extLst>
          </p:cNvPr>
          <p:cNvCxnSpPr>
            <a:cxnSpLocks/>
          </p:cNvCxnSpPr>
          <p:nvPr/>
        </p:nvCxnSpPr>
        <p:spPr>
          <a:xfrm>
            <a:off x="4921275"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34DA913-2E69-FB4C-9943-C30247319383}"/>
              </a:ext>
            </a:extLst>
          </p:cNvPr>
          <p:cNvCxnSpPr>
            <a:cxnSpLocks/>
          </p:cNvCxnSpPr>
          <p:nvPr/>
        </p:nvCxnSpPr>
        <p:spPr>
          <a:xfrm>
            <a:off x="4335121"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22FD591-DEB7-1E40-8CB7-42C8FA54E7B5}"/>
              </a:ext>
            </a:extLst>
          </p:cNvPr>
          <p:cNvCxnSpPr>
            <a:cxnSpLocks/>
          </p:cNvCxnSpPr>
          <p:nvPr/>
        </p:nvCxnSpPr>
        <p:spPr>
          <a:xfrm>
            <a:off x="5530875"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69BCA0-8D54-0B4F-85C0-1054B0F89148}"/>
              </a:ext>
            </a:extLst>
          </p:cNvPr>
          <p:cNvCxnSpPr>
            <a:cxnSpLocks/>
          </p:cNvCxnSpPr>
          <p:nvPr/>
        </p:nvCxnSpPr>
        <p:spPr>
          <a:xfrm>
            <a:off x="3010412"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5C87994-1EF0-A546-92CE-9CBEA9F4BE0F}"/>
              </a:ext>
            </a:extLst>
          </p:cNvPr>
          <p:cNvSpPr txBox="1"/>
          <p:nvPr/>
        </p:nvSpPr>
        <p:spPr>
          <a:xfrm>
            <a:off x="8013956" y="2264919"/>
            <a:ext cx="476412" cy="584775"/>
          </a:xfrm>
          <a:prstGeom prst="rect">
            <a:avLst/>
          </a:prstGeom>
          <a:noFill/>
        </p:spPr>
        <p:txBody>
          <a:bodyPr wrap="none" rtlCol="0">
            <a:spAutoFit/>
          </a:bodyPr>
          <a:lstStyle/>
          <a:p>
            <a:r>
              <a:rPr lang="en-US" sz="3200" b="1" dirty="0"/>
              <a:t>…</a:t>
            </a:r>
          </a:p>
        </p:txBody>
      </p:sp>
      <p:sp>
        <p:nvSpPr>
          <p:cNvPr id="35" name="TextBox 34">
            <a:extLst>
              <a:ext uri="{FF2B5EF4-FFF2-40B4-BE49-F238E27FC236}">
                <a16:creationId xmlns:a16="http://schemas.microsoft.com/office/drawing/2014/main" id="{D7545019-E112-D542-A85E-5D575A8DF349}"/>
              </a:ext>
            </a:extLst>
          </p:cNvPr>
          <p:cNvSpPr txBox="1"/>
          <p:nvPr/>
        </p:nvSpPr>
        <p:spPr>
          <a:xfrm>
            <a:off x="8011081" y="1433909"/>
            <a:ext cx="476412" cy="584775"/>
          </a:xfrm>
          <a:prstGeom prst="rect">
            <a:avLst/>
          </a:prstGeom>
          <a:noFill/>
        </p:spPr>
        <p:txBody>
          <a:bodyPr wrap="none" rtlCol="0">
            <a:spAutoFit/>
          </a:bodyPr>
          <a:lstStyle/>
          <a:p>
            <a:r>
              <a:rPr lang="en-US" sz="3200" b="1" dirty="0"/>
              <a:t>…</a:t>
            </a:r>
          </a:p>
        </p:txBody>
      </p:sp>
      <p:sp>
        <p:nvSpPr>
          <p:cNvPr id="36" name="TextBox 35">
            <a:extLst>
              <a:ext uri="{FF2B5EF4-FFF2-40B4-BE49-F238E27FC236}">
                <a16:creationId xmlns:a16="http://schemas.microsoft.com/office/drawing/2014/main" id="{BF4EE280-17AA-594E-83E0-6610E705FD78}"/>
              </a:ext>
            </a:extLst>
          </p:cNvPr>
          <p:cNvSpPr txBox="1"/>
          <p:nvPr/>
        </p:nvSpPr>
        <p:spPr>
          <a:xfrm rot="5400000">
            <a:off x="3850273" y="3035548"/>
            <a:ext cx="476412" cy="584775"/>
          </a:xfrm>
          <a:prstGeom prst="rect">
            <a:avLst/>
          </a:prstGeom>
          <a:noFill/>
        </p:spPr>
        <p:txBody>
          <a:bodyPr wrap="none" rtlCol="0">
            <a:spAutoFit/>
          </a:bodyPr>
          <a:lstStyle/>
          <a:p>
            <a:r>
              <a:rPr lang="en-US" sz="3200" b="1" dirty="0"/>
              <a:t>…</a:t>
            </a:r>
          </a:p>
        </p:txBody>
      </p:sp>
      <p:sp>
        <p:nvSpPr>
          <p:cNvPr id="37" name="TextBox 36">
            <a:extLst>
              <a:ext uri="{FF2B5EF4-FFF2-40B4-BE49-F238E27FC236}">
                <a16:creationId xmlns:a16="http://schemas.microsoft.com/office/drawing/2014/main" id="{5E1C3CB2-8F93-9A46-9A91-A8E533449738}"/>
              </a:ext>
            </a:extLst>
          </p:cNvPr>
          <p:cNvSpPr txBox="1"/>
          <p:nvPr/>
        </p:nvSpPr>
        <p:spPr>
          <a:xfrm rot="5400000">
            <a:off x="2568101" y="3051250"/>
            <a:ext cx="476412" cy="584775"/>
          </a:xfrm>
          <a:prstGeom prst="rect">
            <a:avLst/>
          </a:prstGeom>
          <a:noFill/>
        </p:spPr>
        <p:txBody>
          <a:bodyPr wrap="none" rtlCol="0">
            <a:spAutoFit/>
          </a:bodyPr>
          <a:lstStyle/>
          <a:p>
            <a:r>
              <a:rPr lang="en-US" sz="3200" b="1" dirty="0"/>
              <a:t>…</a:t>
            </a:r>
          </a:p>
        </p:txBody>
      </p:sp>
      <p:sp>
        <p:nvSpPr>
          <p:cNvPr id="38" name="TextBox 37">
            <a:extLst>
              <a:ext uri="{FF2B5EF4-FFF2-40B4-BE49-F238E27FC236}">
                <a16:creationId xmlns:a16="http://schemas.microsoft.com/office/drawing/2014/main" id="{58148967-2E2B-EB45-97A8-70B5675185F8}"/>
              </a:ext>
            </a:extLst>
          </p:cNvPr>
          <p:cNvSpPr txBox="1"/>
          <p:nvPr/>
        </p:nvSpPr>
        <p:spPr>
          <a:xfrm rot="5400000">
            <a:off x="5760579" y="3031225"/>
            <a:ext cx="476412" cy="584775"/>
          </a:xfrm>
          <a:prstGeom prst="rect">
            <a:avLst/>
          </a:prstGeom>
          <a:noFill/>
        </p:spPr>
        <p:txBody>
          <a:bodyPr wrap="none" rtlCol="0">
            <a:spAutoFit/>
          </a:bodyPr>
          <a:lstStyle/>
          <a:p>
            <a:r>
              <a:rPr lang="en-US" sz="3200" b="1" dirty="0"/>
              <a:t>…</a:t>
            </a:r>
          </a:p>
        </p:txBody>
      </p:sp>
      <p:cxnSp>
        <p:nvCxnSpPr>
          <p:cNvPr id="39" name="Straight Connector 38">
            <a:extLst>
              <a:ext uri="{FF2B5EF4-FFF2-40B4-BE49-F238E27FC236}">
                <a16:creationId xmlns:a16="http://schemas.microsoft.com/office/drawing/2014/main" id="{4CE9EC84-D6DF-CE46-A1D7-C8231883A456}"/>
              </a:ext>
            </a:extLst>
          </p:cNvPr>
          <p:cNvCxnSpPr>
            <a:cxnSpLocks/>
          </p:cNvCxnSpPr>
          <p:nvPr/>
        </p:nvCxnSpPr>
        <p:spPr>
          <a:xfrm>
            <a:off x="6816211"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2FDCAF-A7FA-CC41-966B-790A945C37F2}"/>
              </a:ext>
            </a:extLst>
          </p:cNvPr>
          <p:cNvCxnSpPr>
            <a:cxnSpLocks/>
          </p:cNvCxnSpPr>
          <p:nvPr/>
        </p:nvCxnSpPr>
        <p:spPr>
          <a:xfrm>
            <a:off x="6230057"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17EAB3-F9D5-3244-A386-81ABA4C3F6C9}"/>
              </a:ext>
            </a:extLst>
          </p:cNvPr>
          <p:cNvCxnSpPr>
            <a:cxnSpLocks/>
          </p:cNvCxnSpPr>
          <p:nvPr/>
        </p:nvCxnSpPr>
        <p:spPr>
          <a:xfrm>
            <a:off x="7425811"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13A6A90D-7822-7F4A-A7B2-99659708FF5A}"/>
              </a:ext>
            </a:extLst>
          </p:cNvPr>
          <p:cNvSpPr/>
          <p:nvPr/>
        </p:nvSpPr>
        <p:spPr>
          <a:xfrm>
            <a:off x="2107735" y="3578101"/>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cxnSp>
        <p:nvCxnSpPr>
          <p:cNvPr id="49" name="Straight Connector 48">
            <a:extLst>
              <a:ext uri="{FF2B5EF4-FFF2-40B4-BE49-F238E27FC236}">
                <a16:creationId xmlns:a16="http://schemas.microsoft.com/office/drawing/2014/main" id="{03E8C19B-AF1D-9441-B410-4AC117467E8A}"/>
              </a:ext>
            </a:extLst>
          </p:cNvPr>
          <p:cNvCxnSpPr>
            <a:cxnSpLocks/>
          </p:cNvCxnSpPr>
          <p:nvPr/>
        </p:nvCxnSpPr>
        <p:spPr>
          <a:xfrm>
            <a:off x="1679513" y="1907230"/>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8A2C7358-EA5D-1B48-869C-4435B2192829}"/>
              </a:ext>
            </a:extLst>
          </p:cNvPr>
          <p:cNvSpPr/>
          <p:nvPr/>
        </p:nvSpPr>
        <p:spPr>
          <a:xfrm>
            <a:off x="2097049" y="3577539"/>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61" name="Rounded Rectangle 60">
            <a:extLst>
              <a:ext uri="{FF2B5EF4-FFF2-40B4-BE49-F238E27FC236}">
                <a16:creationId xmlns:a16="http://schemas.microsoft.com/office/drawing/2014/main" id="{87840D1C-B8A4-944C-95F3-060CF8D79F0B}"/>
              </a:ext>
            </a:extLst>
          </p:cNvPr>
          <p:cNvSpPr/>
          <p:nvPr/>
        </p:nvSpPr>
        <p:spPr>
          <a:xfrm>
            <a:off x="2107736" y="1550009"/>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62" name="Rounded Rectangle 61">
            <a:extLst>
              <a:ext uri="{FF2B5EF4-FFF2-40B4-BE49-F238E27FC236}">
                <a16:creationId xmlns:a16="http://schemas.microsoft.com/office/drawing/2014/main" id="{B85600ED-B185-DA41-8A75-6B0187040DE6}"/>
              </a:ext>
            </a:extLst>
          </p:cNvPr>
          <p:cNvSpPr/>
          <p:nvPr/>
        </p:nvSpPr>
        <p:spPr>
          <a:xfrm>
            <a:off x="4018598" y="1550008"/>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63" name="Rounded Rectangle 62">
            <a:extLst>
              <a:ext uri="{FF2B5EF4-FFF2-40B4-BE49-F238E27FC236}">
                <a16:creationId xmlns:a16="http://schemas.microsoft.com/office/drawing/2014/main" id="{008226AC-3D90-814E-841D-4D6E9AEB9F0F}"/>
              </a:ext>
            </a:extLst>
          </p:cNvPr>
          <p:cNvSpPr/>
          <p:nvPr/>
        </p:nvSpPr>
        <p:spPr>
          <a:xfrm>
            <a:off x="5929460" y="1550008"/>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65" name="Rounded Rectangle 64">
            <a:extLst>
              <a:ext uri="{FF2B5EF4-FFF2-40B4-BE49-F238E27FC236}">
                <a16:creationId xmlns:a16="http://schemas.microsoft.com/office/drawing/2014/main" id="{B2866AD4-F277-294F-B130-B09BEFDED699}"/>
              </a:ext>
            </a:extLst>
          </p:cNvPr>
          <p:cNvSpPr/>
          <p:nvPr/>
        </p:nvSpPr>
        <p:spPr>
          <a:xfrm>
            <a:off x="2138171" y="3598026"/>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71" name="TextBox 70">
            <a:extLst>
              <a:ext uri="{FF2B5EF4-FFF2-40B4-BE49-F238E27FC236}">
                <a16:creationId xmlns:a16="http://schemas.microsoft.com/office/drawing/2014/main" id="{259912AE-BB48-5A4C-A4F2-0573FA3DAE02}"/>
              </a:ext>
            </a:extLst>
          </p:cNvPr>
          <p:cNvSpPr txBox="1"/>
          <p:nvPr/>
        </p:nvSpPr>
        <p:spPr>
          <a:xfrm rot="5400000">
            <a:off x="7032533" y="3021197"/>
            <a:ext cx="476412" cy="584775"/>
          </a:xfrm>
          <a:prstGeom prst="rect">
            <a:avLst/>
          </a:prstGeom>
          <a:noFill/>
        </p:spPr>
        <p:txBody>
          <a:bodyPr wrap="none" rtlCol="0">
            <a:spAutoFit/>
          </a:bodyPr>
          <a:lstStyle/>
          <a:p>
            <a:r>
              <a:rPr lang="en-US" sz="3200" b="1" dirty="0"/>
              <a:t>…</a:t>
            </a:r>
          </a:p>
        </p:txBody>
      </p:sp>
      <p:sp>
        <p:nvSpPr>
          <p:cNvPr id="72" name="Rounded Rectangle 71">
            <a:extLst>
              <a:ext uri="{FF2B5EF4-FFF2-40B4-BE49-F238E27FC236}">
                <a16:creationId xmlns:a16="http://schemas.microsoft.com/office/drawing/2014/main" id="{1FA1DFE8-F51E-6B4C-A221-C5BA666A05EC}"/>
              </a:ext>
            </a:extLst>
          </p:cNvPr>
          <p:cNvSpPr/>
          <p:nvPr/>
        </p:nvSpPr>
        <p:spPr>
          <a:xfrm>
            <a:off x="4014322" y="3601996"/>
            <a:ext cx="1833077"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73" name="Rounded Rectangle 72">
            <a:extLst>
              <a:ext uri="{FF2B5EF4-FFF2-40B4-BE49-F238E27FC236}">
                <a16:creationId xmlns:a16="http://schemas.microsoft.com/office/drawing/2014/main" id="{BF8B5715-BA0F-F04B-9858-93D908809CC3}"/>
              </a:ext>
            </a:extLst>
          </p:cNvPr>
          <p:cNvSpPr/>
          <p:nvPr/>
        </p:nvSpPr>
        <p:spPr>
          <a:xfrm>
            <a:off x="5880949" y="3604699"/>
            <a:ext cx="1833077"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cxnSp>
        <p:nvCxnSpPr>
          <p:cNvPr id="74" name="Straight Connector 73">
            <a:extLst>
              <a:ext uri="{FF2B5EF4-FFF2-40B4-BE49-F238E27FC236}">
                <a16:creationId xmlns:a16="http://schemas.microsoft.com/office/drawing/2014/main" id="{DE1ED3B7-F0CF-8044-A1B5-DBB49BB2B166}"/>
              </a:ext>
            </a:extLst>
          </p:cNvPr>
          <p:cNvCxnSpPr>
            <a:cxnSpLocks/>
          </p:cNvCxnSpPr>
          <p:nvPr/>
        </p:nvCxnSpPr>
        <p:spPr>
          <a:xfrm>
            <a:off x="1679512" y="2744086"/>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3CE6D9FA-AE25-D34D-BBED-47A09740AB53}"/>
              </a:ext>
            </a:extLst>
          </p:cNvPr>
          <p:cNvSpPr/>
          <p:nvPr/>
        </p:nvSpPr>
        <p:spPr>
          <a:xfrm>
            <a:off x="2107735" y="2394068"/>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46" name="Rounded Rectangle 45">
            <a:extLst>
              <a:ext uri="{FF2B5EF4-FFF2-40B4-BE49-F238E27FC236}">
                <a16:creationId xmlns:a16="http://schemas.microsoft.com/office/drawing/2014/main" id="{25A26FB7-DC88-DA42-A522-BBCD634F7E4B}"/>
              </a:ext>
            </a:extLst>
          </p:cNvPr>
          <p:cNvSpPr/>
          <p:nvPr/>
        </p:nvSpPr>
        <p:spPr>
          <a:xfrm>
            <a:off x="4018598" y="2394067"/>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48" name="Rounded Rectangle 47">
            <a:extLst>
              <a:ext uri="{FF2B5EF4-FFF2-40B4-BE49-F238E27FC236}">
                <a16:creationId xmlns:a16="http://schemas.microsoft.com/office/drawing/2014/main" id="{50F35488-E6A2-A04A-9B0D-2FAD428F8474}"/>
              </a:ext>
            </a:extLst>
          </p:cNvPr>
          <p:cNvSpPr/>
          <p:nvPr/>
        </p:nvSpPr>
        <p:spPr>
          <a:xfrm>
            <a:off x="5929460" y="2394067"/>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grpSp>
        <p:nvGrpSpPr>
          <p:cNvPr id="51" name="Group 50">
            <a:extLst>
              <a:ext uri="{FF2B5EF4-FFF2-40B4-BE49-F238E27FC236}">
                <a16:creationId xmlns:a16="http://schemas.microsoft.com/office/drawing/2014/main" id="{B6DF2231-DB85-B241-9993-8AE1DB16EE7F}"/>
              </a:ext>
            </a:extLst>
          </p:cNvPr>
          <p:cNvGrpSpPr/>
          <p:nvPr/>
        </p:nvGrpSpPr>
        <p:grpSpPr>
          <a:xfrm>
            <a:off x="2223724" y="2217982"/>
            <a:ext cx="5425328" cy="1445694"/>
            <a:chOff x="2215130" y="3511029"/>
            <a:chExt cx="5425328" cy="1445694"/>
          </a:xfrm>
        </p:grpSpPr>
        <p:sp>
          <p:nvSpPr>
            <p:cNvPr id="52" name="Down Arrow 51">
              <a:extLst>
                <a:ext uri="{FF2B5EF4-FFF2-40B4-BE49-F238E27FC236}">
                  <a16:creationId xmlns:a16="http://schemas.microsoft.com/office/drawing/2014/main" id="{F8A55AE1-BC0C-764F-AB49-7D43A5C49DEB}"/>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F029D9EA-22AF-6142-A5CD-807D56CC0CE2}"/>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a:extLst>
                <a:ext uri="{FF2B5EF4-FFF2-40B4-BE49-F238E27FC236}">
                  <a16:creationId xmlns:a16="http://schemas.microsoft.com/office/drawing/2014/main" id="{2C949FA9-465A-EE4C-A6A8-198071917687}"/>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a:extLst>
                <a:ext uri="{FF2B5EF4-FFF2-40B4-BE49-F238E27FC236}">
                  <a16:creationId xmlns:a16="http://schemas.microsoft.com/office/drawing/2014/main" id="{F8956FBA-648F-5D47-820D-E0372C2A9818}"/>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51736CD9-D762-F14A-8EF4-4F72B39971DD}"/>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D672F57B-DCF2-DE45-814E-C5A69EB2B9B2}"/>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09F6F610-BCEB-E54A-AFF8-B8DAEE688C8C}"/>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6446C428-5BFA-C04F-AA33-DF76AEA64A86}"/>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08277E65-FB07-F141-88D1-98F02F64A7F0}"/>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ounded Rectangle 63">
            <a:extLst>
              <a:ext uri="{FF2B5EF4-FFF2-40B4-BE49-F238E27FC236}">
                <a16:creationId xmlns:a16="http://schemas.microsoft.com/office/drawing/2014/main" id="{5F875A74-3FA0-6A43-A54C-A5CECB7AD656}"/>
              </a:ext>
            </a:extLst>
          </p:cNvPr>
          <p:cNvSpPr/>
          <p:nvPr/>
        </p:nvSpPr>
        <p:spPr>
          <a:xfrm rot="16200000">
            <a:off x="196875" y="2194778"/>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sp>
        <p:nvSpPr>
          <p:cNvPr id="85" name="Rounded Rectangle 84">
            <a:extLst>
              <a:ext uri="{FF2B5EF4-FFF2-40B4-BE49-F238E27FC236}">
                <a16:creationId xmlns:a16="http://schemas.microsoft.com/office/drawing/2014/main" id="{B0E2F4EC-3988-8041-8DC0-4C91D1B9D002}"/>
              </a:ext>
            </a:extLst>
          </p:cNvPr>
          <p:cNvSpPr/>
          <p:nvPr/>
        </p:nvSpPr>
        <p:spPr>
          <a:xfrm>
            <a:off x="2097049" y="3580242"/>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75" name="Group 74">
            <a:extLst>
              <a:ext uri="{FF2B5EF4-FFF2-40B4-BE49-F238E27FC236}">
                <a16:creationId xmlns:a16="http://schemas.microsoft.com/office/drawing/2014/main" id="{C7931A7D-3E87-B24F-A6C2-EA7C20BDA50B}"/>
              </a:ext>
            </a:extLst>
          </p:cNvPr>
          <p:cNvGrpSpPr/>
          <p:nvPr/>
        </p:nvGrpSpPr>
        <p:grpSpPr>
          <a:xfrm>
            <a:off x="2225401" y="3061507"/>
            <a:ext cx="5425328" cy="593799"/>
            <a:chOff x="2215130" y="3511029"/>
            <a:chExt cx="5425328" cy="1445694"/>
          </a:xfrm>
        </p:grpSpPr>
        <p:sp>
          <p:nvSpPr>
            <p:cNvPr id="76" name="Down Arrow 75">
              <a:extLst>
                <a:ext uri="{FF2B5EF4-FFF2-40B4-BE49-F238E27FC236}">
                  <a16:creationId xmlns:a16="http://schemas.microsoft.com/office/drawing/2014/main" id="{2D046AFB-8E70-DE46-A213-BABB07377FA5}"/>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a:extLst>
                <a:ext uri="{FF2B5EF4-FFF2-40B4-BE49-F238E27FC236}">
                  <a16:creationId xmlns:a16="http://schemas.microsoft.com/office/drawing/2014/main" id="{61C35E40-8973-A64C-9A74-0EA64A899425}"/>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255C93AA-D729-9B4D-8340-CD9CC10D53E5}"/>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a:extLst>
                <a:ext uri="{FF2B5EF4-FFF2-40B4-BE49-F238E27FC236}">
                  <a16:creationId xmlns:a16="http://schemas.microsoft.com/office/drawing/2014/main" id="{7323D263-3357-7346-9F17-054D9900B65F}"/>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Down Arrow 79">
              <a:extLst>
                <a:ext uri="{FF2B5EF4-FFF2-40B4-BE49-F238E27FC236}">
                  <a16:creationId xmlns:a16="http://schemas.microsoft.com/office/drawing/2014/main" id="{FD98BB0A-8985-EF41-8EE7-2DFA25690F6B}"/>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own Arrow 80">
              <a:extLst>
                <a:ext uri="{FF2B5EF4-FFF2-40B4-BE49-F238E27FC236}">
                  <a16:creationId xmlns:a16="http://schemas.microsoft.com/office/drawing/2014/main" id="{CA7B0E8A-4AF9-B64F-9AAC-8F2040BE079E}"/>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Down Arrow 81">
              <a:extLst>
                <a:ext uri="{FF2B5EF4-FFF2-40B4-BE49-F238E27FC236}">
                  <a16:creationId xmlns:a16="http://schemas.microsoft.com/office/drawing/2014/main" id="{B1FFFE46-5689-E848-AEAB-EE0ADEF3EF24}"/>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own Arrow 82">
              <a:extLst>
                <a:ext uri="{FF2B5EF4-FFF2-40B4-BE49-F238E27FC236}">
                  <a16:creationId xmlns:a16="http://schemas.microsoft.com/office/drawing/2014/main" id="{2B3CD94E-BAAD-1643-8E9A-A251763AFF87}"/>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own Arrow 83">
              <a:extLst>
                <a:ext uri="{FF2B5EF4-FFF2-40B4-BE49-F238E27FC236}">
                  <a16:creationId xmlns:a16="http://schemas.microsoft.com/office/drawing/2014/main" id="{DEF390EC-37F9-8B49-A703-B69F2A640B5A}"/>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ounded Rectangle 85">
            <a:extLst>
              <a:ext uri="{FF2B5EF4-FFF2-40B4-BE49-F238E27FC236}">
                <a16:creationId xmlns:a16="http://schemas.microsoft.com/office/drawing/2014/main" id="{19F29BC6-0AF5-0F4C-B4A5-934C80D0B34D}"/>
              </a:ext>
            </a:extLst>
          </p:cNvPr>
          <p:cNvSpPr/>
          <p:nvPr/>
        </p:nvSpPr>
        <p:spPr>
          <a:xfrm>
            <a:off x="2123016" y="3604698"/>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87" name="Rounded Rectangle 86">
            <a:extLst>
              <a:ext uri="{FF2B5EF4-FFF2-40B4-BE49-F238E27FC236}">
                <a16:creationId xmlns:a16="http://schemas.microsoft.com/office/drawing/2014/main" id="{F9A6104E-DE4E-D847-98DC-A146729432F7}"/>
              </a:ext>
            </a:extLst>
          </p:cNvPr>
          <p:cNvSpPr/>
          <p:nvPr/>
        </p:nvSpPr>
        <p:spPr>
          <a:xfrm>
            <a:off x="4014322" y="3604699"/>
            <a:ext cx="1833077"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88" name="Rounded Rectangle 87">
            <a:extLst>
              <a:ext uri="{FF2B5EF4-FFF2-40B4-BE49-F238E27FC236}">
                <a16:creationId xmlns:a16="http://schemas.microsoft.com/office/drawing/2014/main" id="{5AA5AC22-4071-DD48-84DE-446B88A1D361}"/>
              </a:ext>
            </a:extLst>
          </p:cNvPr>
          <p:cNvSpPr/>
          <p:nvPr/>
        </p:nvSpPr>
        <p:spPr>
          <a:xfrm>
            <a:off x="5912497" y="3599667"/>
            <a:ext cx="180115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89" name="Rounded Rectangle 88">
            <a:extLst>
              <a:ext uri="{FF2B5EF4-FFF2-40B4-BE49-F238E27FC236}">
                <a16:creationId xmlns:a16="http://schemas.microsoft.com/office/drawing/2014/main" id="{A66FEADF-FBA5-D942-A5BF-2E48971EAA44}"/>
              </a:ext>
            </a:extLst>
          </p:cNvPr>
          <p:cNvSpPr/>
          <p:nvPr/>
        </p:nvSpPr>
        <p:spPr>
          <a:xfrm>
            <a:off x="899227" y="5400958"/>
            <a:ext cx="1110088" cy="476247"/>
          </a:xfrm>
          <a:prstGeom prst="roundRect">
            <a:avLst>
              <a:gd name="adj" fmla="val 30435"/>
            </a:avLst>
          </a:prstGeom>
          <a:solidFill>
            <a:srgbClr val="5E9C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ACT R0</a:t>
            </a:r>
          </a:p>
        </p:txBody>
      </p:sp>
      <p:sp>
        <p:nvSpPr>
          <p:cNvPr id="90" name="Rounded Rectangle 89">
            <a:extLst>
              <a:ext uri="{FF2B5EF4-FFF2-40B4-BE49-F238E27FC236}">
                <a16:creationId xmlns:a16="http://schemas.microsoft.com/office/drawing/2014/main" id="{A5733E0B-DCDB-5B49-B417-6746129102D8}"/>
              </a:ext>
            </a:extLst>
          </p:cNvPr>
          <p:cNvSpPr/>
          <p:nvPr/>
        </p:nvSpPr>
        <p:spPr>
          <a:xfrm>
            <a:off x="2059909" y="5400957"/>
            <a:ext cx="642870"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2" name="Rounded Rectangle 91">
            <a:extLst>
              <a:ext uri="{FF2B5EF4-FFF2-40B4-BE49-F238E27FC236}">
                <a16:creationId xmlns:a16="http://schemas.microsoft.com/office/drawing/2014/main" id="{3D272EA8-6DE6-354C-8561-9164D1E57058}"/>
              </a:ext>
            </a:extLst>
          </p:cNvPr>
          <p:cNvSpPr/>
          <p:nvPr/>
        </p:nvSpPr>
        <p:spPr>
          <a:xfrm>
            <a:off x="4087995" y="5397862"/>
            <a:ext cx="1200882" cy="476247"/>
          </a:xfrm>
          <a:prstGeom prst="roundRect">
            <a:avLst>
              <a:gd name="adj" fmla="val 304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PRE R0</a:t>
            </a:r>
          </a:p>
        </p:txBody>
      </p:sp>
      <p:sp>
        <p:nvSpPr>
          <p:cNvPr id="93" name="Rounded Rectangle 92">
            <a:extLst>
              <a:ext uri="{FF2B5EF4-FFF2-40B4-BE49-F238E27FC236}">
                <a16:creationId xmlns:a16="http://schemas.microsoft.com/office/drawing/2014/main" id="{C4DAEE76-D520-B74D-BD4A-49EA8E5D4A80}"/>
              </a:ext>
            </a:extLst>
          </p:cNvPr>
          <p:cNvSpPr/>
          <p:nvPr/>
        </p:nvSpPr>
        <p:spPr>
          <a:xfrm>
            <a:off x="2750390" y="5393907"/>
            <a:ext cx="598179"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4" name="Rounded Rectangle 93">
            <a:extLst>
              <a:ext uri="{FF2B5EF4-FFF2-40B4-BE49-F238E27FC236}">
                <a16:creationId xmlns:a16="http://schemas.microsoft.com/office/drawing/2014/main" id="{19CC8096-46E9-D746-B451-CD8DCA6C2948}"/>
              </a:ext>
            </a:extLst>
          </p:cNvPr>
          <p:cNvSpPr/>
          <p:nvPr/>
        </p:nvSpPr>
        <p:spPr>
          <a:xfrm>
            <a:off x="3396180" y="5395822"/>
            <a:ext cx="644204"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5" name="Rounded Rectangle 94">
            <a:extLst>
              <a:ext uri="{FF2B5EF4-FFF2-40B4-BE49-F238E27FC236}">
                <a16:creationId xmlns:a16="http://schemas.microsoft.com/office/drawing/2014/main" id="{818CB4BD-0B9C-C449-BF62-D753D6F767C8}"/>
              </a:ext>
            </a:extLst>
          </p:cNvPr>
          <p:cNvSpPr/>
          <p:nvPr/>
        </p:nvSpPr>
        <p:spPr>
          <a:xfrm>
            <a:off x="5344881" y="5398918"/>
            <a:ext cx="1110088" cy="476247"/>
          </a:xfrm>
          <a:prstGeom prst="roundRect">
            <a:avLst>
              <a:gd name="adj" fmla="val 30435"/>
            </a:avLst>
          </a:prstGeom>
          <a:solidFill>
            <a:srgbClr val="5E9C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ACT R1</a:t>
            </a:r>
          </a:p>
        </p:txBody>
      </p:sp>
      <p:sp>
        <p:nvSpPr>
          <p:cNvPr id="96" name="Rounded Rectangle 95">
            <a:extLst>
              <a:ext uri="{FF2B5EF4-FFF2-40B4-BE49-F238E27FC236}">
                <a16:creationId xmlns:a16="http://schemas.microsoft.com/office/drawing/2014/main" id="{F869F965-0D30-8B4B-8976-B19A2BCDAE6B}"/>
              </a:ext>
            </a:extLst>
          </p:cNvPr>
          <p:cNvSpPr/>
          <p:nvPr/>
        </p:nvSpPr>
        <p:spPr>
          <a:xfrm>
            <a:off x="6505563" y="5398917"/>
            <a:ext cx="642870"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8" name="Rounded Rectangle 97">
            <a:extLst>
              <a:ext uri="{FF2B5EF4-FFF2-40B4-BE49-F238E27FC236}">
                <a16:creationId xmlns:a16="http://schemas.microsoft.com/office/drawing/2014/main" id="{106BF458-D3AD-3C4B-ADC4-3A79CB232325}"/>
              </a:ext>
            </a:extLst>
          </p:cNvPr>
          <p:cNvSpPr/>
          <p:nvPr/>
        </p:nvSpPr>
        <p:spPr>
          <a:xfrm>
            <a:off x="7196044" y="5391867"/>
            <a:ext cx="598179"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9" name="Rounded Rectangle 98">
            <a:extLst>
              <a:ext uri="{FF2B5EF4-FFF2-40B4-BE49-F238E27FC236}">
                <a16:creationId xmlns:a16="http://schemas.microsoft.com/office/drawing/2014/main" id="{F49F66E1-36E0-E14F-AF86-95ED86EC6972}"/>
              </a:ext>
            </a:extLst>
          </p:cNvPr>
          <p:cNvSpPr/>
          <p:nvPr/>
        </p:nvSpPr>
        <p:spPr>
          <a:xfrm>
            <a:off x="7841834" y="5393782"/>
            <a:ext cx="644204"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cxnSp>
        <p:nvCxnSpPr>
          <p:cNvPr id="68" name="Straight Arrow Connector 67">
            <a:extLst>
              <a:ext uri="{FF2B5EF4-FFF2-40B4-BE49-F238E27FC236}">
                <a16:creationId xmlns:a16="http://schemas.microsoft.com/office/drawing/2014/main" id="{1E636FCD-9BAA-437B-B3C8-612A514A3BA4}"/>
              </a:ext>
            </a:extLst>
          </p:cNvPr>
          <p:cNvCxnSpPr>
            <a:cxnSpLocks/>
          </p:cNvCxnSpPr>
          <p:nvPr/>
        </p:nvCxnSpPr>
        <p:spPr>
          <a:xfrm>
            <a:off x="899227" y="6081385"/>
            <a:ext cx="7586811"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63B11406-47B6-4EDE-B648-28865FB60007}"/>
              </a:ext>
            </a:extLst>
          </p:cNvPr>
          <p:cNvSpPr/>
          <p:nvPr/>
        </p:nvSpPr>
        <p:spPr>
          <a:xfrm>
            <a:off x="3340766" y="608138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mbria" panose="02040503050406030204" pitchFamily="18" charset="0"/>
              </a:rPr>
              <a:t>time</a:t>
            </a:r>
          </a:p>
        </p:txBody>
      </p:sp>
      <p:sp>
        <p:nvSpPr>
          <p:cNvPr id="91" name="Rectangle 90">
            <a:extLst>
              <a:ext uri="{FF2B5EF4-FFF2-40B4-BE49-F238E27FC236}">
                <a16:creationId xmlns:a16="http://schemas.microsoft.com/office/drawing/2014/main" id="{730D0332-B9F0-42DF-8281-4A827C037350}"/>
              </a:ext>
            </a:extLst>
          </p:cNvPr>
          <p:cNvSpPr/>
          <p:nvPr/>
        </p:nvSpPr>
        <p:spPr>
          <a:xfrm>
            <a:off x="2437902" y="4808093"/>
            <a:ext cx="4501068"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DRAM Command Sequence</a:t>
            </a:r>
          </a:p>
        </p:txBody>
      </p:sp>
    </p:spTree>
    <p:extLst>
      <p:ext uri="{BB962C8B-B14F-4D97-AF65-F5344CB8AC3E}">
        <p14:creationId xmlns:p14="http://schemas.microsoft.com/office/powerpoint/2010/main" val="200338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1000"/>
                                        <p:tgtEl>
                                          <p:spTgt spid="49"/>
                                        </p:tgtEl>
                                      </p:cBhvr>
                                    </p:animEffect>
                                  </p:childTnLst>
                                </p:cTn>
                              </p:par>
                              <p:par>
                                <p:cTn id="60" presetID="1" presetClass="entr" presetSubtype="0" fill="hold" grpId="0" nodeType="withEffect">
                                  <p:stCondLst>
                                    <p:cond delay="0"/>
                                  </p:stCondLst>
                                  <p:childTnLst>
                                    <p:set>
                                      <p:cBhvr>
                                        <p:cTn id="61" dur="1" fill="hold">
                                          <p:stCondLst>
                                            <p:cond delay="0"/>
                                          </p:stCondLst>
                                        </p:cTn>
                                        <p:tgtEl>
                                          <p:spTgt spid="8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ipe(up)">
                                      <p:cBhvr>
                                        <p:cTn id="66" dur="500"/>
                                        <p:tgtEl>
                                          <p:spTgt spid="51"/>
                                        </p:tgtEl>
                                      </p:cBhvr>
                                    </p:animEffect>
                                  </p:childTnLst>
                                </p:cTn>
                              </p:par>
                              <p:par>
                                <p:cTn id="67" presetID="22" presetClass="entr" presetSubtype="1" fill="hold" grpId="0" nodeType="withEffect">
                                  <p:stCondLst>
                                    <p:cond delay="30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1000"/>
                                        <p:tgtEl>
                                          <p:spTgt spid="50"/>
                                        </p:tgtEl>
                                      </p:cBhvr>
                                    </p:animEffect>
                                  </p:childTnLst>
                                </p:cTn>
                              </p:par>
                              <p:par>
                                <p:cTn id="70" presetID="22" presetClass="exit" presetSubtype="1" fill="hold" nodeType="withEffect">
                                  <p:stCondLst>
                                    <p:cond delay="400"/>
                                  </p:stCondLst>
                                  <p:childTnLst>
                                    <p:animEffect transition="out" filter="wipe(up)">
                                      <p:cBhvr>
                                        <p:cTn id="71" dur="500"/>
                                        <p:tgtEl>
                                          <p:spTgt spid="51"/>
                                        </p:tgtEl>
                                      </p:cBhvr>
                                    </p:animEffect>
                                    <p:set>
                                      <p:cBhvr>
                                        <p:cTn id="72" dur="1" fill="hold">
                                          <p:stCondLst>
                                            <p:cond delay="499"/>
                                          </p:stCondLst>
                                        </p:cTn>
                                        <p:tgtEl>
                                          <p:spTgt spid="5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6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7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xit" presetSubtype="2" fill="hold" nodeType="clickEffect">
                                  <p:stCondLst>
                                    <p:cond delay="0"/>
                                  </p:stCondLst>
                                  <p:childTnLst>
                                    <p:animEffect transition="out" filter="wipe(right)">
                                      <p:cBhvr>
                                        <p:cTn id="98" dur="1000"/>
                                        <p:tgtEl>
                                          <p:spTgt spid="49"/>
                                        </p:tgtEl>
                                      </p:cBhvr>
                                    </p:animEffect>
                                    <p:set>
                                      <p:cBhvr>
                                        <p:cTn id="99" dur="1" fill="hold">
                                          <p:stCondLst>
                                            <p:cond delay="999"/>
                                          </p:stCondLst>
                                        </p:cTn>
                                        <p:tgtEl>
                                          <p:spTgt spid="49"/>
                                        </p:tgtEl>
                                        <p:attrNameLst>
                                          <p:attrName>style.visibility</p:attrName>
                                        </p:attrNameLst>
                                      </p:cBhvr>
                                      <p:to>
                                        <p:strVal val="hidden"/>
                                      </p:to>
                                    </p:set>
                                  </p:childTnLst>
                                </p:cTn>
                              </p:par>
                              <p:par>
                                <p:cTn id="100" presetID="1" presetClass="entr" presetSubtype="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50"/>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7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wipe(left)">
                                      <p:cBhvr>
                                        <p:cTn id="110" dur="1000"/>
                                        <p:tgtEl>
                                          <p:spTgt spid="74"/>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wipe(up)">
                                      <p:cBhvr>
                                        <p:cTn id="117" dur="500"/>
                                        <p:tgtEl>
                                          <p:spTgt spid="75"/>
                                        </p:tgtEl>
                                      </p:cBhvr>
                                    </p:animEffect>
                                  </p:childTnLst>
                                </p:cTn>
                              </p:par>
                              <p:par>
                                <p:cTn id="118" presetID="22" presetClass="exit" presetSubtype="1" fill="hold" nodeType="withEffect">
                                  <p:stCondLst>
                                    <p:cond delay="400"/>
                                  </p:stCondLst>
                                  <p:childTnLst>
                                    <p:animEffect transition="out" filter="wipe(up)">
                                      <p:cBhvr>
                                        <p:cTn id="119" dur="500"/>
                                        <p:tgtEl>
                                          <p:spTgt spid="75"/>
                                        </p:tgtEl>
                                      </p:cBhvr>
                                    </p:animEffect>
                                    <p:set>
                                      <p:cBhvr>
                                        <p:cTn id="120" dur="1" fill="hold">
                                          <p:stCondLst>
                                            <p:cond delay="499"/>
                                          </p:stCondLst>
                                        </p:cTn>
                                        <p:tgtEl>
                                          <p:spTgt spid="75"/>
                                        </p:tgtEl>
                                        <p:attrNameLst>
                                          <p:attrName>style.visibility</p:attrName>
                                        </p:attrNameLst>
                                      </p:cBhvr>
                                      <p:to>
                                        <p:strVal val="hidden"/>
                                      </p:to>
                                    </p:set>
                                  </p:childTnLst>
                                </p:cTn>
                              </p:par>
                              <p:par>
                                <p:cTn id="121" presetID="22" presetClass="entr" presetSubtype="1" fill="hold" grpId="0" nodeType="withEffect">
                                  <p:stCondLst>
                                    <p:cond delay="300"/>
                                  </p:stCondLst>
                                  <p:childTnLst>
                                    <p:set>
                                      <p:cBhvr>
                                        <p:cTn id="122" dur="1" fill="hold">
                                          <p:stCondLst>
                                            <p:cond delay="0"/>
                                          </p:stCondLst>
                                        </p:cTn>
                                        <p:tgtEl>
                                          <p:spTgt spid="85"/>
                                        </p:tgtEl>
                                        <p:attrNameLst>
                                          <p:attrName>style.visibility</p:attrName>
                                        </p:attrNameLst>
                                      </p:cBhvr>
                                      <p:to>
                                        <p:strVal val="visible"/>
                                      </p:to>
                                    </p:set>
                                    <p:animEffect transition="in" filter="wipe(up)">
                                      <p:cBhvr>
                                        <p:cTn id="123" dur="500"/>
                                        <p:tgtEl>
                                          <p:spTgt spid="85"/>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86"/>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87"/>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98"/>
                                        </p:tgtEl>
                                        <p:attrNameLst>
                                          <p:attrName>style.visibility</p:attrName>
                                        </p:attrNameLst>
                                      </p:cBhvr>
                                      <p:to>
                                        <p:strVal val="visible"/>
                                      </p:to>
                                    </p:set>
                                  </p:childTnLst>
                                </p:cTn>
                              </p:par>
                              <p:par>
                                <p:cTn id="136" presetID="1" presetClass="exit" presetSubtype="0" fill="hold" grpId="1" nodeType="withEffect">
                                  <p:stCondLst>
                                    <p:cond delay="0"/>
                                  </p:stCondLst>
                                  <p:childTnLst>
                                    <p:set>
                                      <p:cBhvr>
                                        <p:cTn id="137" dur="1" fill="hold">
                                          <p:stCondLst>
                                            <p:cond delay="0"/>
                                          </p:stCondLst>
                                        </p:cTn>
                                        <p:tgtEl>
                                          <p:spTgt spid="8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88"/>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99"/>
                                        </p:tgtEl>
                                        <p:attrNameLst>
                                          <p:attrName>style.visibility</p:attrName>
                                        </p:attrNameLst>
                                      </p:cBhvr>
                                      <p:to>
                                        <p:strVal val="visible"/>
                                      </p:to>
                                    </p:set>
                                  </p:childTnLst>
                                </p:cTn>
                              </p:par>
                              <p:par>
                                <p:cTn id="144" presetID="1" presetClass="exit" presetSubtype="0" fill="hold" grpId="1" nodeType="withEffect">
                                  <p:stCondLst>
                                    <p:cond delay="0"/>
                                  </p:stCondLst>
                                  <p:childTnLst>
                                    <p:set>
                                      <p:cBhvr>
                                        <p:cTn id="145" dur="1" fill="hold">
                                          <p:stCondLst>
                                            <p:cond delay="0"/>
                                          </p:stCondLst>
                                        </p:cTn>
                                        <p:tgtEl>
                                          <p:spTgt spid="87"/>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47" grpId="0" animBg="1"/>
      <p:bldP spid="50" grpId="0" animBg="1"/>
      <p:bldP spid="50" grpId="1" animBg="1"/>
      <p:bldP spid="61" grpId="0" animBg="1"/>
      <p:bldP spid="62" grpId="0" animBg="1"/>
      <p:bldP spid="63" grpId="0" animBg="1"/>
      <p:bldP spid="65" grpId="0" animBg="1"/>
      <p:bldP spid="65" grpId="1" animBg="1"/>
      <p:bldP spid="71" grpId="0"/>
      <p:bldP spid="72" grpId="0" animBg="1"/>
      <p:bldP spid="72" grpId="1" animBg="1"/>
      <p:bldP spid="73" grpId="0" animBg="1"/>
      <p:bldP spid="73" grpId="1" animBg="1"/>
      <p:bldP spid="45" grpId="0" animBg="1"/>
      <p:bldP spid="46" grpId="0" animBg="1"/>
      <p:bldP spid="48" grpId="0" animBg="1"/>
      <p:bldP spid="64" grpId="0" animBg="1"/>
      <p:bldP spid="85" grpId="0" animBg="1"/>
      <p:bldP spid="86" grpId="0" animBg="1"/>
      <p:bldP spid="86" grpId="1" animBg="1"/>
      <p:bldP spid="87" grpId="0" animBg="1"/>
      <p:bldP spid="87" grpId="1" animBg="1"/>
      <p:bldP spid="88" grpId="0" animBg="1"/>
      <p:bldP spid="88" grpId="1" animBg="1"/>
      <p:bldP spid="89" grpId="0" animBg="1"/>
      <p:bldP spid="90" grpId="0" animBg="1"/>
      <p:bldP spid="92" grpId="0" animBg="1"/>
      <p:bldP spid="93" grpId="0" animBg="1"/>
      <p:bldP spid="94" grpId="0" animBg="1"/>
      <p:bldP spid="95" grpId="0" animBg="1"/>
      <p:bldP spid="96" grpId="0" animBg="1"/>
      <p:bldP spid="98" grpId="0" animBg="1"/>
      <p:bldP spid="99"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586BA-B332-6042-9F37-42FBF7B51971}"/>
              </a:ext>
            </a:extLst>
          </p:cNvPr>
          <p:cNvSpPr>
            <a:spLocks noGrp="1"/>
          </p:cNvSpPr>
          <p:nvPr>
            <p:ph type="title"/>
          </p:nvPr>
        </p:nvSpPr>
        <p:spPr/>
        <p:txBody>
          <a:bodyPr/>
          <a:lstStyle/>
          <a:p>
            <a:r>
              <a:rPr lang="en-US" b="1" dirty="0"/>
              <a:t>Characterization Results</a:t>
            </a:r>
          </a:p>
        </p:txBody>
      </p:sp>
      <p:sp>
        <p:nvSpPr>
          <p:cNvPr id="3" name="Content Placeholder 2">
            <a:extLst>
              <a:ext uri="{FF2B5EF4-FFF2-40B4-BE49-F238E27FC236}">
                <a16:creationId xmlns:a16="http://schemas.microsoft.com/office/drawing/2014/main" id="{174E40E4-85C2-4C44-A476-CA7E10B3C69B}"/>
              </a:ext>
            </a:extLst>
          </p:cNvPr>
          <p:cNvSpPr>
            <a:spLocks noGrp="1"/>
          </p:cNvSpPr>
          <p:nvPr>
            <p:ph idx="1"/>
          </p:nvPr>
        </p:nvSpPr>
        <p:spPr>
          <a:xfrm>
            <a:off x="75991" y="1016732"/>
            <a:ext cx="8987622" cy="5318753"/>
          </a:xfrm>
        </p:spPr>
        <p:txBody>
          <a:bodyPr/>
          <a:lstStyle/>
          <a:p>
            <a:pPr marL="514350" indent="-514350">
              <a:spcBef>
                <a:spcPts val="600"/>
              </a:spcBef>
              <a:buFont typeface="+mj-lt"/>
              <a:buAutoNum type="arabicPeriod"/>
            </a:pPr>
            <a:r>
              <a:rPr lang="en-US" sz="2800" dirty="0"/>
              <a:t> </a:t>
            </a:r>
            <a:r>
              <a:rPr lang="en-US" sz="2800" b="1" dirty="0" err="1">
                <a:solidFill>
                  <a:schemeClr val="accent5">
                    <a:lumMod val="75000"/>
                  </a:schemeClr>
                </a:solidFill>
              </a:rPr>
              <a:t>RowHammer</a:t>
            </a:r>
            <a:r>
              <a:rPr lang="en-US" sz="2800" b="1" dirty="0">
                <a:solidFill>
                  <a:schemeClr val="accent5">
                    <a:lumMod val="75000"/>
                  </a:schemeClr>
                </a:solidFill>
              </a:rPr>
              <a:t> Vulnerability</a:t>
            </a:r>
            <a:r>
              <a:rPr lang="en-US" sz="2800" b="1" dirty="0"/>
              <a:t> </a:t>
            </a:r>
            <a:r>
              <a:rPr lang="en-US" sz="2800" dirty="0"/>
              <a:t>of DRAM chips we test</a:t>
            </a:r>
          </a:p>
          <a:p>
            <a:pPr marL="514350" indent="-514350">
              <a:spcBef>
                <a:spcPts val="600"/>
              </a:spcBef>
              <a:buFont typeface="+mj-lt"/>
              <a:buAutoNum type="arabicPeriod"/>
            </a:pPr>
            <a:endParaRPr lang="en-US" sz="2800" dirty="0"/>
          </a:p>
          <a:p>
            <a:pPr marL="514350" indent="-514350">
              <a:spcBef>
                <a:spcPts val="600"/>
              </a:spcBef>
              <a:buFont typeface="+mj-lt"/>
              <a:buAutoNum type="arabicPeriod"/>
            </a:pPr>
            <a:r>
              <a:rPr lang="en-US" sz="2800" dirty="0"/>
              <a:t> </a:t>
            </a:r>
            <a:r>
              <a:rPr lang="en-US" sz="2800" b="1" dirty="0">
                <a:solidFill>
                  <a:schemeClr val="accent5">
                    <a:lumMod val="75000"/>
                  </a:schemeClr>
                </a:solidFill>
              </a:rPr>
              <a:t>Data Pattern Dependence </a:t>
            </a:r>
            <a:r>
              <a:rPr lang="en-US" sz="2800" dirty="0"/>
              <a:t>of </a:t>
            </a:r>
            <a:r>
              <a:rPr lang="en-US" sz="2800" dirty="0" err="1"/>
              <a:t>RowHammer</a:t>
            </a:r>
            <a:r>
              <a:rPr lang="en-US" sz="2800" dirty="0"/>
              <a:t> bit flips</a:t>
            </a:r>
          </a:p>
          <a:p>
            <a:pPr marL="514350" indent="-514350">
              <a:spcBef>
                <a:spcPts val="600"/>
              </a:spcBef>
              <a:buFont typeface="+mj-lt"/>
              <a:buAutoNum type="arabicPeriod"/>
            </a:pPr>
            <a:endParaRPr lang="en-US" sz="2800" dirty="0"/>
          </a:p>
          <a:p>
            <a:pPr marL="514350" indent="-514350">
              <a:spcBef>
                <a:spcPts val="600"/>
              </a:spcBef>
              <a:buFont typeface="+mj-lt"/>
              <a:buAutoNum type="arabicPeriod"/>
            </a:pPr>
            <a:r>
              <a:rPr lang="en-US" sz="2800" dirty="0"/>
              <a:t> </a:t>
            </a:r>
            <a:r>
              <a:rPr lang="en-US" sz="2800" b="1" dirty="0">
                <a:solidFill>
                  <a:schemeClr val="accent5">
                    <a:lumMod val="75000"/>
                  </a:schemeClr>
                </a:solidFill>
              </a:rPr>
              <a:t>Hammer Count effects </a:t>
            </a:r>
            <a:r>
              <a:rPr lang="en-US" sz="2800" dirty="0"/>
              <a:t>on </a:t>
            </a:r>
            <a:r>
              <a:rPr lang="en-US" sz="2800" dirty="0" err="1"/>
              <a:t>RowHammer</a:t>
            </a:r>
            <a:r>
              <a:rPr lang="en-US" sz="2800" dirty="0"/>
              <a:t> bit flips</a:t>
            </a:r>
          </a:p>
          <a:p>
            <a:pPr marL="514350" indent="-514350">
              <a:spcBef>
                <a:spcPts val="600"/>
              </a:spcBef>
              <a:buFont typeface="+mj-lt"/>
              <a:buAutoNum type="arabicPeriod"/>
            </a:pPr>
            <a:endParaRPr lang="en-US" sz="2800" dirty="0"/>
          </a:p>
          <a:p>
            <a:pPr marL="514350" indent="-514350">
              <a:spcBef>
                <a:spcPts val="600"/>
              </a:spcBef>
              <a:buFont typeface="+mj-lt"/>
              <a:buAutoNum type="arabicPeriod"/>
            </a:pPr>
            <a:r>
              <a:rPr lang="en-US" sz="2800" dirty="0"/>
              <a:t> </a:t>
            </a:r>
            <a:r>
              <a:rPr lang="en-US" sz="2800" b="1" dirty="0">
                <a:solidFill>
                  <a:schemeClr val="accent5">
                    <a:lumMod val="75000"/>
                  </a:schemeClr>
                </a:solidFill>
              </a:rPr>
              <a:t>Spatial Analysis </a:t>
            </a:r>
            <a:r>
              <a:rPr lang="en-US" sz="2800" dirty="0"/>
              <a:t>on </a:t>
            </a:r>
            <a:r>
              <a:rPr lang="en-US" sz="2800" dirty="0" err="1"/>
              <a:t>RowHammer</a:t>
            </a:r>
            <a:r>
              <a:rPr lang="en-US" sz="2800" dirty="0"/>
              <a:t> bit flips</a:t>
            </a:r>
          </a:p>
          <a:p>
            <a:pPr marL="514350" indent="-514350">
              <a:spcBef>
                <a:spcPts val="600"/>
              </a:spcBef>
              <a:buFont typeface="+mj-lt"/>
              <a:buAutoNum type="arabicPeriod"/>
            </a:pPr>
            <a:endParaRPr lang="en-US" sz="2800" dirty="0"/>
          </a:p>
          <a:p>
            <a:pPr marL="514350" indent="-514350">
              <a:spcBef>
                <a:spcPts val="600"/>
              </a:spcBef>
              <a:buFont typeface="+mj-lt"/>
              <a:buAutoNum type="arabicPeriod"/>
            </a:pPr>
            <a:r>
              <a:rPr lang="en-US" sz="2800" dirty="0"/>
              <a:t> </a:t>
            </a:r>
            <a:r>
              <a:rPr lang="en-US" sz="2800" b="1" dirty="0">
                <a:solidFill>
                  <a:schemeClr val="accent5">
                    <a:lumMod val="75000"/>
                  </a:schemeClr>
                </a:solidFill>
              </a:rPr>
              <a:t>First </a:t>
            </a:r>
            <a:r>
              <a:rPr lang="en-US" sz="2800" b="1" dirty="0" err="1">
                <a:solidFill>
                  <a:schemeClr val="accent5">
                    <a:lumMod val="75000"/>
                  </a:schemeClr>
                </a:solidFill>
              </a:rPr>
              <a:t>RowHammer</a:t>
            </a:r>
            <a:r>
              <a:rPr lang="en-US" sz="2800" b="1" dirty="0">
                <a:solidFill>
                  <a:schemeClr val="accent5">
                    <a:lumMod val="75000"/>
                  </a:schemeClr>
                </a:solidFill>
              </a:rPr>
              <a:t> Bit Flips </a:t>
            </a:r>
            <a:r>
              <a:rPr lang="en-US" sz="2800" dirty="0"/>
              <a:t>per device</a:t>
            </a:r>
          </a:p>
          <a:p>
            <a:pPr marL="514350" indent="-514350">
              <a:spcBef>
                <a:spcPts val="600"/>
              </a:spcBef>
              <a:buFont typeface="+mj-lt"/>
              <a:buAutoNum type="arabicPeriod"/>
            </a:pPr>
            <a:endParaRPr lang="en-US" sz="2800" b="1" dirty="0">
              <a:solidFill>
                <a:schemeClr val="accent5">
                  <a:lumMod val="75000"/>
                </a:schemeClr>
              </a:solidFill>
            </a:endParaRPr>
          </a:p>
          <a:p>
            <a:pPr marL="514350" indent="-514350">
              <a:spcBef>
                <a:spcPts val="600"/>
              </a:spcBef>
              <a:buFont typeface="+mj-lt"/>
              <a:buAutoNum type="arabicPeriod"/>
            </a:pPr>
            <a:r>
              <a:rPr lang="en-US" sz="2800" dirty="0"/>
              <a:t> </a:t>
            </a:r>
            <a:r>
              <a:rPr lang="en-US" sz="2800" b="1" dirty="0">
                <a:solidFill>
                  <a:schemeClr val="accent5">
                    <a:lumMod val="75000"/>
                  </a:schemeClr>
                </a:solidFill>
              </a:rPr>
              <a:t>Error Correcting Codes </a:t>
            </a:r>
            <a:r>
              <a:rPr lang="en-US" sz="2800" dirty="0"/>
              <a:t>in </a:t>
            </a:r>
            <a:r>
              <a:rPr lang="en-US" sz="2800" dirty="0" err="1"/>
              <a:t>RowHammer</a:t>
            </a:r>
            <a:r>
              <a:rPr lang="en-US" sz="2800" dirty="0"/>
              <a:t> mitigation</a:t>
            </a:r>
            <a:endParaRPr lang="en-US" sz="2800" b="1" dirty="0">
              <a:solidFill>
                <a:schemeClr val="accent5">
                  <a:lumMod val="75000"/>
                </a:schemeClr>
              </a:solidFill>
            </a:endParaRPr>
          </a:p>
        </p:txBody>
      </p:sp>
    </p:spTree>
    <p:extLst>
      <p:ext uri="{BB962C8B-B14F-4D97-AF65-F5344CB8AC3E}">
        <p14:creationId xmlns:p14="http://schemas.microsoft.com/office/powerpoint/2010/main" val="39981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751AF7B9-C9DC-4433-AE03-E2F1D3BCA68C}"/>
              </a:ext>
            </a:extLst>
          </p:cNvPr>
          <p:cNvCxnSpPr>
            <a:cxnSpLocks/>
          </p:cNvCxnSpPr>
          <p:nvPr/>
        </p:nvCxnSpPr>
        <p:spPr>
          <a:xfrm>
            <a:off x="646333" y="2429191"/>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B33461-1B22-436E-99FA-C01E469B39D3}"/>
              </a:ext>
            </a:extLst>
          </p:cNvPr>
          <p:cNvCxnSpPr>
            <a:cxnSpLocks/>
          </p:cNvCxnSpPr>
          <p:nvPr/>
        </p:nvCxnSpPr>
        <p:spPr>
          <a:xfrm>
            <a:off x="646333" y="262203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4C31E64-8BBC-4CFD-A07C-66FB51BDA4F7}"/>
              </a:ext>
            </a:extLst>
          </p:cNvPr>
          <p:cNvCxnSpPr>
            <a:cxnSpLocks/>
          </p:cNvCxnSpPr>
          <p:nvPr/>
        </p:nvCxnSpPr>
        <p:spPr>
          <a:xfrm>
            <a:off x="646333" y="2236349"/>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62355A-1AF4-454E-9718-B3EFFB0A66DB}"/>
              </a:ext>
            </a:extLst>
          </p:cNvPr>
          <p:cNvCxnSpPr>
            <a:cxnSpLocks/>
          </p:cNvCxnSpPr>
          <p:nvPr/>
        </p:nvCxnSpPr>
        <p:spPr>
          <a:xfrm>
            <a:off x="646333" y="2814875"/>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3BFFE2-F29A-43BE-8C29-7E0265E98DE2}"/>
              </a:ext>
            </a:extLst>
          </p:cNvPr>
          <p:cNvCxnSpPr>
            <a:cxnSpLocks/>
          </p:cNvCxnSpPr>
          <p:nvPr/>
        </p:nvCxnSpPr>
        <p:spPr>
          <a:xfrm>
            <a:off x="646333" y="3007717"/>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125AD8-AC86-4707-BFAC-CE1A7EB9E901}"/>
              </a:ext>
            </a:extLst>
          </p:cNvPr>
          <p:cNvCxnSpPr>
            <a:cxnSpLocks/>
          </p:cNvCxnSpPr>
          <p:nvPr/>
        </p:nvCxnSpPr>
        <p:spPr>
          <a:xfrm>
            <a:off x="646333" y="3393401"/>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F0BEB1-86C5-4FCE-946D-47F8E55C7593}"/>
              </a:ext>
            </a:extLst>
          </p:cNvPr>
          <p:cNvCxnSpPr>
            <a:cxnSpLocks/>
          </p:cNvCxnSpPr>
          <p:nvPr/>
        </p:nvCxnSpPr>
        <p:spPr>
          <a:xfrm>
            <a:off x="646333" y="358624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B327EB-42E3-4094-B4AF-1BA4C677A3C4}"/>
              </a:ext>
            </a:extLst>
          </p:cNvPr>
          <p:cNvCxnSpPr>
            <a:cxnSpLocks/>
          </p:cNvCxnSpPr>
          <p:nvPr/>
        </p:nvCxnSpPr>
        <p:spPr>
          <a:xfrm>
            <a:off x="646333" y="3200559"/>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350AF1-8F2F-4439-9E59-D6FFC54226A0}"/>
              </a:ext>
            </a:extLst>
          </p:cNvPr>
          <p:cNvCxnSpPr>
            <a:cxnSpLocks/>
          </p:cNvCxnSpPr>
          <p:nvPr/>
        </p:nvCxnSpPr>
        <p:spPr>
          <a:xfrm>
            <a:off x="646333" y="3779085"/>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50E261-A6A0-46DD-90D3-745555CA9DD3}"/>
              </a:ext>
            </a:extLst>
          </p:cNvPr>
          <p:cNvCxnSpPr>
            <a:cxnSpLocks/>
          </p:cNvCxnSpPr>
          <p:nvPr/>
        </p:nvCxnSpPr>
        <p:spPr>
          <a:xfrm>
            <a:off x="646333" y="3971927"/>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E1B80EC-4065-4BA5-A3F4-23412747AD4C}"/>
              </a:ext>
            </a:extLst>
          </p:cNvPr>
          <p:cNvCxnSpPr>
            <a:cxnSpLocks/>
          </p:cNvCxnSpPr>
          <p:nvPr/>
        </p:nvCxnSpPr>
        <p:spPr>
          <a:xfrm>
            <a:off x="646333" y="4164769"/>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3C317B-C24A-4DC6-9B1D-2669B8D0ABB1}"/>
              </a:ext>
            </a:extLst>
          </p:cNvPr>
          <p:cNvCxnSpPr>
            <a:cxnSpLocks/>
          </p:cNvCxnSpPr>
          <p:nvPr/>
        </p:nvCxnSpPr>
        <p:spPr>
          <a:xfrm>
            <a:off x="646333" y="4357611"/>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030042-0CE8-4845-BAED-8BE96D6FDC4E}"/>
              </a:ext>
            </a:extLst>
          </p:cNvPr>
          <p:cNvCxnSpPr>
            <a:cxnSpLocks/>
          </p:cNvCxnSpPr>
          <p:nvPr/>
        </p:nvCxnSpPr>
        <p:spPr>
          <a:xfrm>
            <a:off x="646333" y="4743295"/>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7F13522-135E-4996-A4E6-E75C15291236}"/>
              </a:ext>
            </a:extLst>
          </p:cNvPr>
          <p:cNvCxnSpPr>
            <a:cxnSpLocks/>
          </p:cNvCxnSpPr>
          <p:nvPr/>
        </p:nvCxnSpPr>
        <p:spPr>
          <a:xfrm>
            <a:off x="646333" y="4936137"/>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B8CF3C0-81FC-4467-B5EC-7C2CB82FD055}"/>
              </a:ext>
            </a:extLst>
          </p:cNvPr>
          <p:cNvCxnSpPr>
            <a:cxnSpLocks/>
          </p:cNvCxnSpPr>
          <p:nvPr/>
        </p:nvCxnSpPr>
        <p:spPr>
          <a:xfrm>
            <a:off x="646333" y="455045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A8A3E6-329B-400E-9F25-D90B87792177}"/>
              </a:ext>
            </a:extLst>
          </p:cNvPr>
          <p:cNvCxnSpPr>
            <a:cxnSpLocks/>
          </p:cNvCxnSpPr>
          <p:nvPr/>
        </p:nvCxnSpPr>
        <p:spPr>
          <a:xfrm>
            <a:off x="646333" y="512897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a:t>DRAM Organization</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dirty="0"/>
          </a:p>
        </p:txBody>
      </p:sp>
      <p:sp>
        <p:nvSpPr>
          <p:cNvPr id="5" name="Rounded Rectangle 4">
            <a:extLst>
              <a:ext uri="{FF2B5EF4-FFF2-40B4-BE49-F238E27FC236}">
                <a16:creationId xmlns:a16="http://schemas.microsoft.com/office/drawing/2014/main" id="{7A085F27-A4ED-C14E-AD95-8BF59A083EB0}"/>
              </a:ext>
            </a:extLst>
          </p:cNvPr>
          <p:cNvSpPr/>
          <p:nvPr/>
        </p:nvSpPr>
        <p:spPr>
          <a:xfrm>
            <a:off x="896015" y="1738849"/>
            <a:ext cx="7984215" cy="3971302"/>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AA33524-C9AD-7A48-82EA-CEEBE4A499DF}"/>
              </a:ext>
            </a:extLst>
          </p:cNvPr>
          <p:cNvSpPr txBox="1"/>
          <p:nvPr/>
        </p:nvSpPr>
        <p:spPr>
          <a:xfrm rot="16200000">
            <a:off x="-952182" y="3401337"/>
            <a:ext cx="2550698" cy="646331"/>
          </a:xfrm>
          <a:prstGeom prst="rect">
            <a:avLst/>
          </a:prstGeom>
          <a:noFill/>
        </p:spPr>
        <p:txBody>
          <a:bodyPr wrap="none" rtlCol="0">
            <a:spAutoFit/>
          </a:bodyPr>
          <a:lstStyle/>
          <a:p>
            <a:r>
              <a:rPr lang="en-US" sz="3600" dirty="0">
                <a:latin typeface="Cambria" panose="02040503050406030204" pitchFamily="18" charset="0"/>
              </a:rPr>
              <a:t>DRAM Bank</a:t>
            </a:r>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341120" y="2369802"/>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341120" y="3055602"/>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341120" y="373761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341120" y="4411962"/>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341120" y="5052511"/>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752600" y="2036418"/>
            <a:ext cx="6278880" cy="649632"/>
          </a:xfrm>
          <a:prstGeom prst="rect">
            <a:avLst/>
          </a:prstGeom>
          <a:solidFill>
            <a:srgbClr val="DEEBF7">
              <a:alpha val="52157"/>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sp>
        <p:nvSpPr>
          <p:cNvPr id="13" name="Rectangle 12">
            <a:extLst>
              <a:ext uri="{FF2B5EF4-FFF2-40B4-BE49-F238E27FC236}">
                <a16:creationId xmlns:a16="http://schemas.microsoft.com/office/drawing/2014/main" id="{615884F7-A7E6-BC4D-9216-A6F9802D95B8}"/>
              </a:ext>
            </a:extLst>
          </p:cNvPr>
          <p:cNvSpPr/>
          <p:nvPr/>
        </p:nvSpPr>
        <p:spPr>
          <a:xfrm>
            <a:off x="1752600" y="4744769"/>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2D8F15-5607-4CB3-8C48-DD77D753E2E6}"/>
              </a:ext>
            </a:extLst>
          </p:cNvPr>
          <p:cNvSpPr/>
          <p:nvPr/>
        </p:nvSpPr>
        <p:spPr>
          <a:xfrm>
            <a:off x="5627352" y="1048815"/>
            <a:ext cx="3219151" cy="523220"/>
          </a:xfrm>
          <a:prstGeom prst="rect">
            <a:avLst/>
          </a:prstGeom>
        </p:spPr>
        <p:txBody>
          <a:bodyPr wrap="none">
            <a:spAutoFit/>
          </a:bodyPr>
          <a:lstStyle/>
          <a:p>
            <a:pPr algn="ctr"/>
            <a:r>
              <a:rPr lang="en-US" sz="2800" dirty="0">
                <a:latin typeface="Cambria" panose="02040503050406030204" pitchFamily="18" charset="0"/>
              </a:rPr>
              <a:t>Row of storage cells</a:t>
            </a:r>
          </a:p>
        </p:txBody>
      </p:sp>
      <p:cxnSp>
        <p:nvCxnSpPr>
          <p:cNvPr id="14" name="Straight Arrow Connector 13">
            <a:extLst>
              <a:ext uri="{FF2B5EF4-FFF2-40B4-BE49-F238E27FC236}">
                <a16:creationId xmlns:a16="http://schemas.microsoft.com/office/drawing/2014/main" id="{E1970C76-4F8C-40AA-8332-B0DB691A2B03}"/>
              </a:ext>
            </a:extLst>
          </p:cNvPr>
          <p:cNvCxnSpPr>
            <a:cxnSpLocks/>
          </p:cNvCxnSpPr>
          <p:nvPr/>
        </p:nvCxnSpPr>
        <p:spPr>
          <a:xfrm flipH="1">
            <a:off x="6777477" y="1600321"/>
            <a:ext cx="690464" cy="592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6936DDF-CF00-4EFC-8FAF-61206FCCE107}"/>
              </a:ext>
            </a:extLst>
          </p:cNvPr>
          <p:cNvSpPr/>
          <p:nvPr/>
        </p:nvSpPr>
        <p:spPr>
          <a:xfrm>
            <a:off x="1752600" y="2710730"/>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752600" y="337647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752600" y="4049777"/>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752600" y="472769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25" name="Oval 24">
            <a:extLst>
              <a:ext uri="{FF2B5EF4-FFF2-40B4-BE49-F238E27FC236}">
                <a16:creationId xmlns:a16="http://schemas.microsoft.com/office/drawing/2014/main" id="{9AA389A6-D236-4C4C-9F5A-095472384DF4}"/>
              </a:ext>
            </a:extLst>
          </p:cNvPr>
          <p:cNvSpPr/>
          <p:nvPr/>
        </p:nvSpPr>
        <p:spPr>
          <a:xfrm>
            <a:off x="1834629"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8FC5FCF-ED90-443A-8184-DC3D8ED22D4C}"/>
              </a:ext>
            </a:extLst>
          </p:cNvPr>
          <p:cNvSpPr/>
          <p:nvPr/>
        </p:nvSpPr>
        <p:spPr>
          <a:xfrm>
            <a:off x="2392943"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DDE2CC5-D3E8-427D-A221-92229CA3B599}"/>
              </a:ext>
            </a:extLst>
          </p:cNvPr>
          <p:cNvSpPr/>
          <p:nvPr/>
        </p:nvSpPr>
        <p:spPr>
          <a:xfrm>
            <a:off x="2951257"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29B1E3-127A-4678-B1E7-FB706CDEA91E}"/>
              </a:ext>
            </a:extLst>
          </p:cNvPr>
          <p:cNvSpPr/>
          <p:nvPr/>
        </p:nvSpPr>
        <p:spPr>
          <a:xfrm>
            <a:off x="3509571"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6915FD-FA75-44EA-8495-0AB97D30D875}"/>
              </a:ext>
            </a:extLst>
          </p:cNvPr>
          <p:cNvSpPr/>
          <p:nvPr/>
        </p:nvSpPr>
        <p:spPr>
          <a:xfrm>
            <a:off x="4067885"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DFB922B-079B-4B64-A63B-E75F357C3FE9}"/>
              </a:ext>
            </a:extLst>
          </p:cNvPr>
          <p:cNvSpPr/>
          <p:nvPr/>
        </p:nvSpPr>
        <p:spPr>
          <a:xfrm>
            <a:off x="4626199"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6A995A1-C20F-4C12-8F9F-FE274453B16B}"/>
              </a:ext>
            </a:extLst>
          </p:cNvPr>
          <p:cNvSpPr/>
          <p:nvPr/>
        </p:nvSpPr>
        <p:spPr>
          <a:xfrm>
            <a:off x="5184513"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574BA4-B874-4C32-8CEF-42D6FD7DE990}"/>
              </a:ext>
            </a:extLst>
          </p:cNvPr>
          <p:cNvSpPr/>
          <p:nvPr/>
        </p:nvSpPr>
        <p:spPr>
          <a:xfrm>
            <a:off x="5742827"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F677814-8421-4E1B-9C66-E2A57F6285AC}"/>
              </a:ext>
            </a:extLst>
          </p:cNvPr>
          <p:cNvSpPr/>
          <p:nvPr/>
        </p:nvSpPr>
        <p:spPr>
          <a:xfrm>
            <a:off x="6301192"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CFF335-91C7-4458-9ACD-AE606A00DB7C}"/>
              </a:ext>
            </a:extLst>
          </p:cNvPr>
          <p:cNvSpPr/>
          <p:nvPr/>
        </p:nvSpPr>
        <p:spPr>
          <a:xfrm>
            <a:off x="6859506"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EFFA56-48E3-41D5-9290-D9D265259ED6}"/>
              </a:ext>
            </a:extLst>
          </p:cNvPr>
          <p:cNvSpPr/>
          <p:nvPr/>
        </p:nvSpPr>
        <p:spPr>
          <a:xfrm>
            <a:off x="7417820" y="2105059"/>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6667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0178-1C0F-FC4B-BBE6-F1D08B320385}"/>
              </a:ext>
            </a:extLst>
          </p:cNvPr>
          <p:cNvSpPr>
            <a:spLocks noGrp="1"/>
          </p:cNvSpPr>
          <p:nvPr>
            <p:ph type="title"/>
          </p:nvPr>
        </p:nvSpPr>
        <p:spPr/>
        <p:txBody>
          <a:bodyPr/>
          <a:lstStyle/>
          <a:p>
            <a:r>
              <a:rPr lang="en-US" b="1" dirty="0"/>
              <a:t>1. </a:t>
            </a:r>
            <a:r>
              <a:rPr lang="en-US" b="1" dirty="0" err="1"/>
              <a:t>RowHammer</a:t>
            </a:r>
            <a:r>
              <a:rPr lang="en-US" b="1" dirty="0"/>
              <a:t> Vulnerability</a:t>
            </a:r>
          </a:p>
        </p:txBody>
      </p:sp>
      <p:pic>
        <p:nvPicPr>
          <p:cNvPr id="4" name="Picture 3">
            <a:extLst>
              <a:ext uri="{FF2B5EF4-FFF2-40B4-BE49-F238E27FC236}">
                <a16:creationId xmlns:a16="http://schemas.microsoft.com/office/drawing/2014/main" id="{C941A5E6-372A-B848-A23C-872EB6F6D1A2}"/>
              </a:ext>
            </a:extLst>
          </p:cNvPr>
          <p:cNvPicPr>
            <a:picLocks noChangeAspect="1"/>
          </p:cNvPicPr>
          <p:nvPr/>
        </p:nvPicPr>
        <p:blipFill>
          <a:blip r:embed="rId3"/>
          <a:stretch>
            <a:fillRect/>
          </a:stretch>
        </p:blipFill>
        <p:spPr>
          <a:xfrm>
            <a:off x="1747648" y="2930418"/>
            <a:ext cx="5644307" cy="1845254"/>
          </a:xfrm>
          <a:prstGeom prst="rect">
            <a:avLst/>
          </a:prstGeom>
        </p:spPr>
      </p:pic>
      <p:sp>
        <p:nvSpPr>
          <p:cNvPr id="5" name="Rectangle 4">
            <a:extLst>
              <a:ext uri="{FF2B5EF4-FFF2-40B4-BE49-F238E27FC236}">
                <a16:creationId xmlns:a16="http://schemas.microsoft.com/office/drawing/2014/main" id="{232B28C5-64F3-CA48-8D0D-FFB485FA996D}"/>
              </a:ext>
            </a:extLst>
          </p:cNvPr>
          <p:cNvSpPr/>
          <p:nvPr/>
        </p:nvSpPr>
        <p:spPr>
          <a:xfrm>
            <a:off x="0" y="5155759"/>
            <a:ext cx="9144000" cy="1169551"/>
          </a:xfrm>
          <a:prstGeom prst="rect">
            <a:avLst/>
          </a:prstGeom>
          <a:solidFill>
            <a:schemeClr val="accent6">
              <a:lumMod val="40000"/>
              <a:lumOff val="60000"/>
            </a:schemeClr>
          </a:solidFill>
        </p:spPr>
        <p:txBody>
          <a:bodyPr wrap="square" anchor="ctr">
            <a:spAutoFit/>
          </a:bodyPr>
          <a:lstStyle/>
          <a:p>
            <a:pPr algn="ctr"/>
            <a:endParaRPr lang="en-US" sz="2300" b="1" dirty="0">
              <a:latin typeface="Cambria" panose="02040503050406030204" pitchFamily="18" charset="0"/>
            </a:endParaRPr>
          </a:p>
          <a:p>
            <a:pPr algn="ctr"/>
            <a:r>
              <a:rPr lang="en-US" sz="2300" b="1" dirty="0">
                <a:latin typeface="Cambria" panose="02040503050406030204" pitchFamily="18" charset="0"/>
              </a:rPr>
              <a:t>Newer DRAM chips appear to be more vulnerable to </a:t>
            </a:r>
            <a:r>
              <a:rPr lang="en-US" sz="2300" b="1" dirty="0" err="1">
                <a:latin typeface="Cambria" panose="02040503050406030204" pitchFamily="18" charset="0"/>
              </a:rPr>
              <a:t>RowHammer</a:t>
            </a:r>
            <a:endParaRPr lang="en-US" sz="2300" b="1" dirty="0">
              <a:latin typeface="Cambria" panose="02040503050406030204" pitchFamily="18" charset="0"/>
            </a:endParaRPr>
          </a:p>
          <a:p>
            <a:pPr algn="ctr"/>
            <a:endParaRPr lang="en-US" sz="2400" dirty="0">
              <a:latin typeface="Cambria" panose="02040503050406030204" pitchFamily="18" charset="0"/>
            </a:endParaRPr>
          </a:p>
        </p:txBody>
      </p:sp>
      <p:sp>
        <p:nvSpPr>
          <p:cNvPr id="6" name="Rectangle 5">
            <a:extLst>
              <a:ext uri="{FF2B5EF4-FFF2-40B4-BE49-F238E27FC236}">
                <a16:creationId xmlns:a16="http://schemas.microsoft.com/office/drawing/2014/main" id="{096BDEAF-CA8D-C44F-B20D-5D7797EB5909}"/>
              </a:ext>
            </a:extLst>
          </p:cNvPr>
          <p:cNvSpPr/>
          <p:nvPr/>
        </p:nvSpPr>
        <p:spPr>
          <a:xfrm>
            <a:off x="220920" y="763116"/>
            <a:ext cx="8973879" cy="430887"/>
          </a:xfrm>
          <a:prstGeom prst="rect">
            <a:avLst/>
          </a:prstGeom>
        </p:spPr>
        <p:txBody>
          <a:bodyPr wrap="square">
            <a:spAutoFit/>
          </a:bodyPr>
          <a:lstStyle/>
          <a:p>
            <a:r>
              <a:rPr lang="en-US" sz="2200" dirty="0">
                <a:latin typeface="Cambria" panose="02040503050406030204" pitchFamily="18" charset="0"/>
              </a:rPr>
              <a:t>Can we induce </a:t>
            </a:r>
            <a:r>
              <a:rPr lang="en-US" sz="2200" dirty="0" err="1">
                <a:latin typeface="Cambria" panose="02040503050406030204" pitchFamily="18" charset="0"/>
              </a:rPr>
              <a:t>RowHammer</a:t>
            </a:r>
            <a:r>
              <a:rPr lang="en-US" sz="2200" dirty="0">
                <a:latin typeface="Cambria" panose="02040503050406030204" pitchFamily="18" charset="0"/>
              </a:rPr>
              <a:t> bit flips in all of our DRAM chips?</a:t>
            </a:r>
          </a:p>
        </p:txBody>
      </p:sp>
      <p:sp>
        <p:nvSpPr>
          <p:cNvPr id="7" name="Rectangle 6">
            <a:extLst>
              <a:ext uri="{FF2B5EF4-FFF2-40B4-BE49-F238E27FC236}">
                <a16:creationId xmlns:a16="http://schemas.microsoft.com/office/drawing/2014/main" id="{46F97381-C3F1-784A-8083-D7240A959A21}"/>
              </a:ext>
            </a:extLst>
          </p:cNvPr>
          <p:cNvSpPr/>
          <p:nvPr/>
        </p:nvSpPr>
        <p:spPr>
          <a:xfrm>
            <a:off x="220920" y="1729118"/>
            <a:ext cx="8973879" cy="769441"/>
          </a:xfrm>
          <a:prstGeom prst="rect">
            <a:avLst/>
          </a:prstGeom>
        </p:spPr>
        <p:txBody>
          <a:bodyPr wrap="square">
            <a:spAutoFit/>
          </a:bodyPr>
          <a:lstStyle/>
          <a:p>
            <a:r>
              <a:rPr lang="en-US" sz="2200" dirty="0">
                <a:latin typeface="Cambria" panose="02040503050406030204" pitchFamily="18" charset="0"/>
              </a:rPr>
              <a:t>We are able to induce </a:t>
            </a:r>
            <a:r>
              <a:rPr lang="en-US" sz="2200" dirty="0" err="1">
                <a:latin typeface="Cambria" panose="02040503050406030204" pitchFamily="18" charset="0"/>
              </a:rPr>
              <a:t>RowHammer</a:t>
            </a:r>
            <a:r>
              <a:rPr lang="en-US" sz="2200" dirty="0">
                <a:latin typeface="Cambria" panose="02040503050406030204" pitchFamily="18" charset="0"/>
              </a:rPr>
              <a:t> bit flips in all chips we test except many DDR3 DRAM chips</a:t>
            </a:r>
          </a:p>
        </p:txBody>
      </p:sp>
      <p:sp>
        <p:nvSpPr>
          <p:cNvPr id="9" name="TextBox 8">
            <a:extLst>
              <a:ext uri="{FF2B5EF4-FFF2-40B4-BE49-F238E27FC236}">
                <a16:creationId xmlns:a16="http://schemas.microsoft.com/office/drawing/2014/main" id="{1BBA3971-6301-B647-83BF-68BFE5692858}"/>
              </a:ext>
            </a:extLst>
          </p:cNvPr>
          <p:cNvSpPr txBox="1"/>
          <p:nvPr/>
        </p:nvSpPr>
        <p:spPr>
          <a:xfrm>
            <a:off x="-8863124" y="2482587"/>
            <a:ext cx="8494721" cy="189282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50" b="1" dirty="0">
              <a:latin typeface="Cambria" charset="0"/>
              <a:ea typeface="Cambria" charset="0"/>
              <a:cs typeface="Cambria" charset="0"/>
            </a:endParaRPr>
          </a:p>
          <a:p>
            <a:pPr algn="ctr"/>
            <a:r>
              <a:rPr lang="en-US" sz="3200" b="1" dirty="0">
                <a:latin typeface="Cambria" charset="0"/>
                <a:ea typeface="Cambria" charset="0"/>
                <a:cs typeface="Cambria" charset="0"/>
              </a:rPr>
              <a:t>We </a:t>
            </a:r>
            <a:r>
              <a:rPr lang="en-US" sz="3200" b="1" dirty="0">
                <a:solidFill>
                  <a:schemeClr val="accent5">
                    <a:lumMod val="75000"/>
                  </a:schemeClr>
                </a:solidFill>
                <a:latin typeface="Cambria" charset="0"/>
                <a:ea typeface="Cambria" charset="0"/>
                <a:cs typeface="Cambria" charset="0"/>
              </a:rPr>
              <a:t>only</a:t>
            </a:r>
            <a:r>
              <a:rPr lang="en-US" sz="3200" b="1" dirty="0">
                <a:latin typeface="Cambria" charset="0"/>
                <a:ea typeface="Cambria" charset="0"/>
                <a:cs typeface="Cambria" charset="0"/>
              </a:rPr>
              <a:t> show results </a:t>
            </a:r>
          </a:p>
          <a:p>
            <a:pPr algn="ctr"/>
            <a:r>
              <a:rPr lang="en-US" sz="3200" b="1" dirty="0">
                <a:latin typeface="Cambria" charset="0"/>
                <a:ea typeface="Cambria" charset="0"/>
                <a:cs typeface="Cambria" charset="0"/>
              </a:rPr>
              <a:t>for chips that we can induce </a:t>
            </a:r>
          </a:p>
          <a:p>
            <a:pPr algn="ctr"/>
            <a:r>
              <a:rPr lang="en-US" sz="3200" b="1" dirty="0">
                <a:solidFill>
                  <a:schemeClr val="accent5">
                    <a:lumMod val="75000"/>
                  </a:schemeClr>
                </a:solidFill>
                <a:latin typeface="Cambria" charset="0"/>
                <a:ea typeface="Cambria" charset="0"/>
                <a:cs typeface="Cambria" charset="0"/>
              </a:rPr>
              <a:t>enough</a:t>
            </a:r>
            <a:r>
              <a:rPr lang="en-US" sz="3200" b="1" dirty="0">
                <a:latin typeface="Cambria" charset="0"/>
                <a:ea typeface="Cambria" charset="0"/>
                <a:cs typeface="Cambria" charset="0"/>
              </a:rPr>
              <a:t> </a:t>
            </a:r>
            <a:r>
              <a:rPr lang="en-US" sz="3200" b="1" dirty="0" err="1">
                <a:latin typeface="Cambria" charset="0"/>
                <a:ea typeface="Cambria" charset="0"/>
                <a:cs typeface="Cambria" charset="0"/>
              </a:rPr>
              <a:t>RowHammer</a:t>
            </a:r>
            <a:r>
              <a:rPr lang="en-US" sz="3200" b="1" dirty="0">
                <a:latin typeface="Cambria" charset="0"/>
                <a:ea typeface="Cambria" charset="0"/>
                <a:cs typeface="Cambria" charset="0"/>
              </a:rPr>
              <a:t> bit flips in</a:t>
            </a:r>
          </a:p>
          <a:p>
            <a:pPr algn="ctr"/>
            <a:endParaRPr lang="en-US" sz="1050" b="1" dirty="0">
              <a:latin typeface="Cambria" charset="0"/>
              <a:ea typeface="Cambria" charset="0"/>
              <a:cs typeface="Cambria" charset="0"/>
            </a:endParaRPr>
          </a:p>
        </p:txBody>
      </p:sp>
    </p:spTree>
    <p:extLst>
      <p:ext uri="{BB962C8B-B14F-4D97-AF65-F5344CB8AC3E}">
        <p14:creationId xmlns:p14="http://schemas.microsoft.com/office/powerpoint/2010/main" val="27230318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t>Evaluated Mitigation Mechanisms</a:t>
            </a:r>
          </a:p>
        </p:txBody>
      </p:sp>
      <p:sp>
        <p:nvSpPr>
          <p:cNvPr id="3" name="Content Placeholder 2"/>
          <p:cNvSpPr>
            <a:spLocks noGrp="1"/>
          </p:cNvSpPr>
          <p:nvPr>
            <p:ph idx="1"/>
          </p:nvPr>
        </p:nvSpPr>
        <p:spPr>
          <a:xfrm>
            <a:off x="75990" y="764417"/>
            <a:ext cx="9068009" cy="5549734"/>
          </a:xfrm>
        </p:spPr>
        <p:txBody>
          <a:bodyPr/>
          <a:lstStyle/>
          <a:p>
            <a:pPr marL="0" indent="0">
              <a:spcBef>
                <a:spcPts val="300"/>
              </a:spcBef>
              <a:buNone/>
            </a:pPr>
            <a:r>
              <a:rPr lang="en-US" sz="2400" b="1" dirty="0">
                <a:solidFill>
                  <a:schemeClr val="accent2">
                    <a:lumMod val="75000"/>
                  </a:schemeClr>
                </a:solidFill>
              </a:rPr>
              <a:t>Five state-of-the-art mitigation mechanisms:</a:t>
            </a:r>
          </a:p>
          <a:p>
            <a:pPr marL="514350" indent="-514350">
              <a:spcBef>
                <a:spcPts val="500"/>
              </a:spcBef>
              <a:buFont typeface="+mj-lt"/>
              <a:buAutoNum type="arabicPeriod"/>
            </a:pPr>
            <a:r>
              <a:rPr lang="en-US" sz="2400" b="1" dirty="0">
                <a:solidFill>
                  <a:schemeClr val="accent2">
                    <a:lumMod val="75000"/>
                  </a:schemeClr>
                </a:solidFill>
              </a:rPr>
              <a:t>Increased Refresh Rate </a:t>
            </a:r>
            <a:r>
              <a:rPr lang="en-US" sz="1800" b="1" dirty="0">
                <a:solidFill>
                  <a:schemeClr val="accent2">
                    <a:lumMod val="75000"/>
                  </a:schemeClr>
                </a:solidFill>
              </a:rPr>
              <a:t>[Kim+, ISCA’14]</a:t>
            </a:r>
            <a:r>
              <a:rPr lang="en-US" sz="2400" dirty="0">
                <a:solidFill>
                  <a:schemeClr val="accent2">
                    <a:lumMod val="75000"/>
                  </a:schemeClr>
                </a:solidFill>
              </a:rPr>
              <a:t>: </a:t>
            </a:r>
            <a:r>
              <a:rPr lang="en-US" sz="2400" dirty="0"/>
              <a:t>Refresh at a high enough rate such that </a:t>
            </a:r>
            <a:r>
              <a:rPr lang="en-US" sz="2400" dirty="0" err="1"/>
              <a:t>RowHammer</a:t>
            </a:r>
            <a:r>
              <a:rPr lang="en-US" sz="2400" dirty="0"/>
              <a:t> bit flips do not occur</a:t>
            </a:r>
            <a:endParaRPr lang="en-US" sz="2400" b="1" dirty="0"/>
          </a:p>
          <a:p>
            <a:pPr marL="514350" indent="-514350">
              <a:spcBef>
                <a:spcPts val="500"/>
              </a:spcBef>
              <a:buFont typeface="+mj-lt"/>
              <a:buAutoNum type="arabicPeriod"/>
            </a:pPr>
            <a:r>
              <a:rPr lang="en-US" sz="2400" b="1" dirty="0">
                <a:solidFill>
                  <a:schemeClr val="accent2">
                    <a:lumMod val="75000"/>
                  </a:schemeClr>
                </a:solidFill>
              </a:rPr>
              <a:t>PARA</a:t>
            </a:r>
            <a:r>
              <a:rPr lang="en-US" sz="2400" dirty="0">
                <a:solidFill>
                  <a:schemeClr val="accent2">
                    <a:lumMod val="75000"/>
                  </a:schemeClr>
                </a:solidFill>
              </a:rPr>
              <a:t> </a:t>
            </a:r>
            <a:r>
              <a:rPr lang="en-US" sz="1800" b="1" dirty="0">
                <a:solidFill>
                  <a:schemeClr val="accent2">
                    <a:lumMod val="75000"/>
                  </a:schemeClr>
                </a:solidFill>
              </a:rPr>
              <a:t>[Kim+, ISCA’14]: </a:t>
            </a:r>
            <a:r>
              <a:rPr lang="en-US" sz="2400" dirty="0"/>
              <a:t>Every time a row is opened and closed, PARA refreshes adjacent rows with a low probability</a:t>
            </a:r>
            <a:endParaRPr lang="en-US" sz="2400" b="1" dirty="0">
              <a:solidFill>
                <a:schemeClr val="accent2">
                  <a:lumMod val="75000"/>
                </a:schemeClr>
              </a:solidFill>
            </a:endParaRPr>
          </a:p>
          <a:p>
            <a:pPr marL="514350" indent="-514350">
              <a:spcBef>
                <a:spcPts val="500"/>
              </a:spcBef>
              <a:buFont typeface="+mj-lt"/>
              <a:buAutoNum type="arabicPeriod"/>
            </a:pPr>
            <a:r>
              <a:rPr lang="en-US" sz="2400" b="1" dirty="0" err="1">
                <a:solidFill>
                  <a:schemeClr val="accent2">
                    <a:lumMod val="75000"/>
                  </a:schemeClr>
                </a:solidFill>
              </a:rPr>
              <a:t>ProHIT</a:t>
            </a:r>
            <a:r>
              <a:rPr lang="en-US" sz="2400" dirty="0">
                <a:solidFill>
                  <a:schemeClr val="accent2">
                    <a:lumMod val="75000"/>
                  </a:schemeClr>
                </a:solidFill>
              </a:rPr>
              <a:t> </a:t>
            </a:r>
            <a:r>
              <a:rPr lang="en-US" sz="1800" b="1" dirty="0">
                <a:solidFill>
                  <a:schemeClr val="accent2">
                    <a:lumMod val="75000"/>
                  </a:schemeClr>
                </a:solidFill>
              </a:rPr>
              <a:t>[Son+, DAC’17]:</a:t>
            </a:r>
            <a:r>
              <a:rPr lang="en-US" sz="1400" b="1" dirty="0">
                <a:solidFill>
                  <a:schemeClr val="accent2">
                    <a:lumMod val="75000"/>
                  </a:schemeClr>
                </a:solidFill>
              </a:rPr>
              <a:t> </a:t>
            </a:r>
            <a:r>
              <a:rPr lang="en-US" sz="2400" dirty="0"/>
              <a:t>Probabilistically manages “Hot” and “Cold” tables to track frequently activated rows to refresh victim rows</a:t>
            </a:r>
            <a:endParaRPr lang="en-US" sz="1800" b="1" dirty="0">
              <a:solidFill>
                <a:schemeClr val="accent2">
                  <a:lumMod val="75000"/>
                </a:schemeClr>
              </a:solidFill>
            </a:endParaRPr>
          </a:p>
          <a:p>
            <a:pPr marL="514350" indent="-514350">
              <a:spcBef>
                <a:spcPts val="500"/>
              </a:spcBef>
              <a:buFont typeface="+mj-lt"/>
              <a:buAutoNum type="arabicPeriod"/>
            </a:pPr>
            <a:r>
              <a:rPr lang="en-US" sz="2400" b="1" dirty="0" err="1">
                <a:solidFill>
                  <a:schemeClr val="accent2">
                    <a:lumMod val="75000"/>
                  </a:schemeClr>
                </a:solidFill>
              </a:rPr>
              <a:t>MRLoc</a:t>
            </a:r>
            <a:r>
              <a:rPr lang="en-US" sz="2400" dirty="0">
                <a:solidFill>
                  <a:schemeClr val="accent2">
                    <a:lumMod val="75000"/>
                  </a:schemeClr>
                </a:solidFill>
              </a:rPr>
              <a:t> </a:t>
            </a:r>
            <a:r>
              <a:rPr lang="en-US" sz="1800" b="1" dirty="0">
                <a:solidFill>
                  <a:schemeClr val="accent2">
                    <a:lumMod val="75000"/>
                  </a:schemeClr>
                </a:solidFill>
              </a:rPr>
              <a:t>[You+, DAC’19]:</a:t>
            </a:r>
            <a:r>
              <a:rPr lang="en-US" sz="1400" b="1" dirty="0">
                <a:solidFill>
                  <a:schemeClr val="accent2">
                    <a:lumMod val="75000"/>
                  </a:schemeClr>
                </a:solidFill>
              </a:rPr>
              <a:t> </a:t>
            </a:r>
            <a:r>
              <a:rPr lang="en-US" sz="2400" dirty="0"/>
              <a:t>Estimates activation rates via queue and probabilistically refreshes based on estimated activation rate</a:t>
            </a:r>
            <a:endParaRPr lang="en-US" sz="1800" b="1" dirty="0">
              <a:solidFill>
                <a:schemeClr val="accent2">
                  <a:lumMod val="75000"/>
                </a:schemeClr>
              </a:solidFill>
            </a:endParaRPr>
          </a:p>
          <a:p>
            <a:pPr marL="514350" indent="-514350">
              <a:spcBef>
                <a:spcPts val="500"/>
              </a:spcBef>
              <a:buFont typeface="+mj-lt"/>
              <a:buAutoNum type="arabicPeriod"/>
            </a:pPr>
            <a:r>
              <a:rPr lang="en-US" sz="2400" b="1" dirty="0" err="1">
                <a:solidFill>
                  <a:schemeClr val="accent2">
                    <a:lumMod val="75000"/>
                  </a:schemeClr>
                </a:solidFill>
              </a:rPr>
              <a:t>TWiCe</a:t>
            </a:r>
            <a:r>
              <a:rPr lang="en-US" sz="2400" dirty="0">
                <a:solidFill>
                  <a:schemeClr val="accent2">
                    <a:lumMod val="75000"/>
                  </a:schemeClr>
                </a:solidFill>
              </a:rPr>
              <a:t> </a:t>
            </a:r>
            <a:r>
              <a:rPr lang="en-US" sz="1800" b="1" dirty="0">
                <a:solidFill>
                  <a:schemeClr val="accent2">
                    <a:lumMod val="75000"/>
                  </a:schemeClr>
                </a:solidFill>
              </a:rPr>
              <a:t>[Lee+, ISCA’19]:</a:t>
            </a:r>
            <a:r>
              <a:rPr lang="en-US" sz="1400" b="1" dirty="0">
                <a:solidFill>
                  <a:schemeClr val="accent2">
                    <a:lumMod val="75000"/>
                  </a:schemeClr>
                </a:solidFill>
              </a:rPr>
              <a:t> </a:t>
            </a:r>
            <a:r>
              <a:rPr lang="en-US" sz="2400" dirty="0"/>
              <a:t>Uses tables with lifetime counter and activation counter to determine activation rate and prunes table to minimize overhead according to an activation rate threshold</a:t>
            </a:r>
          </a:p>
          <a:p>
            <a:pPr marL="514350" indent="-514350">
              <a:spcBef>
                <a:spcPts val="500"/>
              </a:spcBef>
              <a:buFont typeface="+mj-lt"/>
              <a:buAutoNum type="arabicPeriod"/>
            </a:pPr>
            <a:endParaRPr lang="en-US" sz="500" dirty="0"/>
          </a:p>
          <a:p>
            <a:pPr marL="0" indent="0">
              <a:spcBef>
                <a:spcPts val="300"/>
              </a:spcBef>
              <a:buNone/>
            </a:pPr>
            <a:r>
              <a:rPr lang="en-US" sz="2400" b="1" dirty="0">
                <a:solidFill>
                  <a:schemeClr val="accent6">
                    <a:lumMod val="75000"/>
                  </a:schemeClr>
                </a:solidFill>
              </a:rPr>
              <a:t>One ideal refresh-based mitigation mechanism:</a:t>
            </a:r>
            <a:endParaRPr lang="en-US" sz="1800" b="1" dirty="0">
              <a:solidFill>
                <a:schemeClr val="accent6">
                  <a:lumMod val="75000"/>
                </a:schemeClr>
              </a:solidFill>
            </a:endParaRPr>
          </a:p>
          <a:p>
            <a:pPr marL="514350" indent="-514350">
              <a:spcBef>
                <a:spcPts val="300"/>
              </a:spcBef>
              <a:buFont typeface="+mj-lt"/>
              <a:buAutoNum type="arabicPeriod"/>
            </a:pPr>
            <a:r>
              <a:rPr lang="en-US" sz="2400" b="1" dirty="0">
                <a:solidFill>
                  <a:schemeClr val="accent6">
                    <a:lumMod val="75000"/>
                  </a:schemeClr>
                </a:solidFill>
              </a:rPr>
              <a:t>Ideal Refresh-based:</a:t>
            </a:r>
            <a:r>
              <a:rPr lang="en-US" sz="2400" dirty="0">
                <a:solidFill>
                  <a:schemeClr val="accent6">
                    <a:lumMod val="75000"/>
                  </a:schemeClr>
                </a:solidFill>
              </a:rPr>
              <a:t> </a:t>
            </a:r>
            <a:r>
              <a:rPr lang="en-US" sz="2400" dirty="0"/>
              <a:t>Issues a refresh command to a row only right before it can potentially experience a </a:t>
            </a:r>
            <a:r>
              <a:rPr lang="en-US" sz="2400" dirty="0" err="1"/>
              <a:t>RowHammer</a:t>
            </a:r>
            <a:r>
              <a:rPr lang="en-US" sz="2400" dirty="0"/>
              <a:t> bit flip. </a:t>
            </a:r>
            <a:endParaRPr lang="en-US" sz="2400" dirty="0">
              <a:solidFill>
                <a:schemeClr val="accent2">
                  <a:lumMod val="75000"/>
                </a:schemeClr>
              </a:solidFill>
            </a:endParaRPr>
          </a:p>
        </p:txBody>
      </p:sp>
      <p:sp>
        <p:nvSpPr>
          <p:cNvPr id="4" name="Rectangle 3">
            <a:extLst>
              <a:ext uri="{FF2B5EF4-FFF2-40B4-BE49-F238E27FC236}">
                <a16:creationId xmlns:a16="http://schemas.microsoft.com/office/drawing/2014/main" id="{2091E53E-CEBB-8A47-9384-9D5D1EB566F5}"/>
              </a:ext>
            </a:extLst>
          </p:cNvPr>
          <p:cNvSpPr/>
          <p:nvPr/>
        </p:nvSpPr>
        <p:spPr>
          <a:xfrm>
            <a:off x="1848640" y="6377042"/>
            <a:ext cx="5442324" cy="461665"/>
          </a:xfrm>
          <a:prstGeom prst="rect">
            <a:avLst/>
          </a:prstGeom>
        </p:spPr>
        <p:txBody>
          <a:bodyPr wrap="none">
            <a:spAutoFit/>
          </a:bodyPr>
          <a:lstStyle/>
          <a:p>
            <a:r>
              <a:rPr lang="en-US" sz="2400" b="1" dirty="0">
                <a:solidFill>
                  <a:srgbClr val="7030A0"/>
                </a:solidFill>
              </a:rPr>
              <a:t>[More detailed descriptions in the paper]</a:t>
            </a:r>
          </a:p>
        </p:txBody>
      </p:sp>
    </p:spTree>
    <p:extLst>
      <p:ext uri="{BB962C8B-B14F-4D97-AF65-F5344CB8AC3E}">
        <p14:creationId xmlns:p14="http://schemas.microsoft.com/office/powerpoint/2010/main" val="38752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2. Data Pattern Dependence</a:t>
            </a:r>
          </a:p>
        </p:txBody>
      </p:sp>
      <p:pic>
        <p:nvPicPr>
          <p:cNvPr id="2" name="Picture 1">
            <a:extLst>
              <a:ext uri="{FF2B5EF4-FFF2-40B4-BE49-F238E27FC236}">
                <a16:creationId xmlns:a16="http://schemas.microsoft.com/office/drawing/2014/main" id="{FBDEBF23-881E-A148-99CE-4F55D7DE4678}"/>
              </a:ext>
            </a:extLst>
          </p:cNvPr>
          <p:cNvPicPr>
            <a:picLocks noChangeAspect="1"/>
          </p:cNvPicPr>
          <p:nvPr/>
        </p:nvPicPr>
        <p:blipFill>
          <a:blip r:embed="rId3"/>
          <a:stretch>
            <a:fillRect/>
          </a:stretch>
        </p:blipFill>
        <p:spPr>
          <a:xfrm>
            <a:off x="2418080" y="1537603"/>
            <a:ext cx="4110311" cy="3605189"/>
          </a:xfrm>
          <a:prstGeom prst="rect">
            <a:avLst/>
          </a:prstGeom>
        </p:spPr>
      </p:pic>
      <p:sp>
        <p:nvSpPr>
          <p:cNvPr id="5" name="Rectangle 4">
            <a:extLst>
              <a:ext uri="{FF2B5EF4-FFF2-40B4-BE49-F238E27FC236}">
                <a16:creationId xmlns:a16="http://schemas.microsoft.com/office/drawing/2014/main" id="{A5CCB74D-ACE7-8349-BBA4-FF1E9353B9D7}"/>
              </a:ext>
            </a:extLst>
          </p:cNvPr>
          <p:cNvSpPr/>
          <p:nvPr/>
        </p:nvSpPr>
        <p:spPr>
          <a:xfrm>
            <a:off x="0" y="5526396"/>
            <a:ext cx="9144000" cy="830997"/>
          </a:xfrm>
          <a:prstGeom prst="rect">
            <a:avLst/>
          </a:prstGeom>
          <a:solidFill>
            <a:schemeClr val="accent6">
              <a:lumMod val="40000"/>
              <a:lumOff val="60000"/>
            </a:schemeClr>
          </a:solidFill>
        </p:spPr>
        <p:txBody>
          <a:bodyPr wrap="square">
            <a:spAutoFit/>
          </a:bodyPr>
          <a:lstStyle/>
          <a:p>
            <a:pPr algn="ctr"/>
            <a:r>
              <a:rPr lang="en-US" sz="2400" b="1" dirty="0">
                <a:latin typeface="Cambria" panose="02040503050406030204" pitchFamily="18" charset="0"/>
              </a:rPr>
              <a:t>Testing with different data patterns is essential </a:t>
            </a:r>
          </a:p>
          <a:p>
            <a:pPr algn="ctr"/>
            <a:r>
              <a:rPr lang="en-US" sz="2400" dirty="0">
                <a:latin typeface="Cambria" panose="02040503050406030204" pitchFamily="18" charset="0"/>
              </a:rPr>
              <a:t>for comprehensively identifying </a:t>
            </a:r>
            <a:r>
              <a:rPr lang="en-US" sz="2400" dirty="0" err="1">
                <a:latin typeface="Cambria" panose="02040503050406030204" pitchFamily="18" charset="0"/>
              </a:rPr>
              <a:t>RowHammer</a:t>
            </a:r>
            <a:r>
              <a:rPr lang="en-US" sz="2400" dirty="0">
                <a:latin typeface="Cambria" panose="02040503050406030204" pitchFamily="18" charset="0"/>
              </a:rPr>
              <a:t> bit flips</a:t>
            </a:r>
          </a:p>
        </p:txBody>
      </p:sp>
      <p:sp>
        <p:nvSpPr>
          <p:cNvPr id="6" name="Rectangle 5">
            <a:extLst>
              <a:ext uri="{FF2B5EF4-FFF2-40B4-BE49-F238E27FC236}">
                <a16:creationId xmlns:a16="http://schemas.microsoft.com/office/drawing/2014/main" id="{3DDC69C9-C4EF-0442-B810-8426034FCA38}"/>
              </a:ext>
            </a:extLst>
          </p:cNvPr>
          <p:cNvSpPr/>
          <p:nvPr/>
        </p:nvSpPr>
        <p:spPr>
          <a:xfrm>
            <a:off x="183863" y="723112"/>
            <a:ext cx="8973879" cy="430887"/>
          </a:xfrm>
          <a:prstGeom prst="rect">
            <a:avLst/>
          </a:prstGeom>
        </p:spPr>
        <p:txBody>
          <a:bodyPr wrap="square">
            <a:spAutoFit/>
          </a:bodyPr>
          <a:lstStyle/>
          <a:p>
            <a:r>
              <a:rPr lang="en-US" sz="2200" i="1" dirty="0">
                <a:solidFill>
                  <a:srgbClr val="C00000"/>
                </a:solidFill>
                <a:latin typeface="Cambria" panose="02040503050406030204" pitchFamily="18" charset="0"/>
              </a:rPr>
              <a:t>Q. Are some data patterns more effective in inducing </a:t>
            </a:r>
            <a:r>
              <a:rPr lang="en-US" sz="2200" i="1" dirty="0" err="1">
                <a:solidFill>
                  <a:srgbClr val="C00000"/>
                </a:solidFill>
                <a:latin typeface="Cambria" panose="02040503050406030204" pitchFamily="18" charset="0"/>
              </a:rPr>
              <a:t>RowHammer</a:t>
            </a:r>
            <a:r>
              <a:rPr lang="en-US" sz="2200" i="1" dirty="0">
                <a:solidFill>
                  <a:srgbClr val="C00000"/>
                </a:solidFill>
                <a:latin typeface="Cambria" panose="02040503050406030204" pitchFamily="18" charset="0"/>
              </a:rPr>
              <a:t> bit flips?</a:t>
            </a:r>
          </a:p>
        </p:txBody>
      </p:sp>
    </p:spTree>
    <p:extLst>
      <p:ext uri="{BB962C8B-B14F-4D97-AF65-F5344CB8AC3E}">
        <p14:creationId xmlns:p14="http://schemas.microsoft.com/office/powerpoint/2010/main" val="383054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2. Data Pattern Dependence</a:t>
            </a:r>
          </a:p>
        </p:txBody>
      </p:sp>
      <p:pic>
        <p:nvPicPr>
          <p:cNvPr id="3" name="Picture 2">
            <a:extLst>
              <a:ext uri="{FF2B5EF4-FFF2-40B4-BE49-F238E27FC236}">
                <a16:creationId xmlns:a16="http://schemas.microsoft.com/office/drawing/2014/main" id="{D4743B1D-0A84-654B-8EBB-774B9D7863F1}"/>
              </a:ext>
            </a:extLst>
          </p:cNvPr>
          <p:cNvPicPr>
            <a:picLocks noChangeAspect="1"/>
          </p:cNvPicPr>
          <p:nvPr/>
        </p:nvPicPr>
        <p:blipFill>
          <a:blip r:embed="rId3"/>
          <a:stretch>
            <a:fillRect/>
          </a:stretch>
        </p:blipFill>
        <p:spPr>
          <a:xfrm>
            <a:off x="1032474" y="793368"/>
            <a:ext cx="7079051" cy="4665246"/>
          </a:xfrm>
          <a:prstGeom prst="rect">
            <a:avLst/>
          </a:prstGeom>
        </p:spPr>
      </p:pic>
      <p:sp>
        <p:nvSpPr>
          <p:cNvPr id="5" name="Rectangle 4">
            <a:extLst>
              <a:ext uri="{FF2B5EF4-FFF2-40B4-BE49-F238E27FC236}">
                <a16:creationId xmlns:a16="http://schemas.microsoft.com/office/drawing/2014/main" id="{1B83388D-F729-484A-9C32-97A81131AE27}"/>
              </a:ext>
            </a:extLst>
          </p:cNvPr>
          <p:cNvSpPr/>
          <p:nvPr/>
        </p:nvSpPr>
        <p:spPr>
          <a:xfrm>
            <a:off x="0" y="5540806"/>
            <a:ext cx="9144000" cy="830997"/>
          </a:xfrm>
          <a:prstGeom prst="rect">
            <a:avLst/>
          </a:prstGeom>
          <a:solidFill>
            <a:schemeClr val="accent6">
              <a:lumMod val="40000"/>
              <a:lumOff val="60000"/>
            </a:schemeClr>
          </a:solidFill>
        </p:spPr>
        <p:txBody>
          <a:bodyPr wrap="square">
            <a:spAutoFit/>
          </a:bodyPr>
          <a:lstStyle/>
          <a:p>
            <a:pPr algn="ctr"/>
            <a:r>
              <a:rPr lang="en-US" sz="2400" b="1" dirty="0">
                <a:latin typeface="Cambria" panose="02040503050406030204" pitchFamily="18" charset="0"/>
              </a:rPr>
              <a:t>The worst-case data pattern is consistent across chips</a:t>
            </a:r>
            <a:r>
              <a:rPr lang="en-US" sz="2400" dirty="0">
                <a:latin typeface="Cambria" panose="02040503050406030204" pitchFamily="18" charset="0"/>
              </a:rPr>
              <a:t> </a:t>
            </a:r>
          </a:p>
          <a:p>
            <a:pPr algn="ctr"/>
            <a:r>
              <a:rPr lang="en-US" sz="2400" dirty="0">
                <a:latin typeface="Cambria" panose="02040503050406030204" pitchFamily="18" charset="0"/>
              </a:rPr>
              <a:t>of the same manufacturer and DRAM type-node configuration</a:t>
            </a:r>
          </a:p>
        </p:txBody>
      </p:sp>
    </p:spTree>
    <p:extLst>
      <p:ext uri="{BB962C8B-B14F-4D97-AF65-F5344CB8AC3E}">
        <p14:creationId xmlns:p14="http://schemas.microsoft.com/office/powerpoint/2010/main" val="149267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2. Data Pattern Dependence</a:t>
            </a:r>
          </a:p>
        </p:txBody>
      </p:sp>
      <p:pic>
        <p:nvPicPr>
          <p:cNvPr id="3" name="Picture 2">
            <a:extLst>
              <a:ext uri="{FF2B5EF4-FFF2-40B4-BE49-F238E27FC236}">
                <a16:creationId xmlns:a16="http://schemas.microsoft.com/office/drawing/2014/main" id="{D4743B1D-0A84-654B-8EBB-774B9D7863F1}"/>
              </a:ext>
            </a:extLst>
          </p:cNvPr>
          <p:cNvPicPr>
            <a:picLocks noChangeAspect="1"/>
          </p:cNvPicPr>
          <p:nvPr/>
        </p:nvPicPr>
        <p:blipFill>
          <a:blip r:embed="rId3"/>
          <a:stretch>
            <a:fillRect/>
          </a:stretch>
        </p:blipFill>
        <p:spPr>
          <a:xfrm>
            <a:off x="1032474" y="793368"/>
            <a:ext cx="7079051" cy="4665246"/>
          </a:xfrm>
          <a:prstGeom prst="rect">
            <a:avLst/>
          </a:prstGeom>
        </p:spPr>
      </p:pic>
      <p:sp>
        <p:nvSpPr>
          <p:cNvPr id="5" name="Rectangle 4">
            <a:extLst>
              <a:ext uri="{FF2B5EF4-FFF2-40B4-BE49-F238E27FC236}">
                <a16:creationId xmlns:a16="http://schemas.microsoft.com/office/drawing/2014/main" id="{1B83388D-F729-484A-9C32-97A81131AE27}"/>
              </a:ext>
            </a:extLst>
          </p:cNvPr>
          <p:cNvSpPr/>
          <p:nvPr/>
        </p:nvSpPr>
        <p:spPr>
          <a:xfrm>
            <a:off x="0" y="5540806"/>
            <a:ext cx="9144000" cy="830997"/>
          </a:xfrm>
          <a:prstGeom prst="rect">
            <a:avLst/>
          </a:prstGeom>
          <a:solidFill>
            <a:schemeClr val="accent6">
              <a:lumMod val="40000"/>
              <a:lumOff val="60000"/>
            </a:schemeClr>
          </a:solidFill>
        </p:spPr>
        <p:txBody>
          <a:bodyPr wrap="square">
            <a:spAutoFit/>
          </a:bodyPr>
          <a:lstStyle/>
          <a:p>
            <a:pPr algn="ctr"/>
            <a:r>
              <a:rPr lang="en-US" sz="2400" b="1" dirty="0">
                <a:latin typeface="Cambria" panose="02040503050406030204" pitchFamily="18" charset="0"/>
              </a:rPr>
              <a:t>The worst-case data pattern is consistent across chips</a:t>
            </a:r>
            <a:r>
              <a:rPr lang="en-US" sz="2400" dirty="0">
                <a:latin typeface="Cambria" panose="02040503050406030204" pitchFamily="18" charset="0"/>
              </a:rPr>
              <a:t> of the same manufacturer and DRAM type-node configuration</a:t>
            </a:r>
          </a:p>
        </p:txBody>
      </p:sp>
      <p:sp>
        <p:nvSpPr>
          <p:cNvPr id="6" name="Rectangle 5">
            <a:extLst>
              <a:ext uri="{FF2B5EF4-FFF2-40B4-BE49-F238E27FC236}">
                <a16:creationId xmlns:a16="http://schemas.microsoft.com/office/drawing/2014/main" id="{690808C3-E11D-2843-A5F2-8A344E03D180}"/>
              </a:ext>
            </a:extLst>
          </p:cNvPr>
          <p:cNvSpPr/>
          <p:nvPr/>
        </p:nvSpPr>
        <p:spPr>
          <a:xfrm>
            <a:off x="0" y="813916"/>
            <a:ext cx="9144000" cy="560009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1F42BAE-9204-F74D-9F62-A336153C678E}"/>
              </a:ext>
            </a:extLst>
          </p:cNvPr>
          <p:cNvSpPr txBox="1"/>
          <p:nvPr/>
        </p:nvSpPr>
        <p:spPr>
          <a:xfrm>
            <a:off x="322441" y="2236366"/>
            <a:ext cx="8494721" cy="238526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50" b="1" dirty="0">
              <a:latin typeface="Cambria" charset="0"/>
              <a:ea typeface="Cambria" charset="0"/>
              <a:cs typeface="Cambria" charset="0"/>
            </a:endParaRPr>
          </a:p>
          <a:p>
            <a:pPr algn="ctr"/>
            <a:r>
              <a:rPr lang="en-US" sz="3200" b="1" dirty="0">
                <a:latin typeface="Cambria" charset="0"/>
                <a:ea typeface="Cambria" charset="0"/>
                <a:cs typeface="Cambria" charset="0"/>
              </a:rPr>
              <a:t>We use the </a:t>
            </a:r>
            <a:r>
              <a:rPr lang="en-US" sz="3200" b="1" dirty="0">
                <a:solidFill>
                  <a:schemeClr val="accent5">
                    <a:lumMod val="75000"/>
                  </a:schemeClr>
                </a:solidFill>
                <a:latin typeface="Cambria" charset="0"/>
                <a:ea typeface="Cambria" charset="0"/>
                <a:cs typeface="Cambria" charset="0"/>
              </a:rPr>
              <a:t>worst-case data pattern </a:t>
            </a:r>
          </a:p>
          <a:p>
            <a:pPr algn="ctr"/>
            <a:r>
              <a:rPr lang="en-US" sz="3200" b="1" dirty="0">
                <a:latin typeface="Cambria" charset="0"/>
                <a:ea typeface="Cambria" charset="0"/>
                <a:cs typeface="Cambria" charset="0"/>
              </a:rPr>
              <a:t>per DRAM chip to characterize each chip</a:t>
            </a:r>
          </a:p>
          <a:p>
            <a:pPr algn="ctr"/>
            <a:r>
              <a:rPr lang="en-US" sz="3200" b="1" dirty="0">
                <a:latin typeface="Cambria" charset="0"/>
                <a:ea typeface="Cambria" charset="0"/>
                <a:cs typeface="Cambria" charset="0"/>
              </a:rPr>
              <a:t>at </a:t>
            </a:r>
            <a:r>
              <a:rPr lang="en-US" sz="3200" b="1" dirty="0">
                <a:solidFill>
                  <a:schemeClr val="accent5">
                    <a:lumMod val="75000"/>
                  </a:schemeClr>
                </a:solidFill>
                <a:latin typeface="Cambria" charset="0"/>
                <a:ea typeface="Cambria" charset="0"/>
                <a:cs typeface="Cambria" charset="0"/>
              </a:rPr>
              <a:t>worst-case conditions</a:t>
            </a:r>
            <a:r>
              <a:rPr lang="en-US" sz="3200" b="1" dirty="0">
                <a:latin typeface="Cambria" charset="0"/>
                <a:ea typeface="Cambria" charset="0"/>
                <a:cs typeface="Cambria" charset="0"/>
              </a:rPr>
              <a:t> </a:t>
            </a:r>
          </a:p>
          <a:p>
            <a:pPr algn="ctr"/>
            <a:r>
              <a:rPr lang="en-US" sz="3200" b="1" dirty="0">
                <a:latin typeface="Cambria" charset="0"/>
                <a:ea typeface="Cambria" charset="0"/>
                <a:cs typeface="Cambria" charset="0"/>
              </a:rPr>
              <a:t>and </a:t>
            </a:r>
            <a:r>
              <a:rPr lang="en-US" sz="3200" b="1" dirty="0">
                <a:solidFill>
                  <a:schemeClr val="accent5">
                    <a:lumMod val="75000"/>
                  </a:schemeClr>
                </a:solidFill>
                <a:latin typeface="Cambria" charset="0"/>
                <a:ea typeface="Cambria" charset="0"/>
                <a:cs typeface="Cambria" charset="0"/>
              </a:rPr>
              <a:t>minimize the extensive testing time</a:t>
            </a:r>
          </a:p>
          <a:p>
            <a:pPr algn="ctr"/>
            <a:endParaRPr lang="en-US" sz="1050" b="1" dirty="0">
              <a:latin typeface="Cambria" charset="0"/>
              <a:ea typeface="Cambria" charset="0"/>
              <a:cs typeface="Cambria" charset="0"/>
            </a:endParaRPr>
          </a:p>
        </p:txBody>
      </p:sp>
    </p:spTree>
    <p:extLst>
      <p:ext uri="{BB962C8B-B14F-4D97-AF65-F5344CB8AC3E}">
        <p14:creationId xmlns:p14="http://schemas.microsoft.com/office/powerpoint/2010/main" val="1590538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sz="3800" b="1" dirty="0"/>
              <a:t>Effective </a:t>
            </a:r>
            <a:r>
              <a:rPr lang="en-US" sz="3800" b="1" dirty="0" err="1"/>
              <a:t>RowHammer</a:t>
            </a:r>
            <a:r>
              <a:rPr lang="en-US" sz="3800" b="1" dirty="0"/>
              <a:t> Characterization </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20570" y="706582"/>
            <a:ext cx="9068009" cy="5523395"/>
          </a:xfrm>
        </p:spPr>
        <p:txBody>
          <a:bodyPr/>
          <a:lstStyle/>
          <a:p>
            <a:pPr marL="0" indent="0">
              <a:buNone/>
            </a:pPr>
            <a:r>
              <a:rPr lang="en-US" sz="2600" dirty="0"/>
              <a:t>To characterize our DRAM chips at </a:t>
            </a:r>
            <a:r>
              <a:rPr lang="en-US" sz="2600" b="1" dirty="0"/>
              <a:t>worst-case</a:t>
            </a:r>
            <a:r>
              <a:rPr lang="en-US" sz="2600" dirty="0"/>
              <a:t> conditions, we:</a:t>
            </a:r>
          </a:p>
          <a:p>
            <a:pPr marL="457200" indent="-457200">
              <a:buFont typeface="+mj-lt"/>
              <a:buAutoNum type="arabicPeriod"/>
            </a:pPr>
            <a:r>
              <a:rPr lang="en-US" sz="2400" b="1" dirty="0">
                <a:solidFill>
                  <a:schemeClr val="accent6">
                    <a:lumMod val="75000"/>
                  </a:schemeClr>
                </a:solidFill>
              </a:rPr>
              <a:t>Prevent sources of interference during core test loop</a:t>
            </a:r>
          </a:p>
          <a:p>
            <a:pPr marL="365760" lvl="1"/>
            <a:r>
              <a:rPr lang="en-US" sz="1800" b="1" dirty="0"/>
              <a:t>We disable</a:t>
            </a:r>
            <a:r>
              <a:rPr lang="en-US" sz="1800" dirty="0"/>
              <a:t>: DRAM refresh, DRAM calibration events, </a:t>
            </a:r>
            <a:r>
              <a:rPr lang="en-US" sz="1800" dirty="0" err="1"/>
              <a:t>RowHammer</a:t>
            </a:r>
            <a:r>
              <a:rPr lang="en-US" sz="1800" dirty="0"/>
              <a:t> mitigation mechanisms</a:t>
            </a:r>
          </a:p>
          <a:p>
            <a:pPr marL="365760" lvl="1"/>
            <a:r>
              <a:rPr lang="en-US" sz="1800" dirty="0"/>
              <a:t>Ensure </a:t>
            </a:r>
            <a:r>
              <a:rPr lang="en-US" sz="1800" b="1" dirty="0"/>
              <a:t>test shorter than refresh window </a:t>
            </a:r>
            <a:r>
              <a:rPr lang="en-US" sz="1800" dirty="0"/>
              <a:t>(i.e., 32ms) to prevent retention failures</a:t>
            </a:r>
          </a:p>
          <a:p>
            <a:pPr lvl="1"/>
            <a:endParaRPr lang="en-US" sz="1800" dirty="0"/>
          </a:p>
          <a:p>
            <a:pPr marL="457200" indent="-457200">
              <a:buFont typeface="+mj-lt"/>
              <a:buAutoNum type="arabicPeriod"/>
            </a:pPr>
            <a:r>
              <a:rPr lang="en-US" sz="2400" b="1" dirty="0">
                <a:solidFill>
                  <a:schemeClr val="accent5">
                    <a:lumMod val="75000"/>
                  </a:schemeClr>
                </a:solidFill>
              </a:rPr>
              <a:t>Worst-case access sequence</a:t>
            </a:r>
          </a:p>
          <a:p>
            <a:pPr marL="274320" indent="0">
              <a:buNone/>
            </a:pPr>
            <a:r>
              <a:rPr lang="en-US" sz="1800" dirty="0"/>
              <a:t>We construct based on three observations from prior work: </a:t>
            </a:r>
          </a:p>
          <a:p>
            <a:pPr marL="365760" indent="-342900">
              <a:spcBef>
                <a:spcPts val="800"/>
              </a:spcBef>
              <a:buFont typeface="+mj-lt"/>
              <a:buAutoNum type="arabicPeriod"/>
            </a:pPr>
            <a:r>
              <a:rPr lang="en-US" sz="1800" dirty="0"/>
              <a:t> An aggressor row causes the most </a:t>
            </a:r>
            <a:r>
              <a:rPr lang="en-US" sz="1800" dirty="0" err="1"/>
              <a:t>RowHammer</a:t>
            </a:r>
            <a:r>
              <a:rPr lang="en-US" sz="1800" dirty="0"/>
              <a:t> bit flips in immediately </a:t>
            </a:r>
            <a:r>
              <a:rPr lang="en-US" sz="1800" b="1" dirty="0"/>
              <a:t>adjacent</a:t>
            </a:r>
            <a:r>
              <a:rPr lang="en-US" sz="1800" dirty="0"/>
              <a:t> rows</a:t>
            </a:r>
          </a:p>
          <a:p>
            <a:pPr marL="365760" indent="-342900">
              <a:spcBef>
                <a:spcPts val="800"/>
              </a:spcBef>
              <a:buFont typeface="+mj-lt"/>
              <a:buAutoNum type="arabicPeriod"/>
            </a:pPr>
            <a:r>
              <a:rPr lang="en-US" sz="1800" dirty="0"/>
              <a:t> A </a:t>
            </a:r>
            <a:r>
              <a:rPr lang="en-US" sz="1800" b="1" dirty="0"/>
              <a:t>double-sided hammer</a:t>
            </a:r>
            <a:r>
              <a:rPr lang="en-US" sz="1800" dirty="0"/>
              <a:t> targeting victim row N (i.e., repeatedly accessing rows N+1 and N-1) causes the most bit flips in row N compared to other access patterns</a:t>
            </a:r>
          </a:p>
          <a:p>
            <a:pPr marL="365760" indent="-342900">
              <a:spcBef>
                <a:spcPts val="800"/>
              </a:spcBef>
              <a:buFont typeface="+mj-lt"/>
              <a:buAutoNum type="arabicPeriod"/>
            </a:pPr>
            <a:r>
              <a:rPr lang="en-US" sz="1800" dirty="0"/>
              <a:t> </a:t>
            </a:r>
            <a:r>
              <a:rPr lang="en-US" sz="1800" b="1" dirty="0"/>
              <a:t>Increasing the rate of DRAM activations</a:t>
            </a:r>
            <a:r>
              <a:rPr lang="en-US" sz="1800" dirty="0"/>
              <a:t> results in more </a:t>
            </a:r>
            <a:r>
              <a:rPr lang="en-US" sz="1800" dirty="0" err="1"/>
              <a:t>RowHammer</a:t>
            </a:r>
            <a:r>
              <a:rPr lang="en-US" sz="1800" dirty="0"/>
              <a:t> bit flips</a:t>
            </a:r>
            <a:endParaRPr lang="en-US" sz="2400" dirty="0"/>
          </a:p>
          <a:p>
            <a:pPr marL="457200" lvl="1" indent="0">
              <a:buNone/>
            </a:pPr>
            <a:endParaRPr lang="en-US" sz="2000" dirty="0"/>
          </a:p>
          <a:p>
            <a:pPr marL="457200" lvl="1" indent="0" algn="ctr">
              <a:buNone/>
            </a:pPr>
            <a:endParaRPr lang="en-US" sz="2400" b="1" dirty="0"/>
          </a:p>
        </p:txBody>
      </p:sp>
      <p:sp>
        <p:nvSpPr>
          <p:cNvPr id="4" name="Rectangle 3">
            <a:extLst>
              <a:ext uri="{FF2B5EF4-FFF2-40B4-BE49-F238E27FC236}">
                <a16:creationId xmlns:a16="http://schemas.microsoft.com/office/drawing/2014/main" id="{7482F81C-CBED-C540-869C-24FFA773BB0F}"/>
              </a:ext>
            </a:extLst>
          </p:cNvPr>
          <p:cNvSpPr/>
          <p:nvPr/>
        </p:nvSpPr>
        <p:spPr>
          <a:xfrm>
            <a:off x="415635" y="5427176"/>
            <a:ext cx="7952509" cy="1015663"/>
          </a:xfrm>
          <a:prstGeom prst="rect">
            <a:avLst/>
          </a:prstGeom>
        </p:spPr>
        <p:txBody>
          <a:bodyPr wrap="square">
            <a:spAutoFit/>
          </a:bodyPr>
          <a:lstStyle/>
          <a:p>
            <a:pPr lvl="1" algn="ctr"/>
            <a:r>
              <a:rPr lang="en-US" sz="2000" dirty="0"/>
              <a:t>Using these observations, we test each row’s worst-case vulnerability to </a:t>
            </a:r>
            <a:r>
              <a:rPr lang="en-US" sz="2000" dirty="0" err="1"/>
              <a:t>RowHammer</a:t>
            </a:r>
            <a:r>
              <a:rPr lang="en-US" sz="2000" dirty="0"/>
              <a:t> by </a:t>
            </a:r>
            <a:r>
              <a:rPr lang="en-US" sz="2000" b="1" dirty="0"/>
              <a:t>repeatedly accessing the two directly </a:t>
            </a:r>
          </a:p>
          <a:p>
            <a:pPr lvl="1" algn="ctr"/>
            <a:r>
              <a:rPr lang="en-US" sz="2000" b="1" dirty="0"/>
              <a:t>physically-adjacent rows as fast as possible </a:t>
            </a:r>
            <a:endParaRPr lang="en-US" dirty="0"/>
          </a:p>
        </p:txBody>
      </p:sp>
    </p:spTree>
    <p:extLst>
      <p:ext uri="{BB962C8B-B14F-4D97-AF65-F5344CB8AC3E}">
        <p14:creationId xmlns:p14="http://schemas.microsoft.com/office/powerpoint/2010/main" val="125706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4000" b="1" dirty="0"/>
              <a:t>6. Error-Correcting Code (ECC) Effects</a:t>
            </a:r>
          </a:p>
        </p:txBody>
      </p:sp>
      <p:pic>
        <p:nvPicPr>
          <p:cNvPr id="2" name="Picture 1">
            <a:extLst>
              <a:ext uri="{FF2B5EF4-FFF2-40B4-BE49-F238E27FC236}">
                <a16:creationId xmlns:a16="http://schemas.microsoft.com/office/drawing/2014/main" id="{9271CC81-F645-E845-B5C3-FA492251C505}"/>
              </a:ext>
            </a:extLst>
          </p:cNvPr>
          <p:cNvPicPr>
            <a:picLocks noChangeAspect="1"/>
          </p:cNvPicPr>
          <p:nvPr/>
        </p:nvPicPr>
        <p:blipFill>
          <a:blip r:embed="rId3"/>
          <a:stretch>
            <a:fillRect/>
          </a:stretch>
        </p:blipFill>
        <p:spPr>
          <a:xfrm>
            <a:off x="416211" y="1811268"/>
            <a:ext cx="7708900" cy="3810000"/>
          </a:xfrm>
          <a:prstGeom prst="rect">
            <a:avLst/>
          </a:prstGeom>
        </p:spPr>
      </p:pic>
      <p:pic>
        <p:nvPicPr>
          <p:cNvPr id="5" name="Picture 4">
            <a:extLst>
              <a:ext uri="{FF2B5EF4-FFF2-40B4-BE49-F238E27FC236}">
                <a16:creationId xmlns:a16="http://schemas.microsoft.com/office/drawing/2014/main" id="{217E067E-21C0-3148-88E3-E4456D2D3E50}"/>
              </a:ext>
            </a:extLst>
          </p:cNvPr>
          <p:cNvPicPr>
            <a:picLocks noChangeAspect="1"/>
          </p:cNvPicPr>
          <p:nvPr/>
        </p:nvPicPr>
        <p:blipFill>
          <a:blip r:embed="rId4"/>
          <a:stretch>
            <a:fillRect/>
          </a:stretch>
        </p:blipFill>
        <p:spPr>
          <a:xfrm>
            <a:off x="387350" y="1804918"/>
            <a:ext cx="8369300" cy="3822700"/>
          </a:xfrm>
          <a:prstGeom prst="rect">
            <a:avLst/>
          </a:prstGeom>
        </p:spPr>
      </p:pic>
      <p:sp>
        <p:nvSpPr>
          <p:cNvPr id="6" name="Rectangle 5">
            <a:extLst>
              <a:ext uri="{FF2B5EF4-FFF2-40B4-BE49-F238E27FC236}">
                <a16:creationId xmlns:a16="http://schemas.microsoft.com/office/drawing/2014/main" id="{FC2090FF-6241-C546-A452-B4DA9ACB99EF}"/>
              </a:ext>
            </a:extLst>
          </p:cNvPr>
          <p:cNvSpPr/>
          <p:nvPr/>
        </p:nvSpPr>
        <p:spPr>
          <a:xfrm>
            <a:off x="170121" y="627189"/>
            <a:ext cx="8973879" cy="800219"/>
          </a:xfrm>
          <a:prstGeom prst="rect">
            <a:avLst/>
          </a:prstGeom>
        </p:spPr>
        <p:txBody>
          <a:bodyPr wrap="square">
            <a:spAutoFit/>
          </a:bodyPr>
          <a:lstStyle/>
          <a:p>
            <a:r>
              <a:rPr lang="en-US" sz="2300" i="1" dirty="0">
                <a:solidFill>
                  <a:srgbClr val="C00000"/>
                </a:solidFill>
                <a:latin typeface="Cambria" panose="02040503050406030204" pitchFamily="18" charset="0"/>
              </a:rPr>
              <a:t>Q. How would different Error Correction Codes (ECC) change </a:t>
            </a:r>
          </a:p>
          <a:p>
            <a:r>
              <a:rPr lang="en-US" sz="2300" i="1" dirty="0">
                <a:solidFill>
                  <a:srgbClr val="C00000"/>
                </a:solidFill>
                <a:latin typeface="Cambria" panose="02040503050406030204" pitchFamily="18" charset="0"/>
              </a:rPr>
              <a:t>the Hammer Count required to cause </a:t>
            </a:r>
            <a:r>
              <a:rPr lang="en-US" sz="2300" i="1" dirty="0" err="1">
                <a:solidFill>
                  <a:srgbClr val="C00000"/>
                </a:solidFill>
                <a:latin typeface="Cambria" panose="02040503050406030204" pitchFamily="18" charset="0"/>
              </a:rPr>
              <a:t>RowHammer</a:t>
            </a:r>
            <a:r>
              <a:rPr lang="en-US" sz="2300" i="1" dirty="0">
                <a:solidFill>
                  <a:srgbClr val="C00000"/>
                </a:solidFill>
                <a:latin typeface="Cambria" panose="02040503050406030204" pitchFamily="18" charset="0"/>
              </a:rPr>
              <a:t> bit flips?</a:t>
            </a:r>
          </a:p>
        </p:txBody>
      </p:sp>
    </p:spTree>
    <p:extLst>
      <p:ext uri="{BB962C8B-B14F-4D97-AF65-F5344CB8AC3E}">
        <p14:creationId xmlns:p14="http://schemas.microsoft.com/office/powerpoint/2010/main" val="124180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1EECA-C2D9-1B4C-B033-2D7176AAE85D}"/>
              </a:ext>
            </a:extLst>
          </p:cNvPr>
          <p:cNvSpPr>
            <a:spLocks noGrp="1"/>
          </p:cNvSpPr>
          <p:nvPr>
            <p:ph type="title"/>
          </p:nvPr>
        </p:nvSpPr>
        <p:spPr/>
        <p:txBody>
          <a:bodyPr/>
          <a:lstStyle/>
          <a:p>
            <a:r>
              <a:rPr lang="en-US" sz="4000" b="1" dirty="0"/>
              <a:t>6. Error-Correcting Code (ECC) Effects</a:t>
            </a:r>
            <a:endParaRPr lang="en-US" sz="4000" dirty="0"/>
          </a:p>
        </p:txBody>
      </p:sp>
      <p:pic>
        <p:nvPicPr>
          <p:cNvPr id="4" name="Picture 3">
            <a:extLst>
              <a:ext uri="{FF2B5EF4-FFF2-40B4-BE49-F238E27FC236}">
                <a16:creationId xmlns:a16="http://schemas.microsoft.com/office/drawing/2014/main" id="{E902838F-ACC3-4849-A724-BCD8BD27F87B}"/>
              </a:ext>
            </a:extLst>
          </p:cNvPr>
          <p:cNvPicPr>
            <a:picLocks noChangeAspect="1"/>
          </p:cNvPicPr>
          <p:nvPr/>
        </p:nvPicPr>
        <p:blipFill>
          <a:blip r:embed="rId3"/>
          <a:stretch>
            <a:fillRect/>
          </a:stretch>
        </p:blipFill>
        <p:spPr>
          <a:xfrm>
            <a:off x="271545" y="904412"/>
            <a:ext cx="8526030" cy="3754582"/>
          </a:xfrm>
          <a:prstGeom prst="rect">
            <a:avLst/>
          </a:prstGeom>
        </p:spPr>
      </p:pic>
      <p:sp>
        <p:nvSpPr>
          <p:cNvPr id="5" name="Rectangle 4">
            <a:extLst>
              <a:ext uri="{FF2B5EF4-FFF2-40B4-BE49-F238E27FC236}">
                <a16:creationId xmlns:a16="http://schemas.microsoft.com/office/drawing/2014/main" id="{4DFED29B-E374-BE43-97C3-9BB90902EC47}"/>
              </a:ext>
            </a:extLst>
          </p:cNvPr>
          <p:cNvSpPr/>
          <p:nvPr/>
        </p:nvSpPr>
        <p:spPr>
          <a:xfrm>
            <a:off x="-3753" y="4982741"/>
            <a:ext cx="9147109" cy="1154162"/>
          </a:xfrm>
          <a:prstGeom prst="rect">
            <a:avLst/>
          </a:prstGeom>
          <a:solidFill>
            <a:schemeClr val="accent6">
              <a:lumMod val="40000"/>
              <a:lumOff val="60000"/>
            </a:schemeClr>
          </a:solidFill>
        </p:spPr>
        <p:txBody>
          <a:bodyPr wrap="square">
            <a:spAutoFit/>
          </a:bodyPr>
          <a:lstStyle/>
          <a:p>
            <a:pPr algn="ctr"/>
            <a:endParaRPr lang="en-US" sz="1050" dirty="0">
              <a:latin typeface="LinLibertineTI"/>
            </a:endParaRPr>
          </a:p>
          <a:p>
            <a:pPr algn="ctr"/>
            <a:r>
              <a:rPr lang="en-US" sz="2400" dirty="0">
                <a:latin typeface="LinLibertineTI"/>
              </a:rPr>
              <a:t>Single-error correcting code can improve </a:t>
            </a:r>
            <a:r>
              <a:rPr lang="en-US" sz="2400" dirty="0" err="1">
                <a:latin typeface="LinLibertineTI"/>
              </a:rPr>
              <a:t>HC</a:t>
            </a:r>
            <a:r>
              <a:rPr lang="en-US" sz="2400" baseline="-25000" dirty="0" err="1">
                <a:latin typeface="LinLibertineTI"/>
              </a:rPr>
              <a:t>first</a:t>
            </a:r>
            <a:r>
              <a:rPr lang="en-US" sz="2400" dirty="0">
                <a:latin typeface="LinLibertineTI"/>
              </a:rPr>
              <a:t> by up to </a:t>
            </a:r>
            <a:r>
              <a:rPr lang="en-US" sz="2400" dirty="0">
                <a:latin typeface="LinLibertineT"/>
              </a:rPr>
              <a:t>2.78</a:t>
            </a:r>
            <a:r>
              <a:rPr lang="en-US" sz="2400" dirty="0">
                <a:latin typeface="LMMathSymbols10"/>
              </a:rPr>
              <a:t>× </a:t>
            </a:r>
            <a:r>
              <a:rPr lang="en-US" sz="2400" dirty="0">
                <a:latin typeface="LinLibertineTI"/>
              </a:rPr>
              <a:t>in DDR4 DRAM chips, and </a:t>
            </a:r>
            <a:r>
              <a:rPr lang="en-US" sz="2400" dirty="0">
                <a:latin typeface="LinLibertineT"/>
              </a:rPr>
              <a:t>1.65</a:t>
            </a:r>
            <a:r>
              <a:rPr lang="en-US" sz="2400" dirty="0">
                <a:latin typeface="LMMathSymbols10"/>
              </a:rPr>
              <a:t>× </a:t>
            </a:r>
            <a:r>
              <a:rPr lang="en-US" sz="2400" dirty="0">
                <a:latin typeface="LinLibertineTI"/>
              </a:rPr>
              <a:t>in DDR3-new DRAM chips. </a:t>
            </a:r>
          </a:p>
          <a:p>
            <a:pPr algn="ctr"/>
            <a:endParaRPr lang="en-US" sz="1050" dirty="0"/>
          </a:p>
        </p:txBody>
      </p:sp>
    </p:spTree>
    <p:extLst>
      <p:ext uri="{BB962C8B-B14F-4D97-AF65-F5344CB8AC3E}">
        <p14:creationId xmlns:p14="http://schemas.microsoft.com/office/powerpoint/2010/main" val="421603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err="1"/>
              <a:t>RowHammer</a:t>
            </a:r>
            <a:r>
              <a:rPr lang="en-US" sz="3600" b="1" dirty="0"/>
              <a:t> Solutions Going Forward</a:t>
            </a:r>
          </a:p>
        </p:txBody>
      </p:sp>
      <p:sp>
        <p:nvSpPr>
          <p:cNvPr id="3" name="Content Placeholder 2"/>
          <p:cNvSpPr>
            <a:spLocks noGrp="1"/>
          </p:cNvSpPr>
          <p:nvPr>
            <p:ph idx="1"/>
          </p:nvPr>
        </p:nvSpPr>
        <p:spPr>
          <a:xfrm>
            <a:off x="75990" y="737054"/>
            <a:ext cx="9068009" cy="5549734"/>
          </a:xfrm>
        </p:spPr>
        <p:txBody>
          <a:bodyPr/>
          <a:lstStyle/>
          <a:p>
            <a:pPr marL="0" indent="0">
              <a:buNone/>
            </a:pPr>
            <a:r>
              <a:rPr lang="en-US" sz="2700" b="1" dirty="0"/>
              <a:t>Two</a:t>
            </a:r>
            <a:r>
              <a:rPr lang="en-US" sz="2700" dirty="0"/>
              <a:t> promising directions for new </a:t>
            </a:r>
            <a:r>
              <a:rPr lang="en-US" sz="2700" dirty="0" err="1"/>
              <a:t>RowHammer</a:t>
            </a:r>
            <a:r>
              <a:rPr lang="en-US" sz="2700" dirty="0"/>
              <a:t> solutions:</a:t>
            </a:r>
          </a:p>
          <a:p>
            <a:pPr marL="514350" indent="-514350">
              <a:buFont typeface="+mj-lt"/>
              <a:buAutoNum type="arabicPeriod"/>
            </a:pPr>
            <a:r>
              <a:rPr lang="en-US" sz="2700" b="1" dirty="0">
                <a:solidFill>
                  <a:schemeClr val="accent5">
                    <a:lumMod val="75000"/>
                  </a:schemeClr>
                </a:solidFill>
              </a:rPr>
              <a:t>DRAM-system cooperation</a:t>
            </a:r>
          </a:p>
          <a:p>
            <a:pPr marL="320040" lvl="1"/>
            <a:r>
              <a:rPr lang="en-US" sz="2100" dirty="0"/>
              <a:t>DRAM-based or system-level mechanism </a:t>
            </a:r>
            <a:r>
              <a:rPr lang="en-US" sz="2100" b="1" dirty="0"/>
              <a:t>alone</a:t>
            </a:r>
            <a:r>
              <a:rPr lang="en-US" sz="2100" dirty="0"/>
              <a:t> ignores potential benefits of addressing the </a:t>
            </a:r>
            <a:r>
              <a:rPr lang="en-US" sz="2100" dirty="0" err="1"/>
              <a:t>RowHammer</a:t>
            </a:r>
            <a:r>
              <a:rPr lang="en-US" sz="2100" dirty="0"/>
              <a:t> vulnerability </a:t>
            </a:r>
            <a:r>
              <a:rPr lang="en-US" sz="2100" b="1" dirty="0"/>
              <a:t>holistically</a:t>
            </a:r>
          </a:p>
          <a:p>
            <a:pPr marL="320040" lvl="1"/>
            <a:r>
              <a:rPr lang="en-US" sz="2100" dirty="0"/>
              <a:t>We believe a </a:t>
            </a:r>
            <a:r>
              <a:rPr lang="en-US" sz="2100" b="1" dirty="0"/>
              <a:t>holistic</a:t>
            </a:r>
            <a:r>
              <a:rPr lang="en-US" sz="2100" dirty="0"/>
              <a:t> solution can prevent </a:t>
            </a:r>
            <a:r>
              <a:rPr lang="en-US" sz="2100" dirty="0" err="1"/>
              <a:t>RowHammer</a:t>
            </a:r>
            <a:r>
              <a:rPr lang="en-US" sz="2100" dirty="0"/>
              <a:t> at </a:t>
            </a:r>
            <a:r>
              <a:rPr lang="en-US" sz="2100" b="1" dirty="0"/>
              <a:t>low cost</a:t>
            </a:r>
          </a:p>
          <a:p>
            <a:pPr lvl="1"/>
            <a:endParaRPr lang="en-US" sz="2000" dirty="0"/>
          </a:p>
          <a:p>
            <a:pPr marL="514350" indent="-514350">
              <a:buFont typeface="+mj-lt"/>
              <a:buAutoNum type="arabicPeriod"/>
            </a:pPr>
            <a:r>
              <a:rPr lang="en-US" sz="2700" b="1" dirty="0">
                <a:solidFill>
                  <a:schemeClr val="accent6">
                    <a:lumMod val="75000"/>
                  </a:schemeClr>
                </a:solidFill>
              </a:rPr>
              <a:t>Profile-guided</a:t>
            </a:r>
          </a:p>
          <a:p>
            <a:pPr marL="320040" lvl="1"/>
            <a:r>
              <a:rPr lang="en-US" sz="2100" dirty="0"/>
              <a:t>Accurate </a:t>
            </a:r>
            <a:r>
              <a:rPr lang="en-US" sz="2100" b="1" dirty="0"/>
              <a:t>profile of </a:t>
            </a:r>
            <a:r>
              <a:rPr lang="en-US" sz="2100" b="1" dirty="0" err="1"/>
              <a:t>RowHammer</a:t>
            </a:r>
            <a:r>
              <a:rPr lang="en-US" sz="2100" b="1" dirty="0"/>
              <a:t>-susceptible cells </a:t>
            </a:r>
            <a:r>
              <a:rPr lang="en-US" sz="2100" dirty="0"/>
              <a:t>in DRAM provides a powerful substrate for building </a:t>
            </a:r>
            <a:r>
              <a:rPr lang="en-US" sz="2100" b="1" dirty="0"/>
              <a:t>targeted</a:t>
            </a:r>
            <a:r>
              <a:rPr lang="en-US" sz="2100" dirty="0"/>
              <a:t> </a:t>
            </a:r>
            <a:r>
              <a:rPr lang="en-US" sz="2100" dirty="0" err="1"/>
              <a:t>RowHammer</a:t>
            </a:r>
            <a:r>
              <a:rPr lang="en-US" sz="2100" dirty="0"/>
              <a:t> solutions, e.g.:</a:t>
            </a:r>
          </a:p>
          <a:p>
            <a:pPr marL="777240" lvl="2"/>
            <a:r>
              <a:rPr lang="en-US" sz="1800" dirty="0"/>
              <a:t>Only increase the refresh rate for rows containing </a:t>
            </a:r>
            <a:r>
              <a:rPr lang="en-US" sz="1800" dirty="0" err="1"/>
              <a:t>RowHammer</a:t>
            </a:r>
            <a:r>
              <a:rPr lang="en-US" sz="1800" dirty="0"/>
              <a:t>-susceptible cells</a:t>
            </a:r>
          </a:p>
          <a:p>
            <a:pPr lvl="2"/>
            <a:endParaRPr lang="en-US" sz="1600" dirty="0"/>
          </a:p>
          <a:p>
            <a:pPr lvl="2"/>
            <a:endParaRPr lang="en-US" sz="1600" dirty="0"/>
          </a:p>
          <a:p>
            <a:pPr marL="320040" lvl="1"/>
            <a:r>
              <a:rPr lang="en-US" sz="2100" dirty="0"/>
              <a:t>We believe a </a:t>
            </a:r>
            <a:r>
              <a:rPr lang="en-US" sz="2100" b="1" dirty="0">
                <a:solidFill>
                  <a:schemeClr val="accent5">
                    <a:lumMod val="75000"/>
                  </a:schemeClr>
                </a:solidFill>
              </a:rPr>
              <a:t>fast and accurate </a:t>
            </a:r>
            <a:r>
              <a:rPr lang="en-US" sz="2100" dirty="0"/>
              <a:t>profiling mechanism is a key research challenge for developing low-overhead and scalable </a:t>
            </a:r>
            <a:r>
              <a:rPr lang="en-US" sz="2100" dirty="0" err="1"/>
              <a:t>RowHammer</a:t>
            </a:r>
            <a:r>
              <a:rPr lang="en-US" sz="2100" dirty="0"/>
              <a:t> solutions</a:t>
            </a:r>
          </a:p>
        </p:txBody>
      </p:sp>
    </p:spTree>
    <p:extLst>
      <p:ext uri="{BB962C8B-B14F-4D97-AF65-F5344CB8AC3E}">
        <p14:creationId xmlns:p14="http://schemas.microsoft.com/office/powerpoint/2010/main" val="69577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4978DC2F-864D-D34F-8180-F96B9F8300EF}"/>
              </a:ext>
            </a:extLst>
          </p:cNvPr>
          <p:cNvSpPr/>
          <p:nvPr/>
        </p:nvSpPr>
        <p:spPr>
          <a:xfrm>
            <a:off x="2486999" y="1392354"/>
            <a:ext cx="4165605" cy="416484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a:t>DRAM Cell Leakage</a:t>
            </a:r>
          </a:p>
        </p:txBody>
      </p:sp>
      <p:sp>
        <p:nvSpPr>
          <p:cNvPr id="3" name="Content Placeholder 2"/>
          <p:cNvSpPr>
            <a:spLocks noGrp="1"/>
          </p:cNvSpPr>
          <p:nvPr>
            <p:ph idx="1"/>
          </p:nvPr>
        </p:nvSpPr>
        <p:spPr>
          <a:xfrm>
            <a:off x="75991" y="911225"/>
            <a:ext cx="8987622" cy="618318"/>
          </a:xfrm>
        </p:spPr>
        <p:txBody>
          <a:bodyPr/>
          <a:lstStyle/>
          <a:p>
            <a:pPr marL="0" indent="0" algn="ctr">
              <a:buNone/>
            </a:pPr>
            <a:r>
              <a:rPr lang="en-US" sz="3200" dirty="0"/>
              <a:t>Each cell encodes information in </a:t>
            </a:r>
            <a:r>
              <a:rPr lang="en-US" sz="3200" b="1" dirty="0">
                <a:solidFill>
                  <a:srgbClr val="C00000"/>
                </a:solidFill>
              </a:rPr>
              <a:t>leaky</a:t>
            </a:r>
            <a:r>
              <a:rPr lang="en-US" sz="3200" dirty="0">
                <a:solidFill>
                  <a:srgbClr val="FF0000"/>
                </a:solidFill>
              </a:rPr>
              <a:t> </a:t>
            </a:r>
            <a:r>
              <a:rPr lang="en-US" sz="3200" dirty="0"/>
              <a:t>capacitors</a:t>
            </a:r>
          </a:p>
        </p:txBody>
      </p:sp>
      <p:grpSp>
        <p:nvGrpSpPr>
          <p:cNvPr id="88" name="Group 87"/>
          <p:cNvGrpSpPr/>
          <p:nvPr/>
        </p:nvGrpSpPr>
        <p:grpSpPr>
          <a:xfrm>
            <a:off x="2843762" y="2010672"/>
            <a:ext cx="3342898" cy="3111480"/>
            <a:chOff x="2557570" y="1812402"/>
            <a:chExt cx="3342898" cy="3111480"/>
          </a:xfrm>
        </p:grpSpPr>
        <p:sp>
          <p:nvSpPr>
            <p:cNvPr id="33" name="Rectangle 32"/>
            <p:cNvSpPr/>
            <p:nvPr/>
          </p:nvSpPr>
          <p:spPr>
            <a:xfrm>
              <a:off x="2557570" y="1874038"/>
              <a:ext cx="1197124" cy="37134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29" name="Straight Arrow Connector 28"/>
            <p:cNvCxnSpPr/>
            <p:nvPr/>
          </p:nvCxnSpPr>
          <p:spPr>
            <a:xfrm flipH="1">
              <a:off x="2557570" y="2195147"/>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5400000">
              <a:off x="2517108" y="3820123"/>
              <a:ext cx="1487561" cy="40645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capacitor</a:t>
              </a:r>
            </a:p>
          </p:txBody>
        </p:sp>
        <p:sp>
          <p:nvSpPr>
            <p:cNvPr id="31" name="Rectangle 30"/>
            <p:cNvSpPr/>
            <p:nvPr/>
          </p:nvSpPr>
          <p:spPr>
            <a:xfrm>
              <a:off x="2921424" y="2394239"/>
              <a:ext cx="1470874"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access</a:t>
              </a:r>
            </a:p>
          </p:txBody>
        </p:sp>
        <p:sp>
          <p:nvSpPr>
            <p:cNvPr id="32" name="Rectangle 31"/>
            <p:cNvSpPr/>
            <p:nvPr/>
          </p:nvSpPr>
          <p:spPr>
            <a:xfrm>
              <a:off x="2921424" y="2564962"/>
              <a:ext cx="1452774" cy="48992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transistor</a:t>
              </a:r>
            </a:p>
          </p:txBody>
        </p:sp>
        <p:sp>
          <p:nvSpPr>
            <p:cNvPr id="34" name="Rectangle 33"/>
            <p:cNvSpPr/>
            <p:nvPr/>
          </p:nvSpPr>
          <p:spPr>
            <a:xfrm rot="5400000">
              <a:off x="5126323" y="417164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35" name="Straight Arrow Connector 34"/>
            <p:cNvCxnSpPr/>
            <p:nvPr/>
          </p:nvCxnSpPr>
          <p:spPr>
            <a:xfrm flipV="1">
              <a:off x="5482013" y="1812402"/>
              <a:ext cx="0" cy="303031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104133" y="3025758"/>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4" name="Content Placeholder 2"/>
          <p:cNvSpPr txBox="1">
            <a:spLocks/>
          </p:cNvSpPr>
          <p:nvPr/>
        </p:nvSpPr>
        <p:spPr>
          <a:xfrm>
            <a:off x="75991" y="5518716"/>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Stored data is </a:t>
            </a:r>
            <a:r>
              <a:rPr lang="en-US" sz="3200" b="1" dirty="0">
                <a:solidFill>
                  <a:srgbClr val="C00000"/>
                </a:solidFill>
              </a:rPr>
              <a:t>corrupted</a:t>
            </a:r>
            <a:r>
              <a:rPr lang="en-US" sz="3200" dirty="0">
                <a:solidFill>
                  <a:srgbClr val="FF0000"/>
                </a:solidFill>
              </a:rPr>
              <a:t> </a:t>
            </a:r>
            <a:r>
              <a:rPr lang="en-US" sz="3200" dirty="0"/>
              <a:t>if too much charge leaks (i.e., the capacitor voltage degrades too much)</a:t>
            </a:r>
            <a:endParaRPr lang="en-US" sz="3200" b="1" dirty="0"/>
          </a:p>
        </p:txBody>
      </p:sp>
      <p:grpSp>
        <p:nvGrpSpPr>
          <p:cNvPr id="87" name="Group 86"/>
          <p:cNvGrpSpPr/>
          <p:nvPr/>
        </p:nvGrpSpPr>
        <p:grpSpPr>
          <a:xfrm>
            <a:off x="4296235" y="3459106"/>
            <a:ext cx="1316566" cy="1271181"/>
            <a:chOff x="4010043" y="3260836"/>
            <a:chExt cx="1316566" cy="1271181"/>
          </a:xfrm>
        </p:grpSpPr>
        <p:cxnSp>
          <p:nvCxnSpPr>
            <p:cNvPr id="54" name="Straight Arrow Connector 53"/>
            <p:cNvCxnSpPr/>
            <p:nvPr/>
          </p:nvCxnSpPr>
          <p:spPr>
            <a:xfrm>
              <a:off x="4126465" y="3572633"/>
              <a:ext cx="7220" cy="959384"/>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4010043" y="3260836"/>
              <a:ext cx="1316566" cy="9662"/>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4233845" y="3453258"/>
              <a:ext cx="1013161" cy="1015663"/>
            </a:xfrm>
            <a:prstGeom prst="rect">
              <a:avLst/>
            </a:prstGeom>
          </p:spPr>
          <p:txBody>
            <a:bodyPr wrap="none">
              <a:spAutoFit/>
            </a:bodyPr>
            <a:lstStyle/>
            <a:p>
              <a:pPr algn="ctr"/>
              <a:r>
                <a:rPr lang="en-US" sz="2000" dirty="0">
                  <a:solidFill>
                    <a:srgbClr val="C00000"/>
                  </a:solidFill>
                  <a:latin typeface="Cambria" panose="02040503050406030204" pitchFamily="18" charset="0"/>
                </a:rPr>
                <a:t>charge</a:t>
              </a:r>
            </a:p>
            <a:p>
              <a:pPr algn="ctr"/>
              <a:r>
                <a:rPr lang="en-US" sz="2000" dirty="0">
                  <a:solidFill>
                    <a:srgbClr val="C00000"/>
                  </a:solidFill>
                  <a:latin typeface="Cambria" panose="02040503050406030204" pitchFamily="18" charset="0"/>
                </a:rPr>
                <a:t>leakage</a:t>
              </a:r>
            </a:p>
            <a:p>
              <a:pPr algn="ctr"/>
              <a:r>
                <a:rPr lang="en-US" sz="2000" dirty="0">
                  <a:solidFill>
                    <a:srgbClr val="C00000"/>
                  </a:solidFill>
                  <a:latin typeface="Cambria" panose="02040503050406030204" pitchFamily="18" charset="0"/>
                </a:rPr>
                <a:t>paths</a:t>
              </a:r>
            </a:p>
          </p:txBody>
        </p:sp>
      </p:grpSp>
      <p:sp>
        <p:nvSpPr>
          <p:cNvPr id="4" name="TextBox 3"/>
          <p:cNvSpPr txBox="1"/>
          <p:nvPr/>
        </p:nvSpPr>
        <p:spPr>
          <a:xfrm>
            <a:off x="3513692" y="6518290"/>
            <a:ext cx="1757212" cy="369332"/>
          </a:xfrm>
          <a:prstGeom prst="rect">
            <a:avLst/>
          </a:prstGeom>
          <a:noFill/>
        </p:spPr>
        <p:txBody>
          <a:bodyPr wrap="none" rtlCol="0">
            <a:spAutoFit/>
          </a:bodyPr>
          <a:lstStyle/>
          <a:p>
            <a:r>
              <a:rPr lang="en-US" b="1" dirty="0">
                <a:solidFill>
                  <a:srgbClr val="7030A0"/>
                </a:solidFill>
              </a:rPr>
              <a:t>[Patel+, ISCA’17]</a:t>
            </a:r>
          </a:p>
        </p:txBody>
      </p:sp>
    </p:spTree>
    <p:extLst>
      <p:ext uri="{BB962C8B-B14F-4D97-AF65-F5344CB8AC3E}">
        <p14:creationId xmlns:p14="http://schemas.microsoft.com/office/powerpoint/2010/main" val="5948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3" grpId="0" build="p"/>
      <p:bldP spid="8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F458FF1-A8F4-453D-94B5-125FB76CBD1E}"/>
              </a:ext>
            </a:extLst>
          </p:cNvPr>
          <p:cNvSpPr/>
          <p:nvPr/>
        </p:nvSpPr>
        <p:spPr>
          <a:xfrm>
            <a:off x="2013329" y="2011513"/>
            <a:ext cx="5929912" cy="9877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91749A-2F1D-4D24-9EAA-1781E27EF9A6}"/>
              </a:ext>
            </a:extLst>
          </p:cNvPr>
          <p:cNvSpPr/>
          <p:nvPr/>
        </p:nvSpPr>
        <p:spPr>
          <a:xfrm>
            <a:off x="2013329" y="3006696"/>
            <a:ext cx="5929912" cy="17354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a:cxnSpLocks/>
          </p:cNvCxnSpPr>
          <p:nvPr/>
        </p:nvCxnSpPr>
        <p:spPr>
          <a:xfrm flipV="1">
            <a:off x="2047613" y="2999218"/>
            <a:ext cx="5895628" cy="4037"/>
          </a:xfrm>
          <a:prstGeom prst="straightConnector1">
            <a:avLst/>
          </a:prstGeom>
          <a:ln w="381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a:t>DRAM Refresh</a:t>
            </a:r>
          </a:p>
        </p:txBody>
      </p:sp>
      <p:sp>
        <p:nvSpPr>
          <p:cNvPr id="23" name="Content Placeholder 2"/>
          <p:cNvSpPr txBox="1">
            <a:spLocks/>
          </p:cNvSpPr>
          <p:nvPr/>
        </p:nvSpPr>
        <p:spPr>
          <a:xfrm>
            <a:off x="3" y="5614075"/>
            <a:ext cx="9143997" cy="740189"/>
          </a:xfrm>
          <a:prstGeom prst="rect">
            <a:avLst/>
          </a:prstGeom>
          <a:solidFill>
            <a:schemeClr val="accent6">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00" dirty="0"/>
          </a:p>
          <a:p>
            <a:pPr marL="0" indent="0" algn="ctr">
              <a:buNone/>
            </a:pPr>
            <a:r>
              <a:rPr lang="en-US" sz="2800" dirty="0"/>
              <a:t>Periodic </a:t>
            </a:r>
            <a:r>
              <a:rPr lang="en-US" sz="2800" b="1" dirty="0"/>
              <a:t>refresh operations </a:t>
            </a:r>
            <a:r>
              <a:rPr lang="en-US" sz="2800" dirty="0"/>
              <a:t>preserve stored data</a:t>
            </a:r>
          </a:p>
          <a:p>
            <a:pPr marL="0" indent="0" algn="ctr">
              <a:buNone/>
            </a:pPr>
            <a:endParaRPr lang="en-US" sz="2800" dirty="0"/>
          </a:p>
        </p:txBody>
      </p:sp>
      <p:cxnSp>
        <p:nvCxnSpPr>
          <p:cNvPr id="67" name="Straight Arrow Connector 66"/>
          <p:cNvCxnSpPr/>
          <p:nvPr/>
        </p:nvCxnSpPr>
        <p:spPr>
          <a:xfrm flipV="1">
            <a:off x="2013329" y="1999111"/>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013329" y="4751259"/>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6200000">
            <a:off x="-1767853" y="3129033"/>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Capacitor voltage (</a:t>
            </a:r>
            <a:r>
              <a:rPr lang="en-US" sz="2400" dirty="0" err="1">
                <a:solidFill>
                  <a:schemeClr val="tx1"/>
                </a:solidFill>
                <a:latin typeface="Cambria" panose="02040503050406030204" pitchFamily="18" charset="0"/>
              </a:rPr>
              <a:t>Vdd</a:t>
            </a:r>
            <a:r>
              <a:rPr lang="en-US" sz="2400" dirty="0">
                <a:solidFill>
                  <a:schemeClr val="tx1"/>
                </a:solidFill>
                <a:latin typeface="Cambria" panose="02040503050406030204" pitchFamily="18" charset="0"/>
              </a:rPr>
              <a:t>)</a:t>
            </a:r>
          </a:p>
        </p:txBody>
      </p:sp>
      <p:sp>
        <p:nvSpPr>
          <p:cNvPr id="76" name="Arc 75"/>
          <p:cNvSpPr/>
          <p:nvPr/>
        </p:nvSpPr>
        <p:spPr>
          <a:xfrm flipH="1" flipV="1">
            <a:off x="1813325" y="-364480"/>
            <a:ext cx="5063719" cy="3431983"/>
          </a:xfrm>
          <a:prstGeom prst="arc">
            <a:avLst>
              <a:gd name="adj1" fmla="val 1754805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ectangle 76"/>
          <p:cNvSpPr/>
          <p:nvPr/>
        </p:nvSpPr>
        <p:spPr>
          <a:xfrm rot="16200000">
            <a:off x="-425861" y="3406847"/>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1007491" y="1736752"/>
            <a:ext cx="968535" cy="461665"/>
          </a:xfrm>
          <a:prstGeom prst="rect">
            <a:avLst/>
          </a:prstGeom>
        </p:spPr>
        <p:txBody>
          <a:bodyPr wrap="none">
            <a:spAutoFit/>
          </a:bodyPr>
          <a:lstStyle/>
          <a:p>
            <a:pPr algn="ctr"/>
            <a:r>
              <a:rPr lang="en-US" sz="2400" dirty="0">
                <a:latin typeface="Cambria" panose="02040503050406030204" pitchFamily="18" charset="0"/>
              </a:rPr>
              <a:t>100%</a:t>
            </a:r>
          </a:p>
        </p:txBody>
      </p:sp>
      <p:sp>
        <p:nvSpPr>
          <p:cNvPr id="80" name="Rectangle 79"/>
          <p:cNvSpPr/>
          <p:nvPr/>
        </p:nvSpPr>
        <p:spPr>
          <a:xfrm>
            <a:off x="1350707" y="4480051"/>
            <a:ext cx="628697" cy="461665"/>
          </a:xfrm>
          <a:prstGeom prst="rect">
            <a:avLst/>
          </a:prstGeom>
        </p:spPr>
        <p:txBody>
          <a:bodyPr wrap="none">
            <a:spAutoFit/>
          </a:bodyPr>
          <a:lstStyle/>
          <a:p>
            <a:pPr algn="ctr"/>
            <a:r>
              <a:rPr lang="en-US" sz="2400" dirty="0">
                <a:latin typeface="Cambria" panose="02040503050406030204" pitchFamily="18" charset="0"/>
              </a:rPr>
              <a:t>0%</a:t>
            </a:r>
          </a:p>
        </p:txBody>
      </p:sp>
      <p:sp>
        <p:nvSpPr>
          <p:cNvPr id="51" name="Rectangle 50"/>
          <p:cNvSpPr/>
          <p:nvPr/>
        </p:nvSpPr>
        <p:spPr>
          <a:xfrm>
            <a:off x="1091271" y="2761599"/>
            <a:ext cx="873060" cy="461665"/>
          </a:xfrm>
          <a:prstGeom prst="rect">
            <a:avLst/>
          </a:prstGeom>
        </p:spPr>
        <p:txBody>
          <a:bodyPr wrap="none">
            <a:spAutoFit/>
          </a:bodyPr>
          <a:lstStyle/>
          <a:p>
            <a:pPr algn="ctr"/>
            <a:r>
              <a:rPr lang="en-US" sz="2400" dirty="0" err="1">
                <a:solidFill>
                  <a:schemeClr val="tx1">
                    <a:lumMod val="50000"/>
                    <a:lumOff val="50000"/>
                  </a:schemeClr>
                </a:solidFill>
                <a:latin typeface="Cambria" panose="02040503050406030204" pitchFamily="18" charset="0"/>
              </a:rPr>
              <a:t>Vmin</a:t>
            </a:r>
            <a:endParaRPr lang="en-US" sz="2400" dirty="0">
              <a:solidFill>
                <a:schemeClr val="tx1">
                  <a:lumMod val="50000"/>
                  <a:lumOff val="50000"/>
                </a:schemeClr>
              </a:solidFill>
              <a:latin typeface="Cambria" panose="02040503050406030204" pitchFamily="18" charset="0"/>
            </a:endParaRPr>
          </a:p>
        </p:txBody>
      </p:sp>
      <p:grpSp>
        <p:nvGrpSpPr>
          <p:cNvPr id="18" name="Group 17">
            <a:extLst>
              <a:ext uri="{FF2B5EF4-FFF2-40B4-BE49-F238E27FC236}">
                <a16:creationId xmlns:a16="http://schemas.microsoft.com/office/drawing/2014/main" id="{AFA30E8D-7DAC-42D5-8EA2-063052FEE9BE}"/>
              </a:ext>
            </a:extLst>
          </p:cNvPr>
          <p:cNvGrpSpPr/>
          <p:nvPr/>
        </p:nvGrpSpPr>
        <p:grpSpPr>
          <a:xfrm>
            <a:off x="1803251" y="1439066"/>
            <a:ext cx="2128147" cy="432873"/>
            <a:chOff x="1803251" y="1439066"/>
            <a:chExt cx="2128147" cy="432873"/>
          </a:xfrm>
        </p:grpSpPr>
        <p:cxnSp>
          <p:nvCxnSpPr>
            <p:cNvPr id="57" name="Straight Arrow Connector 56"/>
            <p:cNvCxnSpPr>
              <a:cxnSpLocks/>
            </p:cNvCxnSpPr>
            <p:nvPr/>
          </p:nvCxnSpPr>
          <p:spPr>
            <a:xfrm flipV="1">
              <a:off x="2047613" y="1871938"/>
              <a:ext cx="1639425" cy="1"/>
            </a:xfrm>
            <a:prstGeom prst="straightConnector1">
              <a:avLst/>
            </a:prstGeom>
            <a:ln w="41275" cap="rnd">
              <a:solidFill>
                <a:schemeClr val="bg1">
                  <a:lumMod val="50000"/>
                </a:schemeClr>
              </a:solidFill>
              <a:prstDash val="solid"/>
              <a:headEnd type="triangl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03251" y="1439066"/>
              <a:ext cx="2128147" cy="400110"/>
            </a:xfrm>
            <a:prstGeom prst="rect">
              <a:avLst/>
            </a:prstGeom>
          </p:spPr>
          <p:txBody>
            <a:bodyPr wrap="none">
              <a:spAutoFit/>
            </a:bodyPr>
            <a:lstStyle/>
            <a:p>
              <a:r>
                <a:rPr lang="en-US" sz="2000" b="1" dirty="0">
                  <a:solidFill>
                    <a:schemeClr val="tx1">
                      <a:lumMod val="50000"/>
                      <a:lumOff val="50000"/>
                    </a:schemeClr>
                  </a:solidFill>
                  <a:latin typeface="Cambria" panose="02040503050406030204" pitchFamily="18" charset="0"/>
                </a:rPr>
                <a:t>Refresh Window</a:t>
              </a:r>
              <a:endParaRPr lang="en-US" sz="2000" dirty="0">
                <a:solidFill>
                  <a:schemeClr val="tx1">
                    <a:lumMod val="50000"/>
                    <a:lumOff val="50000"/>
                  </a:schemeClr>
                </a:solidFill>
                <a:latin typeface="Cambria" panose="02040503050406030204" pitchFamily="18" charset="0"/>
              </a:endParaRPr>
            </a:p>
          </p:txBody>
        </p:sp>
      </p:grpSp>
      <p:cxnSp>
        <p:nvCxnSpPr>
          <p:cNvPr id="5" name="Straight Connector 4">
            <a:extLst>
              <a:ext uri="{FF2B5EF4-FFF2-40B4-BE49-F238E27FC236}">
                <a16:creationId xmlns:a16="http://schemas.microsoft.com/office/drawing/2014/main" id="{4C3D01DB-1D9E-4EEA-8030-3F90FCCBB2BE}"/>
              </a:ext>
            </a:extLst>
          </p:cNvPr>
          <p:cNvCxnSpPr>
            <a:cxnSpLocks/>
            <a:stCxn id="24" idx="2"/>
          </p:cNvCxnSpPr>
          <p:nvPr/>
        </p:nvCxnSpPr>
        <p:spPr>
          <a:xfrm flipH="1">
            <a:off x="3663274" y="2020583"/>
            <a:ext cx="17308" cy="98267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9AB6951-CC5D-4C36-923B-71CF183F8D68}"/>
              </a:ext>
            </a:extLst>
          </p:cNvPr>
          <p:cNvGrpSpPr/>
          <p:nvPr/>
        </p:nvGrpSpPr>
        <p:grpSpPr>
          <a:xfrm>
            <a:off x="3480200" y="-364480"/>
            <a:ext cx="8334989" cy="3431983"/>
            <a:chOff x="3480200" y="-364480"/>
            <a:chExt cx="8334989" cy="3431983"/>
          </a:xfrm>
        </p:grpSpPr>
        <p:sp>
          <p:nvSpPr>
            <p:cNvPr id="24" name="Arc 23">
              <a:extLst>
                <a:ext uri="{FF2B5EF4-FFF2-40B4-BE49-F238E27FC236}">
                  <a16:creationId xmlns:a16="http://schemas.microsoft.com/office/drawing/2014/main" id="{83B856FB-610F-49C8-BD97-A90B4A7A49ED}"/>
                </a:ext>
              </a:extLst>
            </p:cNvPr>
            <p:cNvSpPr/>
            <p:nvPr/>
          </p:nvSpPr>
          <p:spPr>
            <a:xfrm flipH="1" flipV="1">
              <a:off x="3480200" y="-364480"/>
              <a:ext cx="5063719" cy="3431983"/>
            </a:xfrm>
            <a:prstGeom prst="arc">
              <a:avLst>
                <a:gd name="adj1" fmla="val 1754805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9D1AF6E1-8F57-44D8-82F5-0908B44F77E9}"/>
                </a:ext>
              </a:extLst>
            </p:cNvPr>
            <p:cNvSpPr/>
            <p:nvPr/>
          </p:nvSpPr>
          <p:spPr>
            <a:xfrm flipH="1" flipV="1">
              <a:off x="5115835" y="-364480"/>
              <a:ext cx="5063719" cy="3431983"/>
            </a:xfrm>
            <a:prstGeom prst="arc">
              <a:avLst>
                <a:gd name="adj1" fmla="val 1754805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B4727D4A-5DC7-4C9B-B02E-D744E27C0D60}"/>
                </a:ext>
              </a:extLst>
            </p:cNvPr>
            <p:cNvCxnSpPr>
              <a:cxnSpLocks/>
            </p:cNvCxnSpPr>
            <p:nvPr/>
          </p:nvCxnSpPr>
          <p:spPr>
            <a:xfrm flipH="1">
              <a:off x="5301827" y="2038614"/>
              <a:ext cx="17308" cy="98267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6E662032-5A07-4BEC-A200-2EFFD417A680}"/>
                </a:ext>
              </a:extLst>
            </p:cNvPr>
            <p:cNvSpPr/>
            <p:nvPr/>
          </p:nvSpPr>
          <p:spPr>
            <a:xfrm flipH="1" flipV="1">
              <a:off x="6751470" y="-364480"/>
              <a:ext cx="5063719" cy="3431983"/>
            </a:xfrm>
            <a:prstGeom prst="arc">
              <a:avLst>
                <a:gd name="adj1" fmla="val 18588477"/>
                <a:gd name="adj2" fmla="val 20639277"/>
              </a:avLst>
            </a:pr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541FAF3-7442-40F1-871A-8DCBF0E66D37}"/>
                </a:ext>
              </a:extLst>
            </p:cNvPr>
            <p:cNvCxnSpPr>
              <a:cxnSpLocks/>
            </p:cNvCxnSpPr>
            <p:nvPr/>
          </p:nvCxnSpPr>
          <p:spPr>
            <a:xfrm flipH="1">
              <a:off x="6937462" y="2038614"/>
              <a:ext cx="17308" cy="98267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E956941-F75B-46F6-89FA-A0CB7356D288}"/>
              </a:ext>
            </a:extLst>
          </p:cNvPr>
          <p:cNvGrpSpPr/>
          <p:nvPr/>
        </p:nvGrpSpPr>
        <p:grpSpPr>
          <a:xfrm>
            <a:off x="3575211" y="866136"/>
            <a:ext cx="3447395" cy="1085938"/>
            <a:chOff x="3575211" y="866136"/>
            <a:chExt cx="3447395" cy="1085938"/>
          </a:xfrm>
        </p:grpSpPr>
        <p:sp>
          <p:nvSpPr>
            <p:cNvPr id="35" name="Rectangle 34">
              <a:extLst>
                <a:ext uri="{FF2B5EF4-FFF2-40B4-BE49-F238E27FC236}">
                  <a16:creationId xmlns:a16="http://schemas.microsoft.com/office/drawing/2014/main" id="{07816A23-690B-44F2-8A0C-82887363C911}"/>
                </a:ext>
              </a:extLst>
            </p:cNvPr>
            <p:cNvSpPr/>
            <p:nvPr/>
          </p:nvSpPr>
          <p:spPr>
            <a:xfrm>
              <a:off x="3575211" y="866136"/>
              <a:ext cx="3447395" cy="48490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Cambria" panose="02040503050406030204" pitchFamily="18" charset="0"/>
                </a:rPr>
                <a:t>Refresh Operations</a:t>
              </a:r>
            </a:p>
          </p:txBody>
        </p:sp>
        <p:cxnSp>
          <p:nvCxnSpPr>
            <p:cNvPr id="36" name="Straight Arrow Connector 35">
              <a:extLst>
                <a:ext uri="{FF2B5EF4-FFF2-40B4-BE49-F238E27FC236}">
                  <a16:creationId xmlns:a16="http://schemas.microsoft.com/office/drawing/2014/main" id="{3FD20B55-3A46-4F05-84A4-FB2E313A3F91}"/>
                </a:ext>
              </a:extLst>
            </p:cNvPr>
            <p:cNvCxnSpPr>
              <a:cxnSpLocks/>
            </p:cNvCxnSpPr>
            <p:nvPr/>
          </p:nvCxnSpPr>
          <p:spPr>
            <a:xfrm flipH="1">
              <a:off x="3731360" y="1392100"/>
              <a:ext cx="593612" cy="531388"/>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2498E2-9AF6-4FC7-8CE2-4A74FABD8B19}"/>
                </a:ext>
              </a:extLst>
            </p:cNvPr>
            <p:cNvCxnSpPr>
              <a:cxnSpLocks/>
            </p:cNvCxnSpPr>
            <p:nvPr/>
          </p:nvCxnSpPr>
          <p:spPr>
            <a:xfrm>
              <a:off x="5319135" y="1366203"/>
              <a:ext cx="0" cy="549468"/>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E4B74F-483A-4BCF-979F-A1F7104D16C0}"/>
                </a:ext>
              </a:extLst>
            </p:cNvPr>
            <p:cNvCxnSpPr>
              <a:cxnSpLocks/>
            </p:cNvCxnSpPr>
            <p:nvPr/>
          </p:nvCxnSpPr>
          <p:spPr>
            <a:xfrm>
              <a:off x="6493112" y="1392100"/>
              <a:ext cx="408680" cy="559974"/>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D0062C61-0F9D-4381-A507-A7EDEF776157}"/>
              </a:ext>
            </a:extLst>
          </p:cNvPr>
          <p:cNvSpPr/>
          <p:nvPr/>
        </p:nvSpPr>
        <p:spPr>
          <a:xfrm>
            <a:off x="3671075" y="505701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time</a:t>
            </a:r>
          </a:p>
        </p:txBody>
      </p:sp>
      <p:grpSp>
        <p:nvGrpSpPr>
          <p:cNvPr id="27" name="Group 26">
            <a:extLst>
              <a:ext uri="{FF2B5EF4-FFF2-40B4-BE49-F238E27FC236}">
                <a16:creationId xmlns:a16="http://schemas.microsoft.com/office/drawing/2014/main" id="{751E90F9-F40D-4E64-AF41-722E2903C360}"/>
              </a:ext>
            </a:extLst>
          </p:cNvPr>
          <p:cNvGrpSpPr/>
          <p:nvPr/>
        </p:nvGrpSpPr>
        <p:grpSpPr>
          <a:xfrm>
            <a:off x="4910007" y="3018867"/>
            <a:ext cx="2390545" cy="2137718"/>
            <a:chOff x="4910007" y="3018867"/>
            <a:chExt cx="2390545" cy="2137718"/>
          </a:xfrm>
        </p:grpSpPr>
        <p:cxnSp>
          <p:nvCxnSpPr>
            <p:cNvPr id="49" name="Straight Arrow Connector 48">
              <a:extLst>
                <a:ext uri="{FF2B5EF4-FFF2-40B4-BE49-F238E27FC236}">
                  <a16:creationId xmlns:a16="http://schemas.microsoft.com/office/drawing/2014/main" id="{A728E6EF-CD83-47F1-9A43-3A2460340F00}"/>
                </a:ext>
              </a:extLst>
            </p:cNvPr>
            <p:cNvCxnSpPr>
              <a:cxnSpLocks/>
            </p:cNvCxnSpPr>
            <p:nvPr/>
          </p:nvCxnSpPr>
          <p:spPr>
            <a:xfrm>
              <a:off x="5315810"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D78DD6A-BA54-4240-9B56-590CC3E356DB}"/>
                </a:ext>
              </a:extLst>
            </p:cNvPr>
            <p:cNvSpPr/>
            <p:nvPr/>
          </p:nvSpPr>
          <p:spPr>
            <a:xfrm>
              <a:off x="491000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3" name="Straight Arrow Connector 52">
              <a:extLst>
                <a:ext uri="{FF2B5EF4-FFF2-40B4-BE49-F238E27FC236}">
                  <a16:creationId xmlns:a16="http://schemas.microsoft.com/office/drawing/2014/main" id="{C19B4CBD-144C-4E3A-8BF8-DDAB5F4A8E1B}"/>
                </a:ext>
              </a:extLst>
            </p:cNvPr>
            <p:cNvCxnSpPr>
              <a:cxnSpLocks/>
            </p:cNvCxnSpPr>
            <p:nvPr/>
          </p:nvCxnSpPr>
          <p:spPr>
            <a:xfrm>
              <a:off x="6928551"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16482-3FFA-4F70-8A20-667184FF1125}"/>
                </a:ext>
              </a:extLst>
            </p:cNvPr>
            <p:cNvSpPr/>
            <p:nvPr/>
          </p:nvSpPr>
          <p:spPr>
            <a:xfrm>
              <a:off x="6522748"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grpSp>
      <p:grpSp>
        <p:nvGrpSpPr>
          <p:cNvPr id="26" name="Group 25">
            <a:extLst>
              <a:ext uri="{FF2B5EF4-FFF2-40B4-BE49-F238E27FC236}">
                <a16:creationId xmlns:a16="http://schemas.microsoft.com/office/drawing/2014/main" id="{55C3E821-F990-4F16-8438-2A21450BF5B2}"/>
              </a:ext>
            </a:extLst>
          </p:cNvPr>
          <p:cNvGrpSpPr/>
          <p:nvPr/>
        </p:nvGrpSpPr>
        <p:grpSpPr>
          <a:xfrm>
            <a:off x="3256067" y="3018867"/>
            <a:ext cx="777804" cy="2137718"/>
            <a:chOff x="3256067" y="3018867"/>
            <a:chExt cx="777804" cy="2137718"/>
          </a:xfrm>
        </p:grpSpPr>
        <p:sp>
          <p:nvSpPr>
            <p:cNvPr id="48" name="Rectangle 47">
              <a:extLst>
                <a:ext uri="{FF2B5EF4-FFF2-40B4-BE49-F238E27FC236}">
                  <a16:creationId xmlns:a16="http://schemas.microsoft.com/office/drawing/2014/main" id="{3124215D-ED17-46B3-B6A3-7FD51CB4AD39}"/>
                </a:ext>
              </a:extLst>
            </p:cNvPr>
            <p:cNvSpPr/>
            <p:nvPr/>
          </p:nvSpPr>
          <p:spPr>
            <a:xfrm>
              <a:off x="325606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8" name="Straight Arrow Connector 57">
              <a:extLst>
                <a:ext uri="{FF2B5EF4-FFF2-40B4-BE49-F238E27FC236}">
                  <a16:creationId xmlns:a16="http://schemas.microsoft.com/office/drawing/2014/main" id="{0ECAB5B7-F210-4B5E-94C3-7A1B60EF4814}"/>
                </a:ext>
              </a:extLst>
            </p:cNvPr>
            <p:cNvCxnSpPr>
              <a:cxnSpLocks/>
            </p:cNvCxnSpPr>
            <p:nvPr/>
          </p:nvCxnSpPr>
          <p:spPr>
            <a:xfrm>
              <a:off x="3668676"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602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22" presetClass="entr" presetSubtype="8"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2000"/>
                                        <p:tgtEl>
                                          <p:spTgt spid="17"/>
                                        </p:tgtEl>
                                      </p:cBhvr>
                                    </p:animEffec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3" grpId="0" animBg="1"/>
      <p:bldP spid="76"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150996</TotalTime>
  <Words>11164</Words>
  <Application>Microsoft Macintosh PowerPoint</Application>
  <PresentationFormat>On-screen Show (4:3)</PresentationFormat>
  <Paragraphs>1552</Paragraphs>
  <Slides>78</Slides>
  <Notes>78</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LinLibertineT</vt:lpstr>
      <vt:lpstr>LinLibertineTI</vt:lpstr>
      <vt:lpstr>LMMathSymbols10</vt:lpstr>
      <vt:lpstr>Arial</vt:lpstr>
      <vt:lpstr>Calibri</vt:lpstr>
      <vt:lpstr>Calibri Light</vt:lpstr>
      <vt:lpstr>Cambria</vt:lpstr>
      <vt:lpstr>Cambria Math</vt:lpstr>
      <vt:lpstr>Office Theme</vt:lpstr>
      <vt:lpstr>Revisiting RowHammer   An Experimental Analysis of Modern Devices and Mitigation Techniques</vt:lpstr>
      <vt:lpstr>Executive Summary</vt:lpstr>
      <vt:lpstr>Outline</vt:lpstr>
      <vt:lpstr>Outline</vt:lpstr>
      <vt:lpstr>The RowHammer Vulnerability</vt:lpstr>
      <vt:lpstr>Outline</vt:lpstr>
      <vt:lpstr>DRAM Organization</vt:lpstr>
      <vt:lpstr>DRAM Cell Leakage</vt:lpstr>
      <vt:lpstr>DRAM Refresh</vt:lpstr>
      <vt:lpstr>RowHammer Bit Flips</vt:lpstr>
      <vt:lpstr>Cell-to-Cell Variation</vt:lpstr>
      <vt:lpstr>Outline</vt:lpstr>
      <vt:lpstr>Motivation</vt:lpstr>
      <vt:lpstr>Goal</vt:lpstr>
      <vt:lpstr>Outline</vt:lpstr>
      <vt:lpstr>DRAM Testing Infrastructures</vt:lpstr>
      <vt:lpstr>DRAM Chips Tested</vt:lpstr>
      <vt:lpstr>Effective RowHammer Characterization </vt:lpstr>
      <vt:lpstr>Testing Methodology</vt:lpstr>
      <vt:lpstr>Testing Methodology</vt:lpstr>
      <vt:lpstr>Outline</vt:lpstr>
      <vt:lpstr>Key Takeaways from 1580 Chips</vt:lpstr>
      <vt:lpstr>1. RowHammer Vulnerability</vt:lpstr>
      <vt:lpstr>2. Data Pattern Dependence</vt:lpstr>
      <vt:lpstr>3. Hammer Count (HC) Effects</vt:lpstr>
      <vt:lpstr>3. Hammer Count (HC) Effects</vt:lpstr>
      <vt:lpstr>4. Spatial Effects: Row Distance</vt:lpstr>
      <vt:lpstr>4. Spatial Effects: Row Distance</vt:lpstr>
      <vt:lpstr>4. Spatial Effects: Row Distance</vt:lpstr>
      <vt:lpstr>4. Spatial Distribution of Bit Flips</vt:lpstr>
      <vt:lpstr>4. Spatial Distribution of Bit Flips</vt:lpstr>
      <vt:lpstr>5. First RowHammer Bit Flips per Chip</vt:lpstr>
      <vt:lpstr>5. First RowHammer Bit Flips per Chip</vt:lpstr>
      <vt:lpstr>5. First RowHammer Bit Flips per Chip</vt:lpstr>
      <vt:lpstr>5. First RowHammer Bit Flips per Chip</vt:lpstr>
      <vt:lpstr>Key Takeaways from 1580 Chips</vt:lpstr>
      <vt:lpstr>Outline</vt:lpstr>
      <vt:lpstr>Evaluation Methodology</vt:lpstr>
      <vt:lpstr>Evaluation Methodology</vt:lpstr>
      <vt:lpstr>Mitigation Mech. Eval. (Increased Refresh)</vt:lpstr>
      <vt:lpstr>Mitigation Mechanism Evaluation (PARA) </vt:lpstr>
      <vt:lpstr>Mitigation Mechanism Evaluation (ProHIT)</vt:lpstr>
      <vt:lpstr>Mitigation Mechanism Evaluation (MRLoc)</vt:lpstr>
      <vt:lpstr>Mitigation Mechanism Evaluation (TWiCe)</vt:lpstr>
      <vt:lpstr>Mitigation Mechanism Evaluation (Ideal)</vt:lpstr>
      <vt:lpstr>Mitigation Mechanism Evaluation</vt:lpstr>
      <vt:lpstr>Mitigation Mechanism Evaluation</vt:lpstr>
      <vt:lpstr>Mitigation Mechanism Evaluation</vt:lpstr>
      <vt:lpstr>Key Takeaways from Mitigation Mechanisms</vt:lpstr>
      <vt:lpstr>Additional Details in the Paper </vt:lpstr>
      <vt:lpstr>Outline</vt:lpstr>
      <vt:lpstr>RowHammer Solutions Going Forward</vt:lpstr>
      <vt:lpstr>Outline</vt:lpstr>
      <vt:lpstr>Conclusion</vt:lpstr>
      <vt:lpstr>PowerPoint Presentation</vt:lpstr>
      <vt:lpstr>Evaluation</vt:lpstr>
      <vt:lpstr>Mitigation Mechanism Evaluation</vt:lpstr>
      <vt:lpstr>Mitigation Mechanism Evaluation</vt:lpstr>
      <vt:lpstr>Mitigation Mechanism Evaluation</vt:lpstr>
      <vt:lpstr>Mitigation Mechanism Evaluation</vt:lpstr>
      <vt:lpstr>Mitigation Mechanism Evaluation</vt:lpstr>
      <vt:lpstr>Mitigation Mechanism Evaluation</vt:lpstr>
      <vt:lpstr>Mitigation Mechanism Evaluation</vt:lpstr>
      <vt:lpstr>Mitigation Mechanism Evaluation</vt:lpstr>
      <vt:lpstr>Mitigation Mechanism Evaluation</vt:lpstr>
      <vt:lpstr>History of RowHammer</vt:lpstr>
      <vt:lpstr>PowerPoint Presentation</vt:lpstr>
      <vt:lpstr>PowerPoint Presentation</vt:lpstr>
      <vt:lpstr>Characterization Results</vt:lpstr>
      <vt:lpstr>1. RowHammer Vulnerability</vt:lpstr>
      <vt:lpstr>Evaluated Mitigation Mechanisms</vt:lpstr>
      <vt:lpstr>2. Data Pattern Dependence</vt:lpstr>
      <vt:lpstr>2. Data Pattern Dependence</vt:lpstr>
      <vt:lpstr>2. Data Pattern Dependence</vt:lpstr>
      <vt:lpstr>Effective RowHammer Characterization </vt:lpstr>
      <vt:lpstr>6. Error-Correcting Code (ECC) Effects</vt:lpstr>
      <vt:lpstr>6. Error-Correcting Code (ECC) Effects</vt:lpstr>
      <vt:lpstr>RowHammer Solutions Going Forward</vt:lpstr>
    </vt:vector>
  </TitlesOfParts>
  <Company>Razer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Minesh Patel</dc:creator>
  <cp:lastModifiedBy>Jeremie Kim</cp:lastModifiedBy>
  <cp:revision>6767</cp:revision>
  <cp:lastPrinted>2019-02-23T04:26:38Z</cp:lastPrinted>
  <dcterms:created xsi:type="dcterms:W3CDTF">2017-06-05T15:22:10Z</dcterms:created>
  <dcterms:modified xsi:type="dcterms:W3CDTF">2020-05-27T00:30:55Z</dcterms:modified>
</cp:coreProperties>
</file>